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4" r:id="rId2"/>
  </p:sldIdLst>
  <p:sldSz cx="43891200" cy="32918400"/>
  <p:notesSz cx="6858000" cy="9144000"/>
  <p:defaultTextStyle>
    <a:defPPr>
      <a:defRPr lang="en-US"/>
    </a:defPPr>
    <a:lvl1pPr marL="0" algn="l" defTabSz="2194406" rtl="0" eaLnBrk="1" latinLnBrk="0" hangingPunct="1">
      <a:defRPr sz="8600" kern="1200">
        <a:solidFill>
          <a:schemeClr val="tx1"/>
        </a:solidFill>
        <a:latin typeface="+mn-lt"/>
        <a:ea typeface="+mn-ea"/>
        <a:cs typeface="+mn-cs"/>
      </a:defRPr>
    </a:lvl1pPr>
    <a:lvl2pPr marL="2194406" algn="l" defTabSz="2194406" rtl="0" eaLnBrk="1" latinLnBrk="0" hangingPunct="1">
      <a:defRPr sz="8600" kern="1200">
        <a:solidFill>
          <a:schemeClr val="tx1"/>
        </a:solidFill>
        <a:latin typeface="+mn-lt"/>
        <a:ea typeface="+mn-ea"/>
        <a:cs typeface="+mn-cs"/>
      </a:defRPr>
    </a:lvl2pPr>
    <a:lvl3pPr marL="4388811" algn="l" defTabSz="2194406" rtl="0" eaLnBrk="1" latinLnBrk="0" hangingPunct="1">
      <a:defRPr sz="8600" kern="1200">
        <a:solidFill>
          <a:schemeClr val="tx1"/>
        </a:solidFill>
        <a:latin typeface="+mn-lt"/>
        <a:ea typeface="+mn-ea"/>
        <a:cs typeface="+mn-cs"/>
      </a:defRPr>
    </a:lvl3pPr>
    <a:lvl4pPr marL="6583217" algn="l" defTabSz="2194406" rtl="0" eaLnBrk="1" latinLnBrk="0" hangingPunct="1">
      <a:defRPr sz="8600" kern="1200">
        <a:solidFill>
          <a:schemeClr val="tx1"/>
        </a:solidFill>
        <a:latin typeface="+mn-lt"/>
        <a:ea typeface="+mn-ea"/>
        <a:cs typeface="+mn-cs"/>
      </a:defRPr>
    </a:lvl4pPr>
    <a:lvl5pPr marL="8777623" algn="l" defTabSz="2194406" rtl="0" eaLnBrk="1" latinLnBrk="0" hangingPunct="1">
      <a:defRPr sz="8600" kern="1200">
        <a:solidFill>
          <a:schemeClr val="tx1"/>
        </a:solidFill>
        <a:latin typeface="+mn-lt"/>
        <a:ea typeface="+mn-ea"/>
        <a:cs typeface="+mn-cs"/>
      </a:defRPr>
    </a:lvl5pPr>
    <a:lvl6pPr marL="10972029" algn="l" defTabSz="2194406" rtl="0" eaLnBrk="1" latinLnBrk="0" hangingPunct="1">
      <a:defRPr sz="8600" kern="1200">
        <a:solidFill>
          <a:schemeClr val="tx1"/>
        </a:solidFill>
        <a:latin typeface="+mn-lt"/>
        <a:ea typeface="+mn-ea"/>
        <a:cs typeface="+mn-cs"/>
      </a:defRPr>
    </a:lvl6pPr>
    <a:lvl7pPr marL="13166434" algn="l" defTabSz="2194406" rtl="0" eaLnBrk="1" latinLnBrk="0" hangingPunct="1">
      <a:defRPr sz="8600" kern="1200">
        <a:solidFill>
          <a:schemeClr val="tx1"/>
        </a:solidFill>
        <a:latin typeface="+mn-lt"/>
        <a:ea typeface="+mn-ea"/>
        <a:cs typeface="+mn-cs"/>
      </a:defRPr>
    </a:lvl7pPr>
    <a:lvl8pPr marL="15360840" algn="l" defTabSz="2194406" rtl="0" eaLnBrk="1" latinLnBrk="0" hangingPunct="1">
      <a:defRPr sz="8600" kern="1200">
        <a:solidFill>
          <a:schemeClr val="tx1"/>
        </a:solidFill>
        <a:latin typeface="+mn-lt"/>
        <a:ea typeface="+mn-ea"/>
        <a:cs typeface="+mn-cs"/>
      </a:defRPr>
    </a:lvl8pPr>
    <a:lvl9pPr marL="17555245" algn="l" defTabSz="2194406" rtl="0" eaLnBrk="1" latinLnBrk="0" hangingPunct="1">
      <a:defRPr sz="86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65F85AA-6E4A-4002-BC67-A03BE5373F28}">
          <p14:sldIdLst>
            <p14:sldId id="264"/>
          </p14:sldIdLst>
        </p14:section>
      </p14:sectionLst>
    </p:ext>
    <p:ext uri="{EFAFB233-063F-42B5-8137-9DF3F51BA10A}">
      <p15:sldGuideLst xmlns:p15="http://schemas.microsoft.com/office/powerpoint/2012/main" xmlns="">
        <p15:guide id="1" orient="horz" pos="18144">
          <p15:clr>
            <a:srgbClr val="A4A3A4"/>
          </p15:clr>
        </p15:guide>
        <p15:guide id="2" orient="horz" pos="288">
          <p15:clr>
            <a:srgbClr val="A4A3A4"/>
          </p15:clr>
        </p15:guide>
        <p15:guide id="3" pos="287">
          <p15:clr>
            <a:srgbClr val="A4A3A4"/>
          </p15:clr>
        </p15:guide>
        <p15:guide id="4" pos="25055">
          <p15:clr>
            <a:srgbClr val="A4A3A4"/>
          </p15:clr>
        </p15:guide>
        <p15:guide id="5" orient="horz" pos="20412">
          <p15:clr>
            <a:srgbClr val="A4A3A4"/>
          </p15:clr>
        </p15:guide>
        <p15:guide id="6" orient="horz" pos="324">
          <p15:clr>
            <a:srgbClr val="A4A3A4"/>
          </p15:clr>
        </p15:guide>
        <p15:guide id="7" pos="313">
          <p15:clr>
            <a:srgbClr val="A4A3A4"/>
          </p15:clr>
        </p15:guide>
        <p15:guide id="8" pos="27333">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weckel" initials="m" lastIdx="1" clrIdx="0"/>
  <p:cmAuthor id="1" name="Nuala Caomhanach" initials="" lastIdx="11"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82" autoAdjust="0"/>
  </p:normalViewPr>
  <p:slideViewPr>
    <p:cSldViewPr snapToGrid="0" snapToObjects="1">
      <p:cViewPr>
        <p:scale>
          <a:sx n="47" d="100"/>
          <a:sy n="47" d="100"/>
        </p:scale>
        <p:origin x="7164" y="3168"/>
      </p:cViewPr>
      <p:guideLst>
        <p:guide orient="horz" pos="18144"/>
        <p:guide orient="horz" pos="288"/>
        <p:guide orient="horz" pos="20412"/>
        <p:guide orient="horz" pos="324"/>
        <p:guide pos="287"/>
        <p:guide pos="25055"/>
        <p:guide pos="313"/>
        <p:guide pos="27333"/>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3"/>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406" indent="0" algn="ctr">
              <a:buNone/>
              <a:defRPr>
                <a:solidFill>
                  <a:schemeClr val="tx1">
                    <a:tint val="75000"/>
                  </a:schemeClr>
                </a:solidFill>
              </a:defRPr>
            </a:lvl2pPr>
            <a:lvl3pPr marL="4388811" indent="0" algn="ctr">
              <a:buNone/>
              <a:defRPr>
                <a:solidFill>
                  <a:schemeClr val="tx1">
                    <a:tint val="75000"/>
                  </a:schemeClr>
                </a:solidFill>
              </a:defRPr>
            </a:lvl3pPr>
            <a:lvl4pPr marL="6583217" indent="0" algn="ctr">
              <a:buNone/>
              <a:defRPr>
                <a:solidFill>
                  <a:schemeClr val="tx1">
                    <a:tint val="75000"/>
                  </a:schemeClr>
                </a:solidFill>
              </a:defRPr>
            </a:lvl4pPr>
            <a:lvl5pPr marL="8777623" indent="0" algn="ctr">
              <a:buNone/>
              <a:defRPr>
                <a:solidFill>
                  <a:schemeClr val="tx1">
                    <a:tint val="75000"/>
                  </a:schemeClr>
                </a:solidFill>
              </a:defRPr>
            </a:lvl5pPr>
            <a:lvl6pPr marL="10972029" indent="0" algn="ctr">
              <a:buNone/>
              <a:defRPr>
                <a:solidFill>
                  <a:schemeClr val="tx1">
                    <a:tint val="75000"/>
                  </a:schemeClr>
                </a:solidFill>
              </a:defRPr>
            </a:lvl6pPr>
            <a:lvl7pPr marL="13166434" indent="0" algn="ctr">
              <a:buNone/>
              <a:defRPr>
                <a:solidFill>
                  <a:schemeClr val="tx1">
                    <a:tint val="75000"/>
                  </a:schemeClr>
                </a:solidFill>
              </a:defRPr>
            </a:lvl7pPr>
            <a:lvl8pPr marL="15360840" indent="0" algn="ctr">
              <a:buNone/>
              <a:defRPr>
                <a:solidFill>
                  <a:schemeClr val="tx1">
                    <a:tint val="75000"/>
                  </a:schemeClr>
                </a:solidFill>
              </a:defRPr>
            </a:lvl8pPr>
            <a:lvl9pPr marL="17555245"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8DA9FA-688F-B042-A36A-9CF7AA496E45}" type="datetimeFigureOut">
              <a:rPr lang="en-US" smtClean="0"/>
              <a:pPr/>
              <a:t>5/31/2016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8DA9FA-688F-B042-A36A-9CF7AA496E45}" type="datetimeFigureOut">
              <a:rPr lang="en-US" smtClean="0"/>
              <a:pPr/>
              <a:t>5/31/2016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6"/>
            <a:ext cx="9875520" cy="2808732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4560" y="1318266"/>
            <a:ext cx="28895040" cy="280873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8DA9FA-688F-B042-A36A-9CF7AA496E45}" type="datetimeFigureOut">
              <a:rPr lang="en-US" smtClean="0"/>
              <a:pPr/>
              <a:t>5/31/2016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8DA9FA-688F-B042-A36A-9CF7AA496E45}" type="datetimeFigureOut">
              <a:rPr lang="en-US" smtClean="0"/>
              <a:pPr/>
              <a:t>5/31/2016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406" indent="0">
              <a:buNone/>
              <a:defRPr sz="8600">
                <a:solidFill>
                  <a:schemeClr val="tx1">
                    <a:tint val="75000"/>
                  </a:schemeClr>
                </a:solidFill>
              </a:defRPr>
            </a:lvl2pPr>
            <a:lvl3pPr marL="4388811" indent="0">
              <a:buNone/>
              <a:defRPr sz="7600">
                <a:solidFill>
                  <a:schemeClr val="tx1">
                    <a:tint val="75000"/>
                  </a:schemeClr>
                </a:solidFill>
              </a:defRPr>
            </a:lvl3pPr>
            <a:lvl4pPr marL="6583217" indent="0">
              <a:buNone/>
              <a:defRPr sz="6700">
                <a:solidFill>
                  <a:schemeClr val="tx1">
                    <a:tint val="75000"/>
                  </a:schemeClr>
                </a:solidFill>
              </a:defRPr>
            </a:lvl4pPr>
            <a:lvl5pPr marL="8777623" indent="0">
              <a:buNone/>
              <a:defRPr sz="6700">
                <a:solidFill>
                  <a:schemeClr val="tx1">
                    <a:tint val="75000"/>
                  </a:schemeClr>
                </a:solidFill>
              </a:defRPr>
            </a:lvl5pPr>
            <a:lvl6pPr marL="10972029" indent="0">
              <a:buNone/>
              <a:defRPr sz="6700">
                <a:solidFill>
                  <a:schemeClr val="tx1">
                    <a:tint val="75000"/>
                  </a:schemeClr>
                </a:solidFill>
              </a:defRPr>
            </a:lvl6pPr>
            <a:lvl7pPr marL="13166434" indent="0">
              <a:buNone/>
              <a:defRPr sz="6700">
                <a:solidFill>
                  <a:schemeClr val="tx1">
                    <a:tint val="75000"/>
                  </a:schemeClr>
                </a:solidFill>
              </a:defRPr>
            </a:lvl7pPr>
            <a:lvl8pPr marL="15360840" indent="0">
              <a:buNone/>
              <a:defRPr sz="6700">
                <a:solidFill>
                  <a:schemeClr val="tx1">
                    <a:tint val="75000"/>
                  </a:schemeClr>
                </a:solidFill>
              </a:defRPr>
            </a:lvl8pPr>
            <a:lvl9pPr marL="17555245"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8DA9FA-688F-B042-A36A-9CF7AA496E45}" type="datetimeFigureOut">
              <a:rPr lang="en-US" smtClean="0"/>
              <a:pPr/>
              <a:t>5/31/2016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4560" y="7680963"/>
            <a:ext cx="19385280" cy="21724622"/>
          </a:xfrm>
        </p:spPr>
        <p:txBody>
          <a:bodyPr/>
          <a:lstStyle>
            <a:lvl1pPr>
              <a:defRPr sz="135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311360" y="7680963"/>
            <a:ext cx="19385280" cy="21724622"/>
          </a:xfrm>
        </p:spPr>
        <p:txBody>
          <a:bodyPr/>
          <a:lstStyle>
            <a:lvl1pPr>
              <a:defRPr sz="135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8DA9FA-688F-B042-A36A-9CF7AA496E45}" type="datetimeFigureOut">
              <a:rPr lang="en-US" smtClean="0"/>
              <a:pPr/>
              <a:t>5/31/2016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1" y="7368544"/>
            <a:ext cx="19392902" cy="3070857"/>
          </a:xfrm>
        </p:spPr>
        <p:txBody>
          <a:bodyPr anchor="b"/>
          <a:lstStyle>
            <a:lvl1pPr marL="0" indent="0">
              <a:buNone/>
              <a:defRPr sz="11500" b="1"/>
            </a:lvl1pPr>
            <a:lvl2pPr marL="2194406" indent="0">
              <a:buNone/>
              <a:defRPr sz="9600" b="1"/>
            </a:lvl2pPr>
            <a:lvl3pPr marL="4388811" indent="0">
              <a:buNone/>
              <a:defRPr sz="8600" b="1"/>
            </a:lvl3pPr>
            <a:lvl4pPr marL="6583217" indent="0">
              <a:buNone/>
              <a:defRPr sz="7600" b="1"/>
            </a:lvl4pPr>
            <a:lvl5pPr marL="8777623" indent="0">
              <a:buNone/>
              <a:defRPr sz="7600" b="1"/>
            </a:lvl5pPr>
            <a:lvl6pPr marL="10972029" indent="0">
              <a:buNone/>
              <a:defRPr sz="7600" b="1"/>
            </a:lvl6pPr>
            <a:lvl7pPr marL="13166434" indent="0">
              <a:buNone/>
              <a:defRPr sz="7600" b="1"/>
            </a:lvl7pPr>
            <a:lvl8pPr marL="15360840" indent="0">
              <a:buNone/>
              <a:defRPr sz="7600" b="1"/>
            </a:lvl8pPr>
            <a:lvl9pPr marL="17555245" indent="0">
              <a:buNone/>
              <a:defRPr sz="7600" b="1"/>
            </a:lvl9pPr>
          </a:lstStyle>
          <a:p>
            <a:pPr lvl="0"/>
            <a:r>
              <a:rPr lang="en-US" smtClean="0"/>
              <a:t>Click to edit Master text styles</a:t>
            </a:r>
          </a:p>
        </p:txBody>
      </p:sp>
      <p:sp>
        <p:nvSpPr>
          <p:cNvPr id="4" name="Content Placeholder 3"/>
          <p:cNvSpPr>
            <a:spLocks noGrp="1"/>
          </p:cNvSpPr>
          <p:nvPr>
            <p:ph sz="half" idx="2"/>
          </p:nvPr>
        </p:nvSpPr>
        <p:spPr>
          <a:xfrm>
            <a:off x="2194561" y="10439401"/>
            <a:ext cx="19392902" cy="18966183"/>
          </a:xfrm>
        </p:spPr>
        <p:txBody>
          <a:bodyPr/>
          <a:lstStyle>
            <a:lvl1pPr>
              <a:defRPr sz="11500"/>
            </a:lvl1pPr>
            <a:lvl2pPr>
              <a:defRPr sz="9600"/>
            </a:lvl2pPr>
            <a:lvl3pPr>
              <a:defRPr sz="8600"/>
            </a:lvl3pPr>
            <a:lvl4pPr>
              <a:defRPr sz="7600"/>
            </a:lvl4pPr>
            <a:lvl5pPr>
              <a:defRPr sz="7600"/>
            </a:lvl5pPr>
            <a:lvl6pPr>
              <a:defRPr sz="7600"/>
            </a:lvl6pPr>
            <a:lvl7pPr>
              <a:defRPr sz="7600"/>
            </a:lvl7pPr>
            <a:lvl8pPr>
              <a:defRPr sz="7600"/>
            </a:lvl8pPr>
            <a:lvl9pPr>
              <a:defRPr sz="7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4"/>
            <a:ext cx="19400520" cy="3070857"/>
          </a:xfrm>
        </p:spPr>
        <p:txBody>
          <a:bodyPr anchor="b"/>
          <a:lstStyle>
            <a:lvl1pPr marL="0" indent="0">
              <a:buNone/>
              <a:defRPr sz="11500" b="1"/>
            </a:lvl1pPr>
            <a:lvl2pPr marL="2194406" indent="0">
              <a:buNone/>
              <a:defRPr sz="9600" b="1"/>
            </a:lvl2pPr>
            <a:lvl3pPr marL="4388811" indent="0">
              <a:buNone/>
              <a:defRPr sz="8600" b="1"/>
            </a:lvl3pPr>
            <a:lvl4pPr marL="6583217" indent="0">
              <a:buNone/>
              <a:defRPr sz="7600" b="1"/>
            </a:lvl4pPr>
            <a:lvl5pPr marL="8777623" indent="0">
              <a:buNone/>
              <a:defRPr sz="7600" b="1"/>
            </a:lvl5pPr>
            <a:lvl6pPr marL="10972029" indent="0">
              <a:buNone/>
              <a:defRPr sz="7600" b="1"/>
            </a:lvl6pPr>
            <a:lvl7pPr marL="13166434" indent="0">
              <a:buNone/>
              <a:defRPr sz="7600" b="1"/>
            </a:lvl7pPr>
            <a:lvl8pPr marL="15360840" indent="0">
              <a:buNone/>
              <a:defRPr sz="7600" b="1"/>
            </a:lvl8pPr>
            <a:lvl9pPr marL="17555245" indent="0">
              <a:buNone/>
              <a:defRPr sz="7600" b="1"/>
            </a:lvl9pPr>
          </a:lstStyle>
          <a:p>
            <a:pPr lvl="0"/>
            <a:r>
              <a:rPr lang="en-US" smtClean="0"/>
              <a:t>Click to edit Master text styles</a:t>
            </a:r>
          </a:p>
        </p:txBody>
      </p:sp>
      <p:sp>
        <p:nvSpPr>
          <p:cNvPr id="6" name="Content Placeholder 5"/>
          <p:cNvSpPr>
            <a:spLocks noGrp="1"/>
          </p:cNvSpPr>
          <p:nvPr>
            <p:ph sz="quarter" idx="4"/>
          </p:nvPr>
        </p:nvSpPr>
        <p:spPr>
          <a:xfrm>
            <a:off x="22296122" y="10439401"/>
            <a:ext cx="19400520" cy="18966183"/>
          </a:xfrm>
        </p:spPr>
        <p:txBody>
          <a:bodyPr/>
          <a:lstStyle>
            <a:lvl1pPr>
              <a:defRPr sz="11500"/>
            </a:lvl1pPr>
            <a:lvl2pPr>
              <a:defRPr sz="9600"/>
            </a:lvl2pPr>
            <a:lvl3pPr>
              <a:defRPr sz="8600"/>
            </a:lvl3pPr>
            <a:lvl4pPr>
              <a:defRPr sz="7600"/>
            </a:lvl4pPr>
            <a:lvl5pPr>
              <a:defRPr sz="7600"/>
            </a:lvl5pPr>
            <a:lvl6pPr>
              <a:defRPr sz="7600"/>
            </a:lvl6pPr>
            <a:lvl7pPr>
              <a:defRPr sz="7600"/>
            </a:lvl7pPr>
            <a:lvl8pPr>
              <a:defRPr sz="7600"/>
            </a:lvl8pPr>
            <a:lvl9pPr>
              <a:defRPr sz="7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8DA9FA-688F-B042-A36A-9CF7AA496E45}" type="datetimeFigureOut">
              <a:rPr lang="en-US" smtClean="0"/>
              <a:pPr/>
              <a:t>5/31/2016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8DA9FA-688F-B042-A36A-9CF7AA496E45}" type="datetimeFigureOut">
              <a:rPr lang="en-US" smtClean="0"/>
              <a:pPr/>
              <a:t>5/31/2016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8DA9FA-688F-B042-A36A-9CF7AA496E45}" type="datetimeFigureOut">
              <a:rPr lang="en-US" smtClean="0"/>
              <a:pPr/>
              <a:t>5/31/2016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5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406" indent="0">
              <a:buNone/>
              <a:defRPr sz="5700"/>
            </a:lvl2pPr>
            <a:lvl3pPr marL="4388811" indent="0">
              <a:buNone/>
              <a:defRPr sz="4800"/>
            </a:lvl3pPr>
            <a:lvl4pPr marL="6583217" indent="0">
              <a:buNone/>
              <a:defRPr sz="4300"/>
            </a:lvl4pPr>
            <a:lvl5pPr marL="8777623" indent="0">
              <a:buNone/>
              <a:defRPr sz="4300"/>
            </a:lvl5pPr>
            <a:lvl6pPr marL="10972029" indent="0">
              <a:buNone/>
              <a:defRPr sz="4300"/>
            </a:lvl6pPr>
            <a:lvl7pPr marL="13166434" indent="0">
              <a:buNone/>
              <a:defRPr sz="4300"/>
            </a:lvl7pPr>
            <a:lvl8pPr marL="15360840" indent="0">
              <a:buNone/>
              <a:defRPr sz="4300"/>
            </a:lvl8pPr>
            <a:lvl9pPr marL="17555245"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5/31/2016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406" indent="0">
              <a:buNone/>
              <a:defRPr sz="13500"/>
            </a:lvl2pPr>
            <a:lvl3pPr marL="4388811" indent="0">
              <a:buNone/>
              <a:defRPr sz="11500"/>
            </a:lvl3pPr>
            <a:lvl4pPr marL="6583217" indent="0">
              <a:buNone/>
              <a:defRPr sz="9600"/>
            </a:lvl4pPr>
            <a:lvl5pPr marL="8777623" indent="0">
              <a:buNone/>
              <a:defRPr sz="9600"/>
            </a:lvl5pPr>
            <a:lvl6pPr marL="10972029" indent="0">
              <a:buNone/>
              <a:defRPr sz="9600"/>
            </a:lvl6pPr>
            <a:lvl7pPr marL="13166434" indent="0">
              <a:buNone/>
              <a:defRPr sz="9600"/>
            </a:lvl7pPr>
            <a:lvl8pPr marL="15360840" indent="0">
              <a:buNone/>
              <a:defRPr sz="9600"/>
            </a:lvl8pPr>
            <a:lvl9pPr marL="17555245"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406" indent="0">
              <a:buNone/>
              <a:defRPr sz="5700"/>
            </a:lvl2pPr>
            <a:lvl3pPr marL="4388811" indent="0">
              <a:buNone/>
              <a:defRPr sz="4800"/>
            </a:lvl3pPr>
            <a:lvl4pPr marL="6583217" indent="0">
              <a:buNone/>
              <a:defRPr sz="4300"/>
            </a:lvl4pPr>
            <a:lvl5pPr marL="8777623" indent="0">
              <a:buNone/>
              <a:defRPr sz="4300"/>
            </a:lvl5pPr>
            <a:lvl6pPr marL="10972029" indent="0">
              <a:buNone/>
              <a:defRPr sz="4300"/>
            </a:lvl6pPr>
            <a:lvl7pPr marL="13166434" indent="0">
              <a:buNone/>
              <a:defRPr sz="4300"/>
            </a:lvl7pPr>
            <a:lvl8pPr marL="15360840" indent="0">
              <a:buNone/>
              <a:defRPr sz="4300"/>
            </a:lvl8pPr>
            <a:lvl9pPr marL="17555245"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5/31/2016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3"/>
            <a:ext cx="39502080" cy="5486400"/>
          </a:xfrm>
          <a:prstGeom prst="rect">
            <a:avLst/>
          </a:prstGeom>
        </p:spPr>
        <p:txBody>
          <a:bodyPr vert="horz" lIns="438882" tIns="219441" rIns="438882" bIns="21944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7680963"/>
            <a:ext cx="39502080" cy="21724622"/>
          </a:xfrm>
          <a:prstGeom prst="rect">
            <a:avLst/>
          </a:prstGeom>
        </p:spPr>
        <p:txBody>
          <a:bodyPr vert="horz" lIns="438882" tIns="219441" rIns="438882" bIns="21944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0510483"/>
            <a:ext cx="10241280" cy="1752600"/>
          </a:xfrm>
          <a:prstGeom prst="rect">
            <a:avLst/>
          </a:prstGeom>
        </p:spPr>
        <p:txBody>
          <a:bodyPr vert="horz" lIns="438882" tIns="219441" rIns="438882" bIns="219441" rtlCol="0" anchor="ctr"/>
          <a:lstStyle>
            <a:lvl1pPr algn="l">
              <a:defRPr sz="5700">
                <a:solidFill>
                  <a:schemeClr val="tx1">
                    <a:tint val="75000"/>
                  </a:schemeClr>
                </a:solidFill>
              </a:defRPr>
            </a:lvl1pPr>
          </a:lstStyle>
          <a:p>
            <a:fld id="{9A8DA9FA-688F-B042-A36A-9CF7AA496E45}" type="datetimeFigureOut">
              <a:rPr lang="en-US" smtClean="0"/>
              <a:pPr/>
              <a:t>5/31/2016</a:t>
            </a:fld>
            <a:endParaRPr lang="en-US"/>
          </a:p>
        </p:txBody>
      </p:sp>
      <p:sp>
        <p:nvSpPr>
          <p:cNvPr id="5" name="Footer Placeholder 4"/>
          <p:cNvSpPr>
            <a:spLocks noGrp="1"/>
          </p:cNvSpPr>
          <p:nvPr>
            <p:ph type="ftr" sz="quarter" idx="3"/>
          </p:nvPr>
        </p:nvSpPr>
        <p:spPr>
          <a:xfrm>
            <a:off x="14996160" y="30510483"/>
            <a:ext cx="13898880" cy="1752600"/>
          </a:xfrm>
          <a:prstGeom prst="rect">
            <a:avLst/>
          </a:prstGeom>
        </p:spPr>
        <p:txBody>
          <a:bodyPr vert="horz" lIns="438882" tIns="219441" rIns="438882" bIns="219441" rtlCol="0" anchor="ctr"/>
          <a:lstStyle>
            <a:lvl1pPr algn="ctr">
              <a:defRPr sz="5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3"/>
            <a:ext cx="10241280" cy="1752600"/>
          </a:xfrm>
          <a:prstGeom prst="rect">
            <a:avLst/>
          </a:prstGeom>
        </p:spPr>
        <p:txBody>
          <a:bodyPr vert="horz" lIns="438882" tIns="219441" rIns="438882" bIns="219441" rtlCol="0" anchor="ctr"/>
          <a:lstStyle>
            <a:lvl1pPr algn="r">
              <a:defRPr sz="5700">
                <a:solidFill>
                  <a:schemeClr val="tx1">
                    <a:tint val="75000"/>
                  </a:schemeClr>
                </a:solidFill>
              </a:defRPr>
            </a:lvl1pPr>
          </a:lstStyle>
          <a:p>
            <a:fld id="{872285E6-2BB0-0B48-8A73-14014F79178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4406" rtl="0" eaLnBrk="1" latinLnBrk="0" hangingPunct="1">
        <a:spcBef>
          <a:spcPct val="0"/>
        </a:spcBef>
        <a:buNone/>
        <a:defRPr sz="21100" kern="1200">
          <a:solidFill>
            <a:schemeClr val="tx1"/>
          </a:solidFill>
          <a:latin typeface="+mj-lt"/>
          <a:ea typeface="+mj-ea"/>
          <a:cs typeface="+mj-cs"/>
        </a:defRPr>
      </a:lvl1pPr>
    </p:titleStyle>
    <p:bodyStyle>
      <a:lvl1pPr marL="1645804" indent="-1645804" algn="l" defTabSz="2194406" rtl="0" eaLnBrk="1" latinLnBrk="0" hangingPunct="1">
        <a:spcBef>
          <a:spcPct val="20000"/>
        </a:spcBef>
        <a:buFont typeface="Arial"/>
        <a:buChar char="•"/>
        <a:defRPr sz="15400" kern="1200">
          <a:solidFill>
            <a:schemeClr val="tx1"/>
          </a:solidFill>
          <a:latin typeface="+mn-lt"/>
          <a:ea typeface="+mn-ea"/>
          <a:cs typeface="+mn-cs"/>
        </a:defRPr>
      </a:lvl1pPr>
      <a:lvl2pPr marL="3565909" indent="-1371503" algn="l" defTabSz="2194406" rtl="0" eaLnBrk="1" latinLnBrk="0" hangingPunct="1">
        <a:spcBef>
          <a:spcPct val="20000"/>
        </a:spcBef>
        <a:buFont typeface="Arial"/>
        <a:buChar char="–"/>
        <a:defRPr sz="13500" kern="1200">
          <a:solidFill>
            <a:schemeClr val="tx1"/>
          </a:solidFill>
          <a:latin typeface="+mn-lt"/>
          <a:ea typeface="+mn-ea"/>
          <a:cs typeface="+mn-cs"/>
        </a:defRPr>
      </a:lvl2pPr>
      <a:lvl3pPr marL="5486014" indent="-1097203" algn="l" defTabSz="2194406" rtl="0" eaLnBrk="1" latinLnBrk="0" hangingPunct="1">
        <a:spcBef>
          <a:spcPct val="20000"/>
        </a:spcBef>
        <a:buFont typeface="Arial"/>
        <a:buChar char="•"/>
        <a:defRPr sz="11500" kern="1200">
          <a:solidFill>
            <a:schemeClr val="tx1"/>
          </a:solidFill>
          <a:latin typeface="+mn-lt"/>
          <a:ea typeface="+mn-ea"/>
          <a:cs typeface="+mn-cs"/>
        </a:defRPr>
      </a:lvl3pPr>
      <a:lvl4pPr marL="7680421" indent="-1097203" algn="l" defTabSz="2194406" rtl="0" eaLnBrk="1" latinLnBrk="0" hangingPunct="1">
        <a:spcBef>
          <a:spcPct val="20000"/>
        </a:spcBef>
        <a:buFont typeface="Arial"/>
        <a:buChar char="–"/>
        <a:defRPr sz="9600" kern="1200">
          <a:solidFill>
            <a:schemeClr val="tx1"/>
          </a:solidFill>
          <a:latin typeface="+mn-lt"/>
          <a:ea typeface="+mn-ea"/>
          <a:cs typeface="+mn-cs"/>
        </a:defRPr>
      </a:lvl4pPr>
      <a:lvl5pPr marL="9874826" indent="-1097203" algn="l" defTabSz="2194406" rtl="0" eaLnBrk="1" latinLnBrk="0" hangingPunct="1">
        <a:spcBef>
          <a:spcPct val="20000"/>
        </a:spcBef>
        <a:buFont typeface="Arial"/>
        <a:buChar char="»"/>
        <a:defRPr sz="9600" kern="1200">
          <a:solidFill>
            <a:schemeClr val="tx1"/>
          </a:solidFill>
          <a:latin typeface="+mn-lt"/>
          <a:ea typeface="+mn-ea"/>
          <a:cs typeface="+mn-cs"/>
        </a:defRPr>
      </a:lvl5pPr>
      <a:lvl6pPr marL="12069232" indent="-1097203" algn="l" defTabSz="2194406" rtl="0" eaLnBrk="1" latinLnBrk="0" hangingPunct="1">
        <a:spcBef>
          <a:spcPct val="20000"/>
        </a:spcBef>
        <a:buFont typeface="Arial"/>
        <a:buChar char="•"/>
        <a:defRPr sz="9600" kern="1200">
          <a:solidFill>
            <a:schemeClr val="tx1"/>
          </a:solidFill>
          <a:latin typeface="+mn-lt"/>
          <a:ea typeface="+mn-ea"/>
          <a:cs typeface="+mn-cs"/>
        </a:defRPr>
      </a:lvl6pPr>
      <a:lvl7pPr marL="14263637" indent="-1097203" algn="l" defTabSz="2194406" rtl="0" eaLnBrk="1" latinLnBrk="0" hangingPunct="1">
        <a:spcBef>
          <a:spcPct val="20000"/>
        </a:spcBef>
        <a:buFont typeface="Arial"/>
        <a:buChar char="•"/>
        <a:defRPr sz="9600" kern="1200">
          <a:solidFill>
            <a:schemeClr val="tx1"/>
          </a:solidFill>
          <a:latin typeface="+mn-lt"/>
          <a:ea typeface="+mn-ea"/>
          <a:cs typeface="+mn-cs"/>
        </a:defRPr>
      </a:lvl7pPr>
      <a:lvl8pPr marL="16458043" indent="-1097203" algn="l" defTabSz="2194406" rtl="0" eaLnBrk="1" latinLnBrk="0" hangingPunct="1">
        <a:spcBef>
          <a:spcPct val="20000"/>
        </a:spcBef>
        <a:buFont typeface="Arial"/>
        <a:buChar char="•"/>
        <a:defRPr sz="9600" kern="1200">
          <a:solidFill>
            <a:schemeClr val="tx1"/>
          </a:solidFill>
          <a:latin typeface="+mn-lt"/>
          <a:ea typeface="+mn-ea"/>
          <a:cs typeface="+mn-cs"/>
        </a:defRPr>
      </a:lvl8pPr>
      <a:lvl9pPr marL="18652448" indent="-1097203" algn="l" defTabSz="2194406"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406" rtl="0" eaLnBrk="1" latinLnBrk="0" hangingPunct="1">
        <a:defRPr sz="8600" kern="1200">
          <a:solidFill>
            <a:schemeClr val="tx1"/>
          </a:solidFill>
          <a:latin typeface="+mn-lt"/>
          <a:ea typeface="+mn-ea"/>
          <a:cs typeface="+mn-cs"/>
        </a:defRPr>
      </a:lvl1pPr>
      <a:lvl2pPr marL="2194406" algn="l" defTabSz="2194406" rtl="0" eaLnBrk="1" latinLnBrk="0" hangingPunct="1">
        <a:defRPr sz="8600" kern="1200">
          <a:solidFill>
            <a:schemeClr val="tx1"/>
          </a:solidFill>
          <a:latin typeface="+mn-lt"/>
          <a:ea typeface="+mn-ea"/>
          <a:cs typeface="+mn-cs"/>
        </a:defRPr>
      </a:lvl2pPr>
      <a:lvl3pPr marL="4388811" algn="l" defTabSz="2194406" rtl="0" eaLnBrk="1" latinLnBrk="0" hangingPunct="1">
        <a:defRPr sz="8600" kern="1200">
          <a:solidFill>
            <a:schemeClr val="tx1"/>
          </a:solidFill>
          <a:latin typeface="+mn-lt"/>
          <a:ea typeface="+mn-ea"/>
          <a:cs typeface="+mn-cs"/>
        </a:defRPr>
      </a:lvl3pPr>
      <a:lvl4pPr marL="6583217" algn="l" defTabSz="2194406" rtl="0" eaLnBrk="1" latinLnBrk="0" hangingPunct="1">
        <a:defRPr sz="8600" kern="1200">
          <a:solidFill>
            <a:schemeClr val="tx1"/>
          </a:solidFill>
          <a:latin typeface="+mn-lt"/>
          <a:ea typeface="+mn-ea"/>
          <a:cs typeface="+mn-cs"/>
        </a:defRPr>
      </a:lvl4pPr>
      <a:lvl5pPr marL="8777623" algn="l" defTabSz="2194406" rtl="0" eaLnBrk="1" latinLnBrk="0" hangingPunct="1">
        <a:defRPr sz="8600" kern="1200">
          <a:solidFill>
            <a:schemeClr val="tx1"/>
          </a:solidFill>
          <a:latin typeface="+mn-lt"/>
          <a:ea typeface="+mn-ea"/>
          <a:cs typeface="+mn-cs"/>
        </a:defRPr>
      </a:lvl5pPr>
      <a:lvl6pPr marL="10972029" algn="l" defTabSz="2194406" rtl="0" eaLnBrk="1" latinLnBrk="0" hangingPunct="1">
        <a:defRPr sz="8600" kern="1200">
          <a:solidFill>
            <a:schemeClr val="tx1"/>
          </a:solidFill>
          <a:latin typeface="+mn-lt"/>
          <a:ea typeface="+mn-ea"/>
          <a:cs typeface="+mn-cs"/>
        </a:defRPr>
      </a:lvl6pPr>
      <a:lvl7pPr marL="13166434" algn="l" defTabSz="2194406" rtl="0" eaLnBrk="1" latinLnBrk="0" hangingPunct="1">
        <a:defRPr sz="8600" kern="1200">
          <a:solidFill>
            <a:schemeClr val="tx1"/>
          </a:solidFill>
          <a:latin typeface="+mn-lt"/>
          <a:ea typeface="+mn-ea"/>
          <a:cs typeface="+mn-cs"/>
        </a:defRPr>
      </a:lvl7pPr>
      <a:lvl8pPr marL="15360840" algn="l" defTabSz="2194406" rtl="0" eaLnBrk="1" latinLnBrk="0" hangingPunct="1">
        <a:defRPr sz="8600" kern="1200">
          <a:solidFill>
            <a:schemeClr val="tx1"/>
          </a:solidFill>
          <a:latin typeface="+mn-lt"/>
          <a:ea typeface="+mn-ea"/>
          <a:cs typeface="+mn-cs"/>
        </a:defRPr>
      </a:lvl8pPr>
      <a:lvl9pPr marL="17555245" algn="l" defTabSz="2194406"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0"/>
          <p:cNvSpPr>
            <a:spLocks noChangeArrowheads="1"/>
          </p:cNvSpPr>
          <p:nvPr/>
        </p:nvSpPr>
        <p:spPr bwMode="auto">
          <a:xfrm>
            <a:off x="33423394" y="6096000"/>
            <a:ext cx="9882188" cy="25984200"/>
          </a:xfrm>
          <a:prstGeom prst="rect">
            <a:avLst/>
          </a:prstGeom>
          <a:solidFill>
            <a:schemeClr val="bg1"/>
          </a:solidFill>
          <a:ln w="9525">
            <a:solidFill>
              <a:schemeClr val="tx1"/>
            </a:solidFill>
            <a:round/>
            <a:headEnd/>
            <a:tailEnd/>
          </a:ln>
          <a:effectLst/>
        </p:spPr>
        <p:txBody>
          <a:bodyPr wrap="none" anchor="ctr"/>
          <a:lstStyle/>
          <a:p>
            <a:endParaRPr lang="en-US"/>
          </a:p>
        </p:txBody>
      </p:sp>
      <p:sp>
        <p:nvSpPr>
          <p:cNvPr id="5" name="AutoShape 29"/>
          <p:cNvSpPr>
            <a:spLocks noChangeArrowheads="1"/>
          </p:cNvSpPr>
          <p:nvPr/>
        </p:nvSpPr>
        <p:spPr bwMode="auto">
          <a:xfrm>
            <a:off x="11232460" y="6096000"/>
            <a:ext cx="21346886" cy="25984200"/>
          </a:xfrm>
          <a:prstGeom prst="rect">
            <a:avLst/>
          </a:prstGeom>
          <a:solidFill>
            <a:schemeClr val="bg1"/>
          </a:solidFill>
          <a:ln w="9525">
            <a:solidFill>
              <a:schemeClr val="tx1"/>
            </a:solidFill>
            <a:round/>
            <a:headEnd/>
            <a:tailEnd/>
          </a:ln>
          <a:effectLst/>
        </p:spPr>
        <p:txBody>
          <a:bodyPr wrap="none" anchor="ctr"/>
          <a:lstStyle/>
          <a:p>
            <a:endParaRPr lang="en-US" dirty="0"/>
          </a:p>
        </p:txBody>
      </p:sp>
      <p:sp>
        <p:nvSpPr>
          <p:cNvPr id="7" name="AutoShape 4"/>
          <p:cNvSpPr>
            <a:spLocks noChangeArrowheads="1"/>
          </p:cNvSpPr>
          <p:nvPr/>
        </p:nvSpPr>
        <p:spPr bwMode="auto">
          <a:xfrm>
            <a:off x="609600" y="6096000"/>
            <a:ext cx="9883775" cy="25984200"/>
          </a:xfrm>
          <a:prstGeom prst="rect">
            <a:avLst/>
          </a:prstGeom>
          <a:solidFill>
            <a:schemeClr val="bg1"/>
          </a:solidFill>
          <a:ln w="9525">
            <a:solidFill>
              <a:schemeClr val="tx1"/>
            </a:solidFill>
            <a:round/>
            <a:headEnd/>
            <a:tailEnd/>
          </a:ln>
          <a:effectLst/>
        </p:spPr>
        <p:txBody>
          <a:bodyPr wrap="none" anchor="ctr"/>
          <a:lstStyle/>
          <a:p>
            <a:endParaRPr lang="en-US"/>
          </a:p>
        </p:txBody>
      </p:sp>
      <p:sp>
        <p:nvSpPr>
          <p:cNvPr id="11" name="AutoShape 13"/>
          <p:cNvSpPr>
            <a:spLocks noChangeArrowheads="1"/>
          </p:cNvSpPr>
          <p:nvPr/>
        </p:nvSpPr>
        <p:spPr bwMode="auto">
          <a:xfrm>
            <a:off x="609600" y="381000"/>
            <a:ext cx="42695982" cy="5257800"/>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r>
              <a:rPr lang="en-US" dirty="0" smtClean="0"/>
              <a:t>                      </a:t>
            </a:r>
          </a:p>
          <a:p>
            <a:endParaRPr lang="en-US" dirty="0"/>
          </a:p>
        </p:txBody>
      </p:sp>
      <p:sp>
        <p:nvSpPr>
          <p:cNvPr id="12" name="Text Box 14"/>
          <p:cNvSpPr txBox="1">
            <a:spLocks noChangeArrowheads="1"/>
          </p:cNvSpPr>
          <p:nvPr/>
        </p:nvSpPr>
        <p:spPr bwMode="auto">
          <a:xfrm>
            <a:off x="5584551" y="59649"/>
            <a:ext cx="30943421" cy="2462213"/>
          </a:xfrm>
          <a:prstGeom prst="rect">
            <a:avLst/>
          </a:prstGeom>
          <a:noFill/>
          <a:ln w="9525">
            <a:noFill/>
            <a:miter lim="800000"/>
            <a:headEnd/>
            <a:tailEnd/>
          </a:ln>
          <a:effectLst/>
        </p:spPr>
        <p:txBody>
          <a:bodyPr wrap="square">
            <a:spAutoFit/>
          </a:bodyPr>
          <a:lstStyle/>
          <a:p>
            <a:pPr algn="ctr" defTabSz="4389438"/>
            <a:r>
              <a:rPr lang="en-US" sz="15400" dirty="0" smtClean="0"/>
              <a:t>Biodiversity of Weeds</a:t>
            </a:r>
          </a:p>
        </p:txBody>
      </p:sp>
      <p:sp>
        <p:nvSpPr>
          <p:cNvPr id="26" name="TextBox 25"/>
          <p:cNvSpPr txBox="1"/>
          <p:nvPr/>
        </p:nvSpPr>
        <p:spPr>
          <a:xfrm>
            <a:off x="7316111" y="1887786"/>
            <a:ext cx="27480299" cy="4072365"/>
          </a:xfrm>
          <a:prstGeom prst="rect">
            <a:avLst/>
          </a:prstGeom>
          <a:noFill/>
        </p:spPr>
        <p:txBody>
          <a:bodyPr wrap="square" lIns="101059" tIns="50530" rIns="101059" bIns="50530" rtlCol="0">
            <a:spAutoFit/>
          </a:bodyPr>
          <a:lstStyle/>
          <a:p>
            <a:r>
              <a:rPr lang="en-US" dirty="0" smtClean="0"/>
              <a:t>Tiffany Lam, Lily Li, Stephane </a:t>
            </a:r>
            <a:r>
              <a:rPr lang="en-US" dirty="0" err="1" smtClean="0"/>
              <a:t>Sartzetakis</a:t>
            </a:r>
            <a:r>
              <a:rPr lang="en-US" dirty="0" smtClean="0"/>
              <a:t>, and Britney Singh.</a:t>
            </a:r>
          </a:p>
          <a:p>
            <a:r>
              <a:rPr lang="en-US" dirty="0" smtClean="0"/>
              <a:t>Mentor: Dr. Stephanie </a:t>
            </a:r>
            <a:r>
              <a:rPr lang="en-US" dirty="0" err="1" smtClean="0"/>
              <a:t>Tzall</a:t>
            </a:r>
            <a:endParaRPr lang="en-US" dirty="0" smtClean="0"/>
          </a:p>
          <a:p>
            <a:pPr algn="ctr"/>
            <a:r>
              <a:rPr lang="en-US" dirty="0" smtClean="0"/>
              <a:t>Brooklyn Technical High School</a:t>
            </a:r>
          </a:p>
        </p:txBody>
      </p:sp>
      <p:pic>
        <p:nvPicPr>
          <p:cNvPr id="27" name="Shape 243"/>
          <p:cNvPicPr preferRelativeResize="0"/>
          <p:nvPr/>
        </p:nvPicPr>
        <p:blipFill rotWithShape="1">
          <a:blip r:embed="rId2">
            <a:alphaModFix/>
          </a:blip>
          <a:srcRect/>
          <a:stretch/>
        </p:blipFill>
        <p:spPr>
          <a:xfrm>
            <a:off x="37545819" y="1220747"/>
            <a:ext cx="5260258" cy="1043543"/>
          </a:xfrm>
          <a:prstGeom prst="rect">
            <a:avLst/>
          </a:prstGeom>
          <a:noFill/>
          <a:ln>
            <a:noFill/>
          </a:ln>
        </p:spPr>
      </p:pic>
      <p:pic>
        <p:nvPicPr>
          <p:cNvPr id="28" name="Picture 27"/>
          <p:cNvPicPr>
            <a:picLocks noChangeAspect="1"/>
          </p:cNvPicPr>
          <p:nvPr/>
        </p:nvPicPr>
        <p:blipFill>
          <a:blip r:embed="rId3"/>
          <a:stretch>
            <a:fillRect/>
          </a:stretch>
        </p:blipFill>
        <p:spPr>
          <a:xfrm>
            <a:off x="856858" y="428069"/>
            <a:ext cx="5352977" cy="3138998"/>
          </a:xfrm>
          <a:prstGeom prst="rect">
            <a:avLst/>
          </a:prstGeom>
        </p:spPr>
      </p:pic>
      <p:sp>
        <p:nvSpPr>
          <p:cNvPr id="2" name="TextBox 1"/>
          <p:cNvSpPr txBox="1"/>
          <p:nvPr/>
        </p:nvSpPr>
        <p:spPr>
          <a:xfrm>
            <a:off x="1002345" y="6441535"/>
            <a:ext cx="8646982" cy="26022508"/>
          </a:xfrm>
          <a:prstGeom prst="rect">
            <a:avLst/>
          </a:prstGeom>
          <a:noFill/>
        </p:spPr>
        <p:txBody>
          <a:bodyPr wrap="square" rtlCol="0">
            <a:spAutoFit/>
          </a:bodyPr>
          <a:lstStyle/>
          <a:p>
            <a:r>
              <a:rPr lang="en-US" sz="7000" dirty="0" smtClean="0">
                <a:latin typeface="Times New Roman" panose="02020603050405020304" pitchFamily="18" charset="0"/>
                <a:cs typeface="Times New Roman" panose="02020603050405020304" pitchFamily="18" charset="0"/>
              </a:rPr>
              <a:t>Abstract</a:t>
            </a:r>
          </a:p>
          <a:p>
            <a:r>
              <a:rPr lang="en-US" sz="2300" dirty="0">
                <a:latin typeface="Times New Roman" panose="02020603050405020304" pitchFamily="18" charset="0"/>
                <a:cs typeface="Times New Roman" panose="02020603050405020304" pitchFamily="18" charset="0"/>
              </a:rPr>
              <a:t>The objective of our project is to compare and contrast the weeds grown in backyards to the weeds that are grown in the sidewalks in order to identify the diversity of weeds throughout Brooklyn and Queens. Biodiversity contributes to ecological factors such as the circulation of seeds and the regulation of water and climate. We isolated and extracted DNA from our samples of weeds and then we utilized polymerase chain reaction to amplify the DNA. Our results suggested that our samples from both the backyard and the sidewalk have similar attributes such as being edible and having weed-like attributes: hard to maintain, unintentionally planted, and competitive. In addition, our results showed that our samples originated from various regions of the world which emphasizes that even though Queens and Brooklyn share a land mass, they do not share the same biodiversity of plants. Brooklyn and Queens are sustainable areas for the growth of the biodiversity of weeds. </a:t>
            </a:r>
          </a:p>
          <a:p>
            <a:endParaRPr lang="en-US" sz="7000" dirty="0" smtClean="0">
              <a:latin typeface="Times New Roman" panose="02020603050405020304" pitchFamily="18" charset="0"/>
              <a:cs typeface="Times New Roman" panose="02020603050405020304" pitchFamily="18" charset="0"/>
            </a:endParaRPr>
          </a:p>
          <a:p>
            <a:r>
              <a:rPr lang="en-US" sz="7000" dirty="0" smtClean="0">
                <a:latin typeface="Times New Roman" panose="02020603050405020304" pitchFamily="18" charset="0"/>
                <a:cs typeface="Times New Roman" panose="02020603050405020304" pitchFamily="18" charset="0"/>
              </a:rPr>
              <a:t>Introduction</a:t>
            </a:r>
            <a:endParaRPr lang="en-US" sz="7000" dirty="0">
              <a:latin typeface="Times New Roman" panose="02020603050405020304" pitchFamily="18" charset="0"/>
              <a:cs typeface="Times New Roman" panose="02020603050405020304" pitchFamily="18" charset="0"/>
            </a:endParaRPr>
          </a:p>
          <a:p>
            <a:r>
              <a:rPr lang="en-US" sz="2300" dirty="0" smtClean="0">
                <a:latin typeface="Times New Roman" panose="02020603050405020304" pitchFamily="18" charset="0"/>
                <a:cs typeface="Times New Roman" panose="02020603050405020304" pitchFamily="18" charset="0"/>
              </a:rPr>
              <a:t>Biodiversity is defined by the New York State Department of Environmental Conservation as the “total variety of life on Earth... or in a given area” (New York State Department of Environmental Conservation, 2015). Biodiversity is a necessity because it provides many biological services and economic values. Environmental impacts include: protecting areas from detrimental weather conditions, helping maintain a healthy balance of gases in the atmosphere which reduces the risk of global climate change, promoting the recycling of nutrients, pollinating food plants, acting as a natural filter to remove waste, and indicating dangerous changes in the environment (Green-Schools Ireland, 2015). The economic factors have many beneficial effects such as: providing a food source and natural medicines, having commercial value, holding cultural importance, and improving the aesthetic of an area (Green-Schools Ireland, 2015). Overall, the species of our planet are very interdependent and function at their best when all present; therefore, biodiversity is something that must be conserved for the well being of an array of species. </a:t>
            </a:r>
          </a:p>
          <a:p>
            <a:r>
              <a:rPr lang="en-US" sz="2300" dirty="0" smtClean="0">
                <a:latin typeface="Times New Roman" panose="02020603050405020304" pitchFamily="18" charset="0"/>
                <a:cs typeface="Times New Roman" panose="02020603050405020304" pitchFamily="18" charset="0"/>
              </a:rPr>
              <a:t>A weed is most commonly considered a plant that is out of place and not intentionally planted or a plant that is growing where it is not wanted. Weeds are popularly seen as an inconvenience. They can be fierce competition for natural resources which hinders crop growth and development; they can also  host pathogens that may attack crops (</a:t>
            </a:r>
            <a:r>
              <a:rPr lang="en-US" sz="2300" dirty="0" err="1" smtClean="0">
                <a:latin typeface="Times New Roman" panose="02020603050405020304" pitchFamily="18" charset="0"/>
                <a:cs typeface="Times New Roman" panose="02020603050405020304" pitchFamily="18" charset="0"/>
              </a:rPr>
              <a:t>Ligenfelter</a:t>
            </a:r>
            <a:r>
              <a:rPr lang="en-US" sz="2300" dirty="0" smtClean="0">
                <a:latin typeface="Times New Roman" panose="02020603050405020304" pitchFamily="18" charset="0"/>
                <a:cs typeface="Times New Roman" panose="02020603050405020304" pitchFamily="18" charset="0"/>
              </a:rPr>
              <a:t>, 2015). Many people take measures to get rid of weeds by: utilizing pesticides, controlling seed dispersal, containing existing infestations, minimizing soil disturbances, controlling infestations early, and establishing competitive vegetation (</a:t>
            </a:r>
            <a:r>
              <a:rPr lang="en-US" sz="2300" dirty="0" err="1" smtClean="0">
                <a:latin typeface="Times New Roman" panose="02020603050405020304" pitchFamily="18" charset="0"/>
                <a:cs typeface="Times New Roman" panose="02020603050405020304" pitchFamily="18" charset="0"/>
              </a:rPr>
              <a:t>Bokan</a:t>
            </a:r>
            <a:r>
              <a:rPr lang="en-US" sz="2300" dirty="0" smtClean="0">
                <a:latin typeface="Times New Roman" panose="02020603050405020304" pitchFamily="18" charset="0"/>
                <a:cs typeface="Times New Roman" panose="02020603050405020304" pitchFamily="18" charset="0"/>
              </a:rPr>
              <a:t>, 2009). However, they can have their benefits. Weeds can protect the soil from erosion, provide a habitat for insects and animals, and recycle soluble nutrients back into our soils (</a:t>
            </a:r>
            <a:r>
              <a:rPr lang="en-US" sz="2300" dirty="0" err="1" smtClean="0">
                <a:latin typeface="Times New Roman" panose="02020603050405020304" pitchFamily="18" charset="0"/>
                <a:cs typeface="Times New Roman" panose="02020603050405020304" pitchFamily="18" charset="0"/>
              </a:rPr>
              <a:t>Ligenfelter</a:t>
            </a:r>
            <a:r>
              <a:rPr lang="en-US" sz="2300" dirty="0" smtClean="0">
                <a:latin typeface="Times New Roman" panose="02020603050405020304" pitchFamily="18" charset="0"/>
                <a:cs typeface="Times New Roman" panose="02020603050405020304" pitchFamily="18" charset="0"/>
              </a:rPr>
              <a:t>, 2015). </a:t>
            </a:r>
          </a:p>
          <a:p>
            <a:r>
              <a:rPr lang="en-US" sz="2300" dirty="0" smtClean="0">
                <a:latin typeface="Times New Roman" panose="02020603050405020304" pitchFamily="18" charset="0"/>
                <a:cs typeface="Times New Roman" panose="02020603050405020304" pitchFamily="18" charset="0"/>
              </a:rPr>
              <a:t>In urban areas like Brooklyn and Queens, there can be many apparent threats to biodiversity. This includes many human activities. As an illustration, habitat destruction is a major issue for biodiversity. Since Brooklyn and Queens are part of a metropolis, most of its areas have turned into pavements and buildings that are causing a decrease in the areas in which are good for various types of plants to thrive. Additionally, the spread of invasive species can hinder biodiversity; urban species are susceptible to a wide variety of these foreign organisms because they are so diverse due to the many different ethnic people bringing in plants and animals. Through this experiment, we will discover how the biodiversity of various parts of Brooklyn and Queens has fared under such stressors. Additionally, we want to see how the weeds from backyards compare to the weeds between the cracks on city sidewalks.</a:t>
            </a:r>
          </a:p>
          <a:p>
            <a:endParaRPr lang="en-US" dirty="0">
              <a:latin typeface="Times New Roman" panose="02020603050405020304" pitchFamily="18" charset="0"/>
              <a:cs typeface="Times New Roman" panose="02020603050405020304" pitchFamily="18" charset="0"/>
            </a:endParaRPr>
          </a:p>
        </p:txBody>
      </p:sp>
      <p:sp>
        <p:nvSpPr>
          <p:cNvPr id="54" name="TextBox 53"/>
          <p:cNvSpPr txBox="1"/>
          <p:nvPr/>
        </p:nvSpPr>
        <p:spPr>
          <a:xfrm>
            <a:off x="12041134" y="6458723"/>
            <a:ext cx="9916457" cy="12464951"/>
          </a:xfrm>
          <a:prstGeom prst="rect">
            <a:avLst/>
          </a:prstGeom>
          <a:noFill/>
        </p:spPr>
        <p:txBody>
          <a:bodyPr wrap="square" rtlCol="0">
            <a:spAutoFit/>
          </a:bodyPr>
          <a:lstStyle/>
          <a:p>
            <a:r>
              <a:rPr lang="en-US" sz="7000" dirty="0"/>
              <a:t>Materials &amp; Methods </a:t>
            </a:r>
          </a:p>
          <a:p>
            <a:endParaRPr lang="en-US" sz="2500" dirty="0" smtClean="0"/>
          </a:p>
          <a:p>
            <a:pPr>
              <a:spcAft>
                <a:spcPts val="600"/>
              </a:spcAft>
            </a:pPr>
            <a:r>
              <a:rPr lang="en-US" altLang="en-US" sz="2500" dirty="0">
                <a:solidFill>
                  <a:srgbClr val="000000"/>
                </a:solidFill>
                <a:latin typeface="Times New Roman" panose="02020603050405020304" pitchFamily="18" charset="0"/>
                <a:cs typeface="Times New Roman" panose="02020603050405020304" pitchFamily="18" charset="0"/>
              </a:rPr>
              <a:t>In order to solve the question concerning the biodiversity of weeds, we followed the basic procedures indicated in the Urban Barcode instructions. We extracted DNA from the weeds we collected in Brooklyn-Queens regions of New York City. Our initial steps in isolating the DNA was centrifugation, electrophoresis using the E-gel </a:t>
            </a:r>
            <a:r>
              <a:rPr lang="en-US" altLang="en-US" sz="2500" dirty="0" err="1">
                <a:solidFill>
                  <a:srgbClr val="000000"/>
                </a:solidFill>
                <a:latin typeface="Times New Roman" panose="02020603050405020304" pitchFamily="18" charset="0"/>
                <a:cs typeface="Times New Roman" panose="02020603050405020304" pitchFamily="18" charset="0"/>
              </a:rPr>
              <a:t>iBase</a:t>
            </a:r>
            <a:r>
              <a:rPr lang="en-US" altLang="en-US" sz="2500" dirty="0">
                <a:solidFill>
                  <a:srgbClr val="000000"/>
                </a:solidFill>
                <a:latin typeface="Times New Roman" panose="02020603050405020304" pitchFamily="18" charset="0"/>
                <a:cs typeface="Times New Roman" panose="02020603050405020304" pitchFamily="18" charset="0"/>
              </a:rPr>
              <a:t> Power System, and PCR of the DNA. Samples were then prepared for </a:t>
            </a:r>
            <a:r>
              <a:rPr lang="en-US" altLang="en-US" sz="2500" dirty="0" err="1">
                <a:solidFill>
                  <a:srgbClr val="000000"/>
                </a:solidFill>
                <a:latin typeface="Times New Roman" panose="02020603050405020304" pitchFamily="18" charset="0"/>
                <a:cs typeface="Times New Roman" panose="02020603050405020304" pitchFamily="18" charset="0"/>
              </a:rPr>
              <a:t>Genewiz</a:t>
            </a:r>
            <a:r>
              <a:rPr lang="en-US" altLang="en-US" sz="2500" dirty="0">
                <a:solidFill>
                  <a:srgbClr val="000000"/>
                </a:solidFill>
                <a:latin typeface="Times New Roman" panose="02020603050405020304" pitchFamily="18" charset="0"/>
                <a:cs typeface="Times New Roman" panose="02020603050405020304" pitchFamily="18" charset="0"/>
              </a:rPr>
              <a:t> submission. </a:t>
            </a:r>
            <a:endParaRPr lang="en-US" altLang="en-US" sz="2500" dirty="0"/>
          </a:p>
          <a:p>
            <a:pPr lvl="0" defTabSz="914400" eaLnBrk="0" fontAlgn="base" hangingPunct="0">
              <a:spcBef>
                <a:spcPct val="0"/>
              </a:spcBef>
              <a:spcAft>
                <a:spcPct val="0"/>
              </a:spcAft>
            </a:pPr>
            <a:r>
              <a:rPr lang="en-US" altLang="en-US" sz="2500" dirty="0">
                <a:latin typeface="Arial" panose="020B0604020202020204" pitchFamily="34" charset="0"/>
              </a:rPr>
              <a:t/>
            </a:r>
            <a:br>
              <a:rPr lang="en-US" altLang="en-US" sz="2500" dirty="0">
                <a:latin typeface="Arial" panose="020B0604020202020204" pitchFamily="34" charset="0"/>
              </a:rPr>
            </a:br>
            <a:endParaRPr lang="en-US" altLang="en-US" sz="2500" dirty="0">
              <a:latin typeface="Arial" panose="020B0604020202020204" pitchFamily="34" charset="0"/>
            </a:endParaRPr>
          </a:p>
          <a:p>
            <a:pPr lvl="0" defTabSz="914400" eaLnBrk="0" fontAlgn="base" hangingPunct="0">
              <a:spcBef>
                <a:spcPct val="0"/>
              </a:spcBef>
              <a:spcAft>
                <a:spcPct val="0"/>
              </a:spcAft>
              <a:buFontTx/>
              <a:buChar char="•"/>
            </a:pPr>
            <a:r>
              <a:rPr lang="en-US" altLang="en-US" sz="2500" dirty="0">
                <a:solidFill>
                  <a:srgbClr val="000000"/>
                </a:solidFill>
                <a:latin typeface="Times New Roman" panose="02020603050405020304" pitchFamily="18" charset="0"/>
                <a:cs typeface="Times New Roman" panose="02020603050405020304" pitchFamily="18" charset="0"/>
              </a:rPr>
              <a:t>We collected our ten samples from plants that were unintentionally planted in various regions of Brooklyn and Queens.</a:t>
            </a:r>
          </a:p>
          <a:p>
            <a:pPr lvl="0" defTabSz="914400" eaLnBrk="0" fontAlgn="base" hangingPunct="0">
              <a:spcBef>
                <a:spcPct val="0"/>
              </a:spcBef>
              <a:spcAft>
                <a:spcPct val="0"/>
              </a:spcAft>
              <a:buFontTx/>
              <a:buChar char="•"/>
            </a:pPr>
            <a:r>
              <a:rPr lang="en-US" altLang="en-US" sz="2500" dirty="0">
                <a:solidFill>
                  <a:srgbClr val="000000"/>
                </a:solidFill>
                <a:latin typeface="Times New Roman" panose="02020603050405020304" pitchFamily="18" charset="0"/>
                <a:cs typeface="Times New Roman" panose="02020603050405020304" pitchFamily="18" charset="0"/>
              </a:rPr>
              <a:t>We extracted and isolated the DNA from the weed plants that we </a:t>
            </a:r>
            <a:r>
              <a:rPr lang="en-US" altLang="en-US" sz="2500" dirty="0" smtClean="0">
                <a:solidFill>
                  <a:srgbClr val="000000"/>
                </a:solidFill>
                <a:latin typeface="Times New Roman" panose="02020603050405020304" pitchFamily="18" charset="0"/>
                <a:cs typeface="Times New Roman" panose="02020603050405020304" pitchFamily="18" charset="0"/>
              </a:rPr>
              <a:t>collected </a:t>
            </a:r>
            <a:r>
              <a:rPr lang="en-US" altLang="en-US" sz="2500" dirty="0">
                <a:solidFill>
                  <a:srgbClr val="000000"/>
                </a:solidFill>
                <a:latin typeface="Times New Roman" panose="02020603050405020304" pitchFamily="18" charset="0"/>
                <a:cs typeface="Times New Roman" panose="02020603050405020304" pitchFamily="18" charset="0"/>
              </a:rPr>
              <a:t>by following the instructions of DNA Barcoding 10: Isolating DNA</a:t>
            </a:r>
          </a:p>
          <a:p>
            <a:pPr lvl="0" defTabSz="914400" eaLnBrk="0" fontAlgn="base" hangingPunct="0">
              <a:spcBef>
                <a:spcPct val="0"/>
              </a:spcBef>
              <a:spcAft>
                <a:spcPct val="0"/>
              </a:spcAft>
              <a:buFontTx/>
              <a:buChar char="•"/>
            </a:pPr>
            <a:r>
              <a:rPr lang="en-US" altLang="en-US" sz="2500" dirty="0">
                <a:solidFill>
                  <a:srgbClr val="000000"/>
                </a:solidFill>
                <a:latin typeface="Times New Roman" panose="02020603050405020304" pitchFamily="18" charset="0"/>
                <a:cs typeface="Times New Roman" panose="02020603050405020304" pitchFamily="18" charset="0"/>
              </a:rPr>
              <a:t>After we thoroughly removed the debris from the DNA and we extracted it from the cell, we used the </a:t>
            </a:r>
            <a:r>
              <a:rPr lang="en-US" altLang="en-US" sz="2500" dirty="0" smtClean="0">
                <a:solidFill>
                  <a:srgbClr val="000000"/>
                </a:solidFill>
                <a:latin typeface="Times New Roman" panose="02020603050405020304" pitchFamily="18" charset="0"/>
                <a:cs typeface="Times New Roman" panose="02020603050405020304" pitchFamily="18" charset="0"/>
              </a:rPr>
              <a:t>PCR </a:t>
            </a:r>
            <a:r>
              <a:rPr lang="en-US" altLang="en-US" sz="2500" dirty="0">
                <a:solidFill>
                  <a:srgbClr val="000000"/>
                </a:solidFill>
                <a:latin typeface="Times New Roman" panose="02020603050405020304" pitchFamily="18" charset="0"/>
                <a:cs typeface="Times New Roman" panose="02020603050405020304" pitchFamily="18" charset="0"/>
              </a:rPr>
              <a:t>to amplify the DNA.</a:t>
            </a:r>
          </a:p>
          <a:p>
            <a:pPr lvl="0" defTabSz="914400" eaLnBrk="0" fontAlgn="base" hangingPunct="0">
              <a:spcBef>
                <a:spcPct val="0"/>
              </a:spcBef>
              <a:spcAft>
                <a:spcPct val="0"/>
              </a:spcAft>
              <a:buFontTx/>
              <a:buChar char="•"/>
            </a:pPr>
            <a:r>
              <a:rPr lang="en-US" altLang="en-US" sz="2500" dirty="0">
                <a:solidFill>
                  <a:srgbClr val="000000"/>
                </a:solidFill>
                <a:latin typeface="Times New Roman" panose="02020603050405020304" pitchFamily="18" charset="0"/>
                <a:cs typeface="Times New Roman" panose="02020603050405020304" pitchFamily="18" charset="0"/>
              </a:rPr>
              <a:t>To confirm the presence of DNA, we used gel electrophoresis from the E-gel </a:t>
            </a:r>
            <a:r>
              <a:rPr lang="en-US" altLang="en-US" sz="2500" dirty="0" err="1">
                <a:solidFill>
                  <a:srgbClr val="000000"/>
                </a:solidFill>
                <a:latin typeface="Times New Roman" panose="02020603050405020304" pitchFamily="18" charset="0"/>
                <a:cs typeface="Times New Roman" panose="02020603050405020304" pitchFamily="18" charset="0"/>
              </a:rPr>
              <a:t>iBase</a:t>
            </a:r>
            <a:r>
              <a:rPr lang="en-US" altLang="en-US" sz="2500" dirty="0">
                <a:solidFill>
                  <a:srgbClr val="000000"/>
                </a:solidFill>
                <a:latin typeface="Times New Roman" panose="02020603050405020304" pitchFamily="18" charset="0"/>
                <a:cs typeface="Times New Roman" panose="02020603050405020304" pitchFamily="18" charset="0"/>
              </a:rPr>
              <a:t> Power System </a:t>
            </a:r>
          </a:p>
          <a:p>
            <a:pPr lvl="0" defTabSz="914400" eaLnBrk="0" fontAlgn="base" hangingPunct="0">
              <a:spcBef>
                <a:spcPct val="0"/>
              </a:spcBef>
              <a:spcAft>
                <a:spcPct val="0"/>
              </a:spcAft>
              <a:buFontTx/>
              <a:buChar char="•"/>
            </a:pPr>
            <a:r>
              <a:rPr lang="en-US" altLang="en-US" sz="2500" dirty="0">
                <a:solidFill>
                  <a:srgbClr val="000000"/>
                </a:solidFill>
                <a:latin typeface="Times New Roman" panose="02020603050405020304" pitchFamily="18" charset="0"/>
                <a:cs typeface="Times New Roman" panose="02020603050405020304" pitchFamily="18" charset="0"/>
              </a:rPr>
              <a:t>We sent our DNA samples to </a:t>
            </a:r>
            <a:r>
              <a:rPr lang="en-US" altLang="en-US" sz="2500" dirty="0" err="1">
                <a:solidFill>
                  <a:srgbClr val="000000"/>
                </a:solidFill>
                <a:latin typeface="Times New Roman" panose="02020603050405020304" pitchFamily="18" charset="0"/>
                <a:cs typeface="Times New Roman" panose="02020603050405020304" pitchFamily="18" charset="0"/>
              </a:rPr>
              <a:t>Genewiz</a:t>
            </a:r>
            <a:r>
              <a:rPr lang="en-US" altLang="en-US" sz="2500" dirty="0">
                <a:solidFill>
                  <a:srgbClr val="000000"/>
                </a:solidFill>
                <a:latin typeface="Times New Roman" panose="02020603050405020304" pitchFamily="18" charset="0"/>
                <a:cs typeface="Times New Roman" panose="02020603050405020304" pitchFamily="18" charset="0"/>
              </a:rPr>
              <a:t> </a:t>
            </a:r>
            <a:r>
              <a:rPr lang="en-US" altLang="en-US" sz="2500" dirty="0" smtClean="0">
                <a:solidFill>
                  <a:srgbClr val="000000"/>
                </a:solidFill>
                <a:latin typeface="Times New Roman" panose="02020603050405020304" pitchFamily="18" charset="0"/>
                <a:cs typeface="Times New Roman" panose="02020603050405020304" pitchFamily="18" charset="0"/>
              </a:rPr>
              <a:t>for sequencing</a:t>
            </a:r>
            <a:endParaRPr lang="en-US" altLang="en-US" sz="2500" dirty="0">
              <a:solidFill>
                <a:srgbClr val="000000"/>
              </a:solidFill>
              <a:latin typeface="Times New Roman" panose="02020603050405020304" pitchFamily="18" charset="0"/>
              <a:cs typeface="Times New Roman" panose="02020603050405020304" pitchFamily="18" charset="0"/>
            </a:endParaRPr>
          </a:p>
          <a:p>
            <a:pPr lvl="0" defTabSz="914400" eaLnBrk="0" fontAlgn="base" hangingPunct="0">
              <a:spcBef>
                <a:spcPct val="0"/>
              </a:spcBef>
              <a:spcAft>
                <a:spcPct val="0"/>
              </a:spcAft>
              <a:buFontTx/>
              <a:buChar char="•"/>
            </a:pPr>
            <a:r>
              <a:rPr lang="en-US" altLang="en-US" sz="2500" dirty="0">
                <a:solidFill>
                  <a:srgbClr val="000000"/>
                </a:solidFill>
                <a:latin typeface="Times New Roman" panose="02020603050405020304" pitchFamily="18" charset="0"/>
                <a:cs typeface="Times New Roman" panose="02020603050405020304" pitchFamily="18" charset="0"/>
              </a:rPr>
              <a:t>Lastly, we used DNA subway, </a:t>
            </a:r>
            <a:r>
              <a:rPr lang="en-US" altLang="en-US" sz="2500" dirty="0" smtClean="0">
                <a:solidFill>
                  <a:srgbClr val="000000"/>
                </a:solidFill>
                <a:latin typeface="Times New Roman" panose="02020603050405020304" pitchFamily="18" charset="0"/>
                <a:cs typeface="Times New Roman" panose="02020603050405020304" pitchFamily="18" charset="0"/>
              </a:rPr>
              <a:t>to determine </a:t>
            </a:r>
            <a:r>
              <a:rPr lang="en-US" altLang="en-US" sz="2500" dirty="0">
                <a:solidFill>
                  <a:srgbClr val="000000"/>
                </a:solidFill>
                <a:latin typeface="Times New Roman" panose="02020603050405020304" pitchFamily="18" charset="0"/>
                <a:cs typeface="Times New Roman" panose="02020603050405020304" pitchFamily="18" charset="0"/>
              </a:rPr>
              <a:t>the ancestral lineage of our samples using phylogenetic trees </a:t>
            </a:r>
            <a:endParaRPr lang="en-US" altLang="en-US" sz="2500" dirty="0"/>
          </a:p>
          <a:p>
            <a:pPr lvl="0" defTabSz="914400" eaLnBrk="0" fontAlgn="base" hangingPunct="0">
              <a:spcBef>
                <a:spcPct val="0"/>
              </a:spcBef>
              <a:spcAft>
                <a:spcPct val="0"/>
              </a:spcAft>
            </a:pPr>
            <a:r>
              <a:rPr lang="en-US" altLang="en-US" sz="2500" dirty="0">
                <a:latin typeface="Arial" panose="020B0604020202020204" pitchFamily="34" charset="0"/>
              </a:rPr>
              <a:t/>
            </a:r>
            <a:br>
              <a:rPr lang="en-US" altLang="en-US" sz="2500" dirty="0">
                <a:latin typeface="Arial" panose="020B0604020202020204" pitchFamily="34" charset="0"/>
              </a:rPr>
            </a:br>
            <a:r>
              <a:rPr lang="en-US" altLang="en-US" sz="2500" dirty="0">
                <a:latin typeface="Arial" panose="020B0604020202020204" pitchFamily="34" charset="0"/>
              </a:rPr>
              <a:t>  </a:t>
            </a:r>
          </a:p>
          <a:p>
            <a:pPr lvl="0" defTabSz="914400" eaLnBrk="0" fontAlgn="base" hangingPunct="0">
              <a:spcBef>
                <a:spcPct val="0"/>
              </a:spcBef>
              <a:spcAft>
                <a:spcPct val="0"/>
              </a:spcAft>
            </a:pPr>
            <a:r>
              <a:rPr lang="en-US" altLang="en-US" sz="2500" dirty="0">
                <a:solidFill>
                  <a:srgbClr val="000000"/>
                </a:solidFill>
                <a:latin typeface="Times New Roman" panose="02020603050405020304" pitchFamily="18" charset="0"/>
                <a:cs typeface="Times New Roman" panose="02020603050405020304" pitchFamily="18" charset="0"/>
              </a:rPr>
              <a:t>We collected our 10 samples from the following regions:</a:t>
            </a:r>
            <a:endParaRPr lang="en-US" altLang="en-US" sz="2500" dirty="0"/>
          </a:p>
          <a:p>
            <a:pPr lvl="0" defTabSz="914400" eaLnBrk="0" fontAlgn="base" hangingPunct="0">
              <a:spcBef>
                <a:spcPct val="0"/>
              </a:spcBef>
              <a:spcAft>
                <a:spcPct val="0"/>
              </a:spcAft>
              <a:buFontTx/>
              <a:buChar char="•"/>
            </a:pPr>
            <a:r>
              <a:rPr lang="en-US" altLang="en-US" sz="2500" dirty="0">
                <a:solidFill>
                  <a:srgbClr val="000000"/>
                </a:solidFill>
                <a:latin typeface="Times New Roman" panose="02020603050405020304" pitchFamily="18" charset="0"/>
                <a:cs typeface="Times New Roman" panose="02020603050405020304" pitchFamily="18" charset="0"/>
              </a:rPr>
              <a:t>Bay Ridge, Brooklyn</a:t>
            </a:r>
          </a:p>
          <a:p>
            <a:pPr lvl="0" defTabSz="914400" eaLnBrk="0" fontAlgn="base" hangingPunct="0">
              <a:spcBef>
                <a:spcPct val="0"/>
              </a:spcBef>
              <a:spcAft>
                <a:spcPct val="0"/>
              </a:spcAft>
              <a:buFontTx/>
              <a:buChar char="•"/>
            </a:pPr>
            <a:r>
              <a:rPr lang="en-US" altLang="en-US" sz="2500" dirty="0">
                <a:solidFill>
                  <a:srgbClr val="000000"/>
                </a:solidFill>
                <a:latin typeface="Times New Roman" panose="02020603050405020304" pitchFamily="18" charset="0"/>
                <a:cs typeface="Times New Roman" panose="02020603050405020304" pitchFamily="18" charset="0"/>
              </a:rPr>
              <a:t>Bay Parkway, Brooklyn</a:t>
            </a:r>
          </a:p>
          <a:p>
            <a:pPr lvl="0" defTabSz="914400" eaLnBrk="0" fontAlgn="base" hangingPunct="0">
              <a:spcBef>
                <a:spcPct val="0"/>
              </a:spcBef>
              <a:spcAft>
                <a:spcPct val="0"/>
              </a:spcAft>
              <a:buFontTx/>
              <a:buChar char="•"/>
            </a:pPr>
            <a:r>
              <a:rPr lang="en-US" altLang="en-US" sz="2500" dirty="0">
                <a:solidFill>
                  <a:srgbClr val="000000"/>
                </a:solidFill>
                <a:latin typeface="Times New Roman" panose="02020603050405020304" pitchFamily="18" charset="0"/>
                <a:cs typeface="Times New Roman" panose="02020603050405020304" pitchFamily="18" charset="0"/>
              </a:rPr>
              <a:t>South Ozone Park, Queens						</a:t>
            </a:r>
            <a:endParaRPr lang="en-US" altLang="en-US" sz="2500" dirty="0" smtClean="0">
              <a:solidFill>
                <a:srgbClr val="000000"/>
              </a:solidFill>
              <a:latin typeface="Times New Roman" panose="02020603050405020304" pitchFamily="18" charset="0"/>
              <a:cs typeface="Times New Roman" panose="02020603050405020304" pitchFamily="18" charset="0"/>
            </a:endParaRPr>
          </a:p>
          <a:p>
            <a:pPr lvl="0" defTabSz="914400" eaLnBrk="0" fontAlgn="base" hangingPunct="0">
              <a:spcBef>
                <a:spcPct val="0"/>
              </a:spcBef>
              <a:spcAft>
                <a:spcPct val="0"/>
              </a:spcAft>
              <a:buFontTx/>
              <a:buChar char="•"/>
            </a:pPr>
            <a:r>
              <a:rPr lang="en-US" altLang="en-US" sz="2500" dirty="0" smtClean="0">
                <a:solidFill>
                  <a:srgbClr val="000000"/>
                </a:solidFill>
                <a:latin typeface="Times New Roman" panose="02020603050405020304" pitchFamily="18" charset="0"/>
                <a:cs typeface="Times New Roman" panose="02020603050405020304" pitchFamily="18" charset="0"/>
              </a:rPr>
              <a:t>Forest </a:t>
            </a:r>
            <a:r>
              <a:rPr lang="en-US" altLang="en-US" sz="2500" dirty="0">
                <a:solidFill>
                  <a:srgbClr val="000000"/>
                </a:solidFill>
                <a:latin typeface="Times New Roman" panose="02020603050405020304" pitchFamily="18" charset="0"/>
                <a:cs typeface="Times New Roman" panose="02020603050405020304" pitchFamily="18" charset="0"/>
              </a:rPr>
              <a:t>Hills, Queen</a:t>
            </a:r>
            <a:endParaRPr lang="en-US" altLang="en-US" sz="2500" dirty="0"/>
          </a:p>
          <a:p>
            <a:endParaRPr lang="en-US" sz="5400" dirty="0"/>
          </a:p>
        </p:txBody>
      </p:sp>
      <p:sp>
        <p:nvSpPr>
          <p:cNvPr id="55" name="TextBox 54"/>
          <p:cNvSpPr txBox="1"/>
          <p:nvPr/>
        </p:nvSpPr>
        <p:spPr>
          <a:xfrm>
            <a:off x="22773343" y="6441535"/>
            <a:ext cx="9317743" cy="11726287"/>
          </a:xfrm>
          <a:prstGeom prst="rect">
            <a:avLst/>
          </a:prstGeom>
          <a:noFill/>
        </p:spPr>
        <p:txBody>
          <a:bodyPr wrap="square" rtlCol="0">
            <a:spAutoFit/>
          </a:bodyPr>
          <a:lstStyle/>
          <a:p>
            <a:r>
              <a:rPr lang="en-US" sz="7000" dirty="0" smtClean="0"/>
              <a:t>Results</a:t>
            </a:r>
          </a:p>
          <a:p>
            <a:endParaRPr lang="en-US" sz="5400" dirty="0" smtClean="0"/>
          </a:p>
          <a:p>
            <a:r>
              <a:rPr lang="en-US" sz="2300" dirty="0"/>
              <a:t>Out of the ten samples that we collected, we were able to identify a fair variety of weeds which broadly defined the biodiversity with the help of DNA Subway. For sample KPZ-002, it was identified </a:t>
            </a:r>
            <a:r>
              <a:rPr lang="en-US" sz="2300" i="1" dirty="0"/>
              <a:t>as </a:t>
            </a:r>
            <a:r>
              <a:rPr lang="en-US" sz="2300" i="1" dirty="0" err="1"/>
              <a:t>Poa</a:t>
            </a:r>
            <a:r>
              <a:rPr lang="en-US" sz="2300" i="1" dirty="0"/>
              <a:t> </a:t>
            </a:r>
            <a:r>
              <a:rPr lang="en-US" sz="2300" i="1" dirty="0" err="1"/>
              <a:t>s</a:t>
            </a:r>
            <a:r>
              <a:rPr lang="en-US" sz="2300" i="1" dirty="0" err="1" smtClean="0"/>
              <a:t>upina</a:t>
            </a:r>
            <a:r>
              <a:rPr lang="en-US" sz="2300" i="1" dirty="0" smtClean="0"/>
              <a:t> </a:t>
            </a:r>
            <a:r>
              <a:rPr lang="en-US" sz="2300" dirty="0"/>
              <a:t>(also known as grass). It originated from the German Alps. Sample KPZ-003 was identified as Erigeron tenuis, which is also known as the slender-leaf daisy which originated from North America. Sample KPZ-004 was identified as </a:t>
            </a:r>
            <a:r>
              <a:rPr lang="en-US" sz="2300" i="1" dirty="0" err="1"/>
              <a:t>Polygonum</a:t>
            </a:r>
            <a:r>
              <a:rPr lang="en-US" sz="2300" i="1" dirty="0"/>
              <a:t> </a:t>
            </a:r>
            <a:r>
              <a:rPr lang="en-US" sz="2300" i="1" dirty="0" err="1"/>
              <a:t>cuspidatum</a:t>
            </a:r>
            <a:r>
              <a:rPr lang="en-US" sz="2300" dirty="0"/>
              <a:t>, or the Japanese Knotweed that originated from East Asia. Both KPZ-005 and KPZ-011 were identified as </a:t>
            </a:r>
            <a:r>
              <a:rPr lang="en-US" sz="2300" i="1" dirty="0" err="1"/>
              <a:t>Lactuca</a:t>
            </a:r>
            <a:r>
              <a:rPr lang="en-US" sz="2300" i="1" dirty="0"/>
              <a:t> sativa </a:t>
            </a:r>
            <a:r>
              <a:rPr lang="en-US" sz="2300" dirty="0"/>
              <a:t>or lettuce. Sample KPZ-006 was identified as </a:t>
            </a:r>
            <a:r>
              <a:rPr lang="en-US" sz="2300" i="1" dirty="0"/>
              <a:t>Dianthus </a:t>
            </a:r>
            <a:r>
              <a:rPr lang="en-US" sz="2300" i="1" dirty="0" err="1"/>
              <a:t>caryophyllus</a:t>
            </a:r>
            <a:r>
              <a:rPr lang="en-US" sz="2300" i="1" dirty="0"/>
              <a:t> </a:t>
            </a:r>
            <a:r>
              <a:rPr lang="en-US" sz="2300" dirty="0"/>
              <a:t>which is also known as carnations. KPZ-007 was listed as </a:t>
            </a:r>
            <a:r>
              <a:rPr lang="en-US" sz="2300" i="1" dirty="0" err="1"/>
              <a:t>Chenopodium</a:t>
            </a:r>
            <a:r>
              <a:rPr lang="en-US" sz="2300" i="1" dirty="0"/>
              <a:t> album </a:t>
            </a:r>
            <a:r>
              <a:rPr lang="en-US" sz="2300" dirty="0"/>
              <a:t>or in other words, Lamb’s quarter. Sample KPZ-008 was identified as a commonly eaten staple today, the </a:t>
            </a:r>
            <a:r>
              <a:rPr lang="en-US" sz="2300" i="1" dirty="0"/>
              <a:t>Allium </a:t>
            </a:r>
            <a:r>
              <a:rPr lang="en-US" sz="2300" i="1" dirty="0" err="1"/>
              <a:t>sepa</a:t>
            </a:r>
            <a:r>
              <a:rPr lang="en-US" sz="2300" i="1" dirty="0"/>
              <a:t> </a:t>
            </a:r>
            <a:r>
              <a:rPr lang="en-US" sz="2300" dirty="0"/>
              <a:t>or the bulb onion.  Sample KPZ-009 was identified as the </a:t>
            </a:r>
            <a:r>
              <a:rPr lang="en-US" sz="2300" i="1" dirty="0"/>
              <a:t>Oxalis </a:t>
            </a:r>
            <a:r>
              <a:rPr lang="en-US" sz="2300" i="1" dirty="0" err="1"/>
              <a:t>corniculata</a:t>
            </a:r>
            <a:r>
              <a:rPr lang="en-US" sz="2300" i="1" dirty="0"/>
              <a:t> </a:t>
            </a:r>
            <a:r>
              <a:rPr lang="en-US" sz="2300" dirty="0"/>
              <a:t>which had an unknown origin. Sample KPZ-010 was identified </a:t>
            </a:r>
            <a:r>
              <a:rPr lang="en-US" sz="2300" i="1" dirty="0"/>
              <a:t>as </a:t>
            </a:r>
            <a:r>
              <a:rPr lang="en-US" sz="2300" i="1" dirty="0" err="1"/>
              <a:t>Persea</a:t>
            </a:r>
            <a:r>
              <a:rPr lang="en-US" sz="2300" i="1" dirty="0"/>
              <a:t> </a:t>
            </a:r>
            <a:r>
              <a:rPr lang="en-US" sz="2300" i="1" dirty="0" err="1"/>
              <a:t>floccosa</a:t>
            </a:r>
            <a:r>
              <a:rPr lang="en-US" sz="2300" i="1" dirty="0"/>
              <a:t> </a:t>
            </a:r>
            <a:r>
              <a:rPr lang="en-US" sz="2300" dirty="0"/>
              <a:t>which originated from Mexico. There was also a relatively defined pattern in the places that these weeds originated which ranges from the entire Eurasian continent and North America itself</a:t>
            </a:r>
            <a:r>
              <a:rPr lang="en-US" sz="2300" dirty="0" smtClean="0"/>
              <a:t>.</a:t>
            </a:r>
          </a:p>
          <a:p>
            <a:endParaRPr lang="en-US" dirty="0" smtClean="0"/>
          </a:p>
          <a:p>
            <a:r>
              <a:rPr lang="en-US" sz="7000" dirty="0" smtClean="0"/>
              <a:t>Tables </a:t>
            </a:r>
            <a:r>
              <a:rPr lang="en-US" sz="7000" dirty="0"/>
              <a:t>&amp; Figures</a:t>
            </a:r>
          </a:p>
          <a:p>
            <a:endParaRPr lang="en-US" sz="5400" dirty="0" smtClean="0"/>
          </a:p>
          <a:p>
            <a:endParaRPr lang="en-US" sz="5400" dirty="0"/>
          </a:p>
        </p:txBody>
      </p:sp>
      <p:sp>
        <p:nvSpPr>
          <p:cNvPr id="56" name="TextBox 55"/>
          <p:cNvSpPr txBox="1"/>
          <p:nvPr/>
        </p:nvSpPr>
        <p:spPr>
          <a:xfrm>
            <a:off x="33690134" y="6096000"/>
            <a:ext cx="9317743" cy="26099453"/>
          </a:xfrm>
          <a:prstGeom prst="rect">
            <a:avLst/>
          </a:prstGeom>
          <a:noFill/>
        </p:spPr>
        <p:txBody>
          <a:bodyPr wrap="square" rtlCol="0">
            <a:spAutoFit/>
          </a:bodyPr>
          <a:lstStyle/>
          <a:p>
            <a:r>
              <a:rPr lang="en-US" sz="7000" dirty="0">
                <a:latin typeface="Times New Roman" panose="02020603050405020304" pitchFamily="18" charset="0"/>
                <a:cs typeface="Times New Roman" panose="02020603050405020304" pitchFamily="18" charset="0"/>
              </a:rPr>
              <a:t>Discussion </a:t>
            </a:r>
          </a:p>
          <a:p>
            <a:r>
              <a:rPr lang="en-US" sz="2300" dirty="0" smtClean="0">
                <a:latin typeface="Times New Roman" panose="02020603050405020304" pitchFamily="18" charset="0"/>
                <a:cs typeface="Times New Roman" panose="02020603050405020304" pitchFamily="18" charset="0"/>
              </a:rPr>
              <a:t>We </a:t>
            </a:r>
            <a:r>
              <a:rPr lang="en-US" sz="2300" dirty="0">
                <a:latin typeface="Times New Roman" panose="02020603050405020304" pitchFamily="18" charset="0"/>
                <a:cs typeface="Times New Roman" panose="02020603050405020304" pitchFamily="18" charset="0"/>
              </a:rPr>
              <a:t>supported our hypothesis that we will discover a variety of weeds in the backyards and sidewalks in Brooklyn and Queens. All of our samples that we collected were of mostly of different identity and origin such as Grass, Daisy, Japanese Knotweed, Lettuce, Carnation, Lamb’s Quarter, Bulb Onion, Creeping </a:t>
            </a:r>
            <a:r>
              <a:rPr lang="en-US" sz="2300" dirty="0" err="1">
                <a:latin typeface="Times New Roman" panose="02020603050405020304" pitchFamily="18" charset="0"/>
                <a:cs typeface="Times New Roman" panose="02020603050405020304" pitchFamily="18" charset="0"/>
              </a:rPr>
              <a:t>Woodsorrel</a:t>
            </a:r>
            <a:r>
              <a:rPr lang="en-US" sz="2300" dirty="0">
                <a:latin typeface="Times New Roman" panose="02020603050405020304" pitchFamily="18" charset="0"/>
                <a:cs typeface="Times New Roman" panose="02020603050405020304" pitchFamily="18" charset="0"/>
              </a:rPr>
              <a:t>, and Laurel. This also supported our hypothesis that the weeds from the cracks of the sidewalks are different from the weeds of various backyards. </a:t>
            </a:r>
          </a:p>
          <a:p>
            <a:r>
              <a:rPr lang="en-US" sz="2300" dirty="0">
                <a:latin typeface="Times New Roman" panose="02020603050405020304" pitchFamily="18" charset="0"/>
                <a:cs typeface="Times New Roman" panose="02020603050405020304" pitchFamily="18" charset="0"/>
              </a:rPr>
              <a:t>Even though we have a general list of the biodiversity of weeds in Brooklyn and Queens, it was not enough to map out the entire biodiversity of weeds in Brooklyn and Queens. Future studies may include expanding the collections of garden weed samples. In addition, we can expand the location of sampling from Brooklyn and Queens to all of New York City in order to gain more variety of weeds. It is interesting to note that one of our samples that we collected from the sidewalk in Bay Ridge, called the </a:t>
            </a:r>
            <a:r>
              <a:rPr lang="en-US" sz="2300" dirty="0" err="1">
                <a:latin typeface="Times New Roman" panose="02020603050405020304" pitchFamily="18" charset="0"/>
                <a:cs typeface="Times New Roman" panose="02020603050405020304" pitchFamily="18" charset="0"/>
              </a:rPr>
              <a:t>Persea</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Floccosa</a:t>
            </a:r>
            <a:r>
              <a:rPr lang="en-US" sz="2300" dirty="0">
                <a:latin typeface="Times New Roman" panose="02020603050405020304" pitchFamily="18" charset="0"/>
                <a:cs typeface="Times New Roman" panose="02020603050405020304" pitchFamily="18" charset="0"/>
              </a:rPr>
              <a:t> (Laurel), was listed as vulnerable in the red list category (González-Espinosa). This can contribute to future studies related to endangered weed species.</a:t>
            </a:r>
          </a:p>
          <a:p>
            <a:r>
              <a:rPr lang="en-US" sz="2300" dirty="0">
                <a:latin typeface="Times New Roman" panose="02020603050405020304" pitchFamily="18" charset="0"/>
                <a:cs typeface="Times New Roman" panose="02020603050405020304" pitchFamily="18" charset="0"/>
              </a:rPr>
              <a:t>The identification of garden weeds can contribute to databases on weeds or research in fields such as medicine. For example, when Lemon Balm were given to patients, they had an increase in calmness and could do the most difficult timed memory task more quickly (Davies &amp; Johnston, 2003, para. 5). In addition, research shows that the sap from Milkweed can cure skin cancer. An Australian study examined 36 patients with 48 non-melanoma lesions between them. The patients were treated once a day for three consecutive days by an oncologist, who used a cotton bud to apply enough sap to cover the surface of each individual lesion. After a month, 41 of the 48 cancers had gone (Hope, 2011, para. 6-9). </a:t>
            </a:r>
          </a:p>
          <a:p>
            <a:r>
              <a:rPr lang="en-US" sz="7000" dirty="0" smtClean="0">
                <a:latin typeface="Times New Roman" panose="02020603050405020304" pitchFamily="18" charset="0"/>
                <a:cs typeface="Times New Roman" panose="02020603050405020304" pitchFamily="18" charset="0"/>
              </a:rPr>
              <a:t>References</a:t>
            </a:r>
          </a:p>
          <a:p>
            <a:r>
              <a:rPr lang="en-US" sz="2300" dirty="0" err="1">
                <a:latin typeface="Times New Roman" panose="02020603050405020304" pitchFamily="18" charset="0"/>
                <a:cs typeface="Times New Roman" panose="02020603050405020304" pitchFamily="18" charset="0"/>
              </a:rPr>
              <a:t>Bokan</a:t>
            </a:r>
            <a:r>
              <a:rPr lang="en-US" sz="2300" dirty="0">
                <a:latin typeface="Times New Roman" panose="02020603050405020304" pitchFamily="18" charset="0"/>
                <a:cs typeface="Times New Roman" panose="02020603050405020304" pitchFamily="18" charset="0"/>
              </a:rPr>
              <a:t>, S. (2009. June). </a:t>
            </a:r>
            <a:r>
              <a:rPr lang="en-US" sz="2300" i="1" dirty="0">
                <a:latin typeface="Times New Roman" panose="02020603050405020304" pitchFamily="18" charset="0"/>
                <a:cs typeface="Times New Roman" panose="02020603050405020304" pitchFamily="18" charset="0"/>
              </a:rPr>
              <a:t>The Impact of Weeds.</a:t>
            </a:r>
            <a:r>
              <a:rPr lang="en-US" sz="2300" dirty="0">
                <a:latin typeface="Times New Roman" panose="02020603050405020304" pitchFamily="18" charset="0"/>
                <a:cs typeface="Times New Roman" panose="02020603050405020304" pitchFamily="18" charset="0"/>
              </a:rPr>
              <a:t> Retrieved from                        </a:t>
            </a:r>
            <a:endParaRPr lang="en-US" sz="2300" dirty="0" smtClean="0">
              <a:latin typeface="Times New Roman" panose="02020603050405020304" pitchFamily="18" charset="0"/>
              <a:cs typeface="Times New Roman" panose="02020603050405020304" pitchFamily="18" charset="0"/>
            </a:endParaRPr>
          </a:p>
          <a:p>
            <a:r>
              <a:rPr lang="en-US" sz="2300" dirty="0" smtClean="0">
                <a:latin typeface="Times New Roman" panose="02020603050405020304" pitchFamily="18" charset="0"/>
                <a:cs typeface="Times New Roman" panose="02020603050405020304" pitchFamily="18" charset="0"/>
              </a:rPr>
              <a:t>      http</a:t>
            </a:r>
            <a:r>
              <a:rPr lang="en-US" sz="2300" dirty="0">
                <a:latin typeface="Times New Roman" panose="02020603050405020304" pitchFamily="18" charset="0"/>
                <a:cs typeface="Times New Roman" panose="02020603050405020304" pitchFamily="18" charset="0"/>
              </a:rPr>
              <a:t>://www.colostate.edu/Dept/CoopExt/Adams/sa/pdf/June2009-WeedImpact.pdf</a:t>
            </a:r>
          </a:p>
          <a:p>
            <a:r>
              <a:rPr lang="en-US" sz="2300" dirty="0">
                <a:latin typeface="Times New Roman" panose="02020603050405020304" pitchFamily="18" charset="0"/>
                <a:cs typeface="Times New Roman" panose="02020603050405020304" pitchFamily="18" charset="0"/>
              </a:rPr>
              <a:t/>
            </a:r>
            <a:br>
              <a:rPr lang="en-US" sz="2300" dirty="0">
                <a:latin typeface="Times New Roman" panose="02020603050405020304" pitchFamily="18" charset="0"/>
                <a:cs typeface="Times New Roman" panose="02020603050405020304" pitchFamily="18" charset="0"/>
              </a:rPr>
            </a:br>
            <a:r>
              <a:rPr lang="en-US" sz="2300" dirty="0">
                <a:latin typeface="Times New Roman" panose="02020603050405020304" pitchFamily="18" charset="0"/>
                <a:cs typeface="Times New Roman" panose="02020603050405020304" pitchFamily="18" charset="0"/>
              </a:rPr>
              <a:t>Davies, C., &amp; Johnston, P. (2003, Mar 14). “Garden weed that can be a calming influence.” </a:t>
            </a:r>
            <a:r>
              <a:rPr lang="en-US" sz="2300" i="1" dirty="0" smtClean="0">
                <a:latin typeface="Times New Roman" panose="02020603050405020304" pitchFamily="18" charset="0"/>
                <a:cs typeface="Times New Roman" panose="02020603050405020304" pitchFamily="18" charset="0"/>
              </a:rPr>
              <a:t>The </a:t>
            </a:r>
            <a:r>
              <a:rPr lang="en-US" sz="2300" i="1" dirty="0">
                <a:latin typeface="Times New Roman" panose="02020603050405020304" pitchFamily="18" charset="0"/>
                <a:cs typeface="Times New Roman" panose="02020603050405020304" pitchFamily="18" charset="0"/>
              </a:rPr>
              <a:t>Daily Telegraph.</a:t>
            </a:r>
            <a:r>
              <a:rPr lang="en-US" sz="2300" dirty="0">
                <a:latin typeface="Times New Roman" panose="02020603050405020304" pitchFamily="18" charset="0"/>
                <a:cs typeface="Times New Roman" panose="02020603050405020304" pitchFamily="18" charset="0"/>
              </a:rPr>
              <a:t> Retrieved from </a:t>
            </a:r>
            <a:r>
              <a:rPr lang="en-US" sz="2300" dirty="0" smtClean="0">
                <a:latin typeface="Times New Roman" panose="02020603050405020304" pitchFamily="18" charset="0"/>
                <a:cs typeface="Times New Roman" panose="02020603050405020304" pitchFamily="18" charset="0"/>
              </a:rPr>
              <a:t>           </a:t>
            </a:r>
            <a:r>
              <a:rPr lang="en-US" sz="2300" dirty="0" smtClean="0">
                <a:latin typeface="Times New Roman" panose="02020603050405020304" pitchFamily="18" charset="0"/>
                <a:cs typeface="Times New Roman" panose="02020603050405020304" pitchFamily="18" charset="0"/>
              </a:rPr>
              <a:t>   http</a:t>
            </a:r>
            <a:r>
              <a:rPr lang="en-US" sz="2300" dirty="0">
                <a:latin typeface="Times New Roman" panose="02020603050405020304" pitchFamily="18" charset="0"/>
                <a:cs typeface="Times New Roman" panose="02020603050405020304" pitchFamily="18" charset="0"/>
              </a:rPr>
              <a:t>://</a:t>
            </a:r>
            <a:r>
              <a:rPr lang="en-US" sz="2300" dirty="0" smtClean="0">
                <a:latin typeface="Times New Roman" panose="02020603050405020304" pitchFamily="18" charset="0"/>
                <a:cs typeface="Times New Roman" panose="02020603050405020304" pitchFamily="18" charset="0"/>
              </a:rPr>
              <a:t>search.proquest.com/docview/317711693?accountid=51599        </a:t>
            </a:r>
          </a:p>
          <a:p>
            <a:endParaRPr lang="en-US" sz="2300" dirty="0" smtClean="0">
              <a:latin typeface="Times New Roman" panose="02020603050405020304" pitchFamily="18" charset="0"/>
              <a:cs typeface="Times New Roman" panose="02020603050405020304" pitchFamily="18" charset="0"/>
            </a:endParaRPr>
          </a:p>
          <a:p>
            <a:r>
              <a:rPr lang="en-US" sz="2300" dirty="0" smtClean="0">
                <a:latin typeface="Times New Roman" panose="02020603050405020304" pitchFamily="18" charset="0"/>
                <a:cs typeface="Times New Roman" panose="02020603050405020304" pitchFamily="18" charset="0"/>
              </a:rPr>
              <a:t>González-Espinosa</a:t>
            </a:r>
            <a:r>
              <a:rPr lang="en-US" sz="2300" dirty="0">
                <a:latin typeface="Times New Roman" panose="02020603050405020304" pitchFamily="18" charset="0"/>
                <a:cs typeface="Times New Roman" panose="02020603050405020304" pitchFamily="18" charset="0"/>
              </a:rPr>
              <a:t>, M. (1998). “</a:t>
            </a:r>
            <a:r>
              <a:rPr lang="en-US" sz="2300" i="1" dirty="0" err="1">
                <a:latin typeface="Times New Roman" panose="02020603050405020304" pitchFamily="18" charset="0"/>
                <a:cs typeface="Times New Roman" panose="02020603050405020304" pitchFamily="18" charset="0"/>
              </a:rPr>
              <a:t>Persea</a:t>
            </a:r>
            <a:r>
              <a:rPr lang="en-US" sz="2300" i="1" dirty="0">
                <a:latin typeface="Times New Roman" panose="02020603050405020304" pitchFamily="18" charset="0"/>
                <a:cs typeface="Times New Roman" panose="02020603050405020304" pitchFamily="18" charset="0"/>
              </a:rPr>
              <a:t> </a:t>
            </a:r>
            <a:r>
              <a:rPr lang="en-US" sz="2300" i="1" dirty="0" err="1">
                <a:latin typeface="Times New Roman" panose="02020603050405020304" pitchFamily="18" charset="0"/>
                <a:cs typeface="Times New Roman" panose="02020603050405020304" pitchFamily="18" charset="0"/>
              </a:rPr>
              <a:t>floccosa</a:t>
            </a:r>
            <a:r>
              <a:rPr lang="en-US" sz="2300" dirty="0">
                <a:latin typeface="Times New Roman" panose="02020603050405020304" pitchFamily="18" charset="0"/>
                <a:cs typeface="Times New Roman" panose="02020603050405020304" pitchFamily="18" charset="0"/>
              </a:rPr>
              <a:t>.” </a:t>
            </a:r>
            <a:r>
              <a:rPr lang="en-US" sz="2300" i="1" dirty="0">
                <a:latin typeface="Times New Roman" panose="02020603050405020304" pitchFamily="18" charset="0"/>
                <a:cs typeface="Times New Roman" panose="02020603050405020304" pitchFamily="18" charset="0"/>
              </a:rPr>
              <a:t>The IUCN Red List of Threatened </a:t>
            </a:r>
            <a:r>
              <a:rPr lang="en-US" sz="2300" i="1" dirty="0" smtClean="0">
                <a:latin typeface="Times New Roman" panose="02020603050405020304" pitchFamily="18" charset="0"/>
                <a:cs typeface="Times New Roman" panose="02020603050405020304" pitchFamily="18" charset="0"/>
              </a:rPr>
              <a:t>Species1998</a:t>
            </a:r>
            <a:r>
              <a:rPr lang="en-US" sz="2300" i="1" dirty="0">
                <a:latin typeface="Times New Roman" panose="02020603050405020304" pitchFamily="18" charset="0"/>
                <a:cs typeface="Times New Roman" panose="02020603050405020304" pitchFamily="18" charset="0"/>
              </a:rPr>
              <a:t>: e.T30753A9576464. </a:t>
            </a:r>
            <a:r>
              <a:rPr lang="en-US" sz="2300" dirty="0">
                <a:latin typeface="Times New Roman" panose="02020603050405020304" pitchFamily="18" charset="0"/>
                <a:cs typeface="Times New Roman" panose="02020603050405020304" pitchFamily="18" charset="0"/>
              </a:rPr>
              <a:t>Retrieved from </a:t>
            </a:r>
            <a:r>
              <a:rPr lang="en-US" sz="2300">
                <a:latin typeface="Times New Roman" panose="02020603050405020304" pitchFamily="18" charset="0"/>
                <a:cs typeface="Times New Roman" panose="02020603050405020304" pitchFamily="18" charset="0"/>
              </a:rPr>
              <a:t> </a:t>
            </a:r>
            <a:r>
              <a:rPr lang="en-US" sz="2300" smtClean="0">
                <a:latin typeface="Times New Roman" panose="02020603050405020304" pitchFamily="18" charset="0"/>
                <a:cs typeface="Times New Roman" panose="02020603050405020304" pitchFamily="18" charset="0"/>
              </a:rPr>
              <a:t> </a:t>
            </a:r>
            <a:r>
              <a:rPr lang="en-US" sz="2300" dirty="0" smtClean="0">
                <a:latin typeface="Times New Roman" panose="02020603050405020304" pitchFamily="18" charset="0"/>
                <a:cs typeface="Times New Roman" panose="02020603050405020304" pitchFamily="18" charset="0"/>
              </a:rPr>
              <a:t>http</a:t>
            </a:r>
            <a:r>
              <a:rPr lang="en-US" sz="2300" dirty="0">
                <a:latin typeface="Times New Roman" panose="02020603050405020304" pitchFamily="18" charset="0"/>
                <a:cs typeface="Times New Roman" panose="02020603050405020304" pitchFamily="18" charset="0"/>
              </a:rPr>
              <a:t>://dx.doi.org/10.2305/IUCN.UK.1998.RLTS.T30753A9576464.en.</a:t>
            </a:r>
          </a:p>
          <a:p>
            <a:endParaRPr lang="en-US" sz="2300" dirty="0" smtClean="0">
              <a:latin typeface="Times New Roman" panose="02020603050405020304" pitchFamily="18" charset="0"/>
              <a:cs typeface="Times New Roman" panose="02020603050405020304" pitchFamily="18" charset="0"/>
            </a:endParaRPr>
          </a:p>
          <a:p>
            <a:r>
              <a:rPr lang="en-US" sz="2300" dirty="0" smtClean="0">
                <a:latin typeface="Times New Roman" panose="02020603050405020304" pitchFamily="18" charset="0"/>
                <a:cs typeface="Times New Roman" panose="02020603050405020304" pitchFamily="18" charset="0"/>
              </a:rPr>
              <a:t>Green-Schools </a:t>
            </a:r>
            <a:r>
              <a:rPr lang="en-US" sz="2300" dirty="0">
                <a:latin typeface="Times New Roman" panose="02020603050405020304" pitchFamily="18" charset="0"/>
                <a:cs typeface="Times New Roman" panose="02020603050405020304" pitchFamily="18" charset="0"/>
              </a:rPr>
              <a:t>Ireland. (2015). </a:t>
            </a:r>
            <a:r>
              <a:rPr lang="en-US" sz="2300" i="1" dirty="0">
                <a:latin typeface="Times New Roman" panose="02020603050405020304" pitchFamily="18" charset="0"/>
                <a:cs typeface="Times New Roman" panose="02020603050405020304" pitchFamily="18" charset="0"/>
              </a:rPr>
              <a:t>Why is Biodiversity Important? </a:t>
            </a:r>
            <a:r>
              <a:rPr lang="en-US" sz="2300" dirty="0" smtClean="0">
                <a:latin typeface="Times New Roman" panose="02020603050405020304" pitchFamily="18" charset="0"/>
                <a:cs typeface="Times New Roman" panose="02020603050405020304" pitchFamily="18" charset="0"/>
              </a:rPr>
              <a:t>Retrieved from </a:t>
            </a:r>
            <a:r>
              <a:rPr lang="en-US" sz="2300" dirty="0" smtClean="0">
                <a:latin typeface="Times New Roman" panose="02020603050405020304" pitchFamily="18" charset="0"/>
                <a:cs typeface="Times New Roman" panose="02020603050405020304" pitchFamily="18" charset="0"/>
              </a:rPr>
              <a:t>http</a:t>
            </a:r>
            <a:r>
              <a:rPr lang="en-US" sz="2300" dirty="0">
                <a:latin typeface="Times New Roman" panose="02020603050405020304" pitchFamily="18" charset="0"/>
                <a:cs typeface="Times New Roman" panose="02020603050405020304" pitchFamily="18" charset="0"/>
              </a:rPr>
              <a:t>://www.greenschoolsireland.org/biodiversity/why-is-biodiversity-important.364.html</a:t>
            </a:r>
          </a:p>
          <a:p>
            <a:endParaRPr lang="en-US" sz="2300" dirty="0" smtClean="0">
              <a:latin typeface="Times New Roman" panose="02020603050405020304" pitchFamily="18" charset="0"/>
              <a:cs typeface="Times New Roman" panose="02020603050405020304" pitchFamily="18" charset="0"/>
            </a:endParaRPr>
          </a:p>
          <a:p>
            <a:r>
              <a:rPr lang="en-US" sz="2300" dirty="0" smtClean="0">
                <a:latin typeface="Times New Roman" panose="02020603050405020304" pitchFamily="18" charset="0"/>
                <a:cs typeface="Times New Roman" panose="02020603050405020304" pitchFamily="18" charset="0"/>
              </a:rPr>
              <a:t>Hope</a:t>
            </a:r>
            <a:r>
              <a:rPr lang="en-US" sz="2300" dirty="0">
                <a:latin typeface="Times New Roman" panose="02020603050405020304" pitchFamily="18" charset="0"/>
                <a:cs typeface="Times New Roman" panose="02020603050405020304" pitchFamily="18" charset="0"/>
              </a:rPr>
              <a:t>, J. (2011, Jan 26). “Garden weed may help to cure skin cancer, say doctors </a:t>
            </a:r>
            <a:r>
              <a:rPr lang="en-US" sz="2300" dirty="0" err="1">
                <a:latin typeface="Times New Roman" panose="02020603050405020304" pitchFamily="18" charset="0"/>
                <a:cs typeface="Times New Roman" panose="02020603050405020304" pitchFamily="18" charset="0"/>
              </a:rPr>
              <a:t>eire</a:t>
            </a:r>
            <a:r>
              <a:rPr lang="en-US" sz="2300" dirty="0">
                <a:latin typeface="Times New Roman" panose="02020603050405020304" pitchFamily="18" charset="0"/>
                <a:cs typeface="Times New Roman" panose="02020603050405020304" pitchFamily="18" charset="0"/>
              </a:rPr>
              <a:t> region]”. </a:t>
            </a:r>
            <a:r>
              <a:rPr lang="en-US" sz="2300" i="1" dirty="0" err="1" smtClean="0">
                <a:latin typeface="Times New Roman" panose="02020603050405020304" pitchFamily="18" charset="0"/>
                <a:cs typeface="Times New Roman" panose="02020603050405020304" pitchFamily="18" charset="0"/>
              </a:rPr>
              <a:t>DailyMail</a:t>
            </a:r>
            <a:r>
              <a:rPr lang="en-US" sz="2300" i="1" dirty="0">
                <a:latin typeface="Times New Roman" panose="02020603050405020304" pitchFamily="18" charset="0"/>
                <a:cs typeface="Times New Roman" panose="02020603050405020304" pitchFamily="18" charset="0"/>
              </a:rPr>
              <a:t>.</a:t>
            </a:r>
            <a:r>
              <a:rPr lang="en-US" sz="2300" dirty="0">
                <a:latin typeface="Times New Roman" panose="02020603050405020304" pitchFamily="18" charset="0"/>
                <a:cs typeface="Times New Roman" panose="02020603050405020304" pitchFamily="18" charset="0"/>
              </a:rPr>
              <a:t> Retrieved from                                        </a:t>
            </a:r>
            <a:endParaRPr lang="en-US" sz="2300" dirty="0" smtClean="0">
              <a:latin typeface="Times New Roman" panose="02020603050405020304" pitchFamily="18" charset="0"/>
              <a:cs typeface="Times New Roman" panose="02020603050405020304" pitchFamily="18" charset="0"/>
            </a:endParaRPr>
          </a:p>
          <a:p>
            <a:r>
              <a:rPr lang="en-US" sz="2300" dirty="0" smtClean="0">
                <a:latin typeface="Times New Roman" panose="02020603050405020304" pitchFamily="18" charset="0"/>
                <a:cs typeface="Times New Roman" panose="02020603050405020304" pitchFamily="18" charset="0"/>
              </a:rPr>
              <a:t>http</a:t>
            </a:r>
            <a:r>
              <a:rPr lang="en-US" sz="2300" dirty="0">
                <a:latin typeface="Times New Roman" panose="02020603050405020304" pitchFamily="18" charset="0"/>
                <a:cs typeface="Times New Roman" panose="02020603050405020304" pitchFamily="18" charset="0"/>
              </a:rPr>
              <a:t>://search.proquest.com/docview/847263290?accountid=51599</a:t>
            </a:r>
          </a:p>
          <a:p>
            <a:endParaRPr lang="en-US" sz="2300" dirty="0" smtClean="0">
              <a:latin typeface="Times New Roman" panose="02020603050405020304" pitchFamily="18" charset="0"/>
              <a:cs typeface="Times New Roman" panose="02020603050405020304" pitchFamily="18" charset="0"/>
            </a:endParaRPr>
          </a:p>
          <a:p>
            <a:r>
              <a:rPr lang="en-US" sz="2300" dirty="0" err="1" smtClean="0">
                <a:latin typeface="Times New Roman" panose="02020603050405020304" pitchFamily="18" charset="0"/>
                <a:cs typeface="Times New Roman" panose="02020603050405020304" pitchFamily="18" charset="0"/>
              </a:rPr>
              <a:t>Ligenfelter</a:t>
            </a:r>
            <a:r>
              <a:rPr lang="en-US" sz="2300" dirty="0">
                <a:latin typeface="Times New Roman" panose="02020603050405020304" pitchFamily="18" charset="0"/>
                <a:cs typeface="Times New Roman" panose="02020603050405020304" pitchFamily="18" charset="0"/>
              </a:rPr>
              <a:t>, D. (2015). </a:t>
            </a:r>
            <a:r>
              <a:rPr lang="en-US" sz="2300" i="1" dirty="0">
                <a:latin typeface="Times New Roman" panose="02020603050405020304" pitchFamily="18" charset="0"/>
                <a:cs typeface="Times New Roman" panose="02020603050405020304" pitchFamily="18" charset="0"/>
              </a:rPr>
              <a:t>Introduction to Weeds: What are weeds and why do we care?</a:t>
            </a:r>
            <a:r>
              <a:rPr lang="en-US" sz="2300" dirty="0">
                <a:latin typeface="Times New Roman" panose="02020603050405020304" pitchFamily="18" charset="0"/>
                <a:cs typeface="Times New Roman" panose="02020603050405020304" pitchFamily="18" charset="0"/>
              </a:rPr>
              <a:t> </a:t>
            </a:r>
            <a:r>
              <a:rPr lang="en-US" sz="2300" dirty="0" smtClean="0">
                <a:latin typeface="Times New Roman" panose="02020603050405020304" pitchFamily="18" charset="0"/>
                <a:cs typeface="Times New Roman" panose="02020603050405020304" pitchFamily="18" charset="0"/>
              </a:rPr>
              <a:t>Retrieved from </a:t>
            </a:r>
            <a:r>
              <a:rPr lang="en-US" sz="2300" dirty="0">
                <a:latin typeface="Times New Roman" panose="02020603050405020304" pitchFamily="18" charset="0"/>
                <a:cs typeface="Times New Roman" panose="02020603050405020304" pitchFamily="18" charset="0"/>
              </a:rPr>
              <a:t>http://</a:t>
            </a:r>
            <a:r>
              <a:rPr lang="en-US" sz="2300" dirty="0" smtClean="0">
                <a:latin typeface="Times New Roman" panose="02020603050405020304" pitchFamily="18" charset="0"/>
                <a:cs typeface="Times New Roman" panose="02020603050405020304" pitchFamily="18" charset="0"/>
              </a:rPr>
              <a:t>extension.psu.edu/pests/ipm/schools-childcare/schools/educators/curriculum/weeds/introweeds</a:t>
            </a:r>
            <a:endParaRPr lang="en-US" sz="2300" dirty="0">
              <a:latin typeface="Times New Roman" panose="02020603050405020304" pitchFamily="18" charset="0"/>
              <a:cs typeface="Times New Roman" panose="02020603050405020304" pitchFamily="18" charset="0"/>
            </a:endParaRPr>
          </a:p>
          <a:p>
            <a:endParaRPr lang="en-US" sz="2300" dirty="0" smtClean="0">
              <a:latin typeface="Times New Roman" panose="02020603050405020304" pitchFamily="18" charset="0"/>
              <a:cs typeface="Times New Roman" panose="02020603050405020304" pitchFamily="18" charset="0"/>
            </a:endParaRPr>
          </a:p>
          <a:p>
            <a:r>
              <a:rPr lang="en-US" sz="2300" dirty="0" smtClean="0">
                <a:latin typeface="Times New Roman" panose="02020603050405020304" pitchFamily="18" charset="0"/>
                <a:cs typeface="Times New Roman" panose="02020603050405020304" pitchFamily="18" charset="0"/>
              </a:rPr>
              <a:t>New </a:t>
            </a:r>
            <a:r>
              <a:rPr lang="en-US" sz="2300" dirty="0">
                <a:latin typeface="Times New Roman" panose="02020603050405020304" pitchFamily="18" charset="0"/>
                <a:cs typeface="Times New Roman" panose="02020603050405020304" pitchFamily="18" charset="0"/>
              </a:rPr>
              <a:t>York State Department of Environmental Conservation. (2015). </a:t>
            </a:r>
            <a:r>
              <a:rPr lang="en-US" sz="2300" i="1" dirty="0">
                <a:latin typeface="Times New Roman" panose="02020603050405020304" pitchFamily="18" charset="0"/>
                <a:cs typeface="Times New Roman" panose="02020603050405020304" pitchFamily="18" charset="0"/>
              </a:rPr>
              <a:t>Biodiversity &amp; </a:t>
            </a:r>
            <a:r>
              <a:rPr lang="en-US" sz="2300" i="1" dirty="0" smtClean="0">
                <a:latin typeface="Times New Roman" panose="02020603050405020304" pitchFamily="18" charset="0"/>
                <a:cs typeface="Times New Roman" panose="02020603050405020304" pitchFamily="18" charset="0"/>
              </a:rPr>
              <a:t>Species Conservation</a:t>
            </a:r>
            <a:r>
              <a:rPr lang="en-US" sz="2300" i="1" dirty="0">
                <a:latin typeface="Times New Roman" panose="02020603050405020304" pitchFamily="18" charset="0"/>
                <a:cs typeface="Times New Roman" panose="02020603050405020304" pitchFamily="18" charset="0"/>
              </a:rPr>
              <a:t>: Sustaining New York's Animals, Plants and Ecosystems. </a:t>
            </a:r>
            <a:r>
              <a:rPr lang="en-US" sz="2300" dirty="0" smtClean="0">
                <a:latin typeface="Times New Roman" panose="02020603050405020304" pitchFamily="18" charset="0"/>
                <a:cs typeface="Times New Roman" panose="02020603050405020304" pitchFamily="18" charset="0"/>
              </a:rPr>
              <a:t>Retrieved from</a:t>
            </a:r>
            <a:r>
              <a:rPr lang="en-US" sz="2300" dirty="0">
                <a:latin typeface="Times New Roman" panose="02020603050405020304" pitchFamily="18" charset="0"/>
                <a:cs typeface="Times New Roman" panose="02020603050405020304" pitchFamily="18" charset="0"/>
              </a:rPr>
              <a:t>       </a:t>
            </a:r>
            <a:endParaRPr lang="en-US" sz="2300" dirty="0" smtClean="0">
              <a:latin typeface="Times New Roman" panose="02020603050405020304" pitchFamily="18" charset="0"/>
              <a:cs typeface="Times New Roman" panose="02020603050405020304" pitchFamily="18" charset="0"/>
            </a:endParaRPr>
          </a:p>
          <a:p>
            <a:r>
              <a:rPr lang="en-US" sz="2300" dirty="0" smtClean="0">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http://</a:t>
            </a:r>
            <a:r>
              <a:rPr lang="en-US" sz="2300" dirty="0" smtClean="0">
                <a:latin typeface="Times New Roman" panose="02020603050405020304" pitchFamily="18" charset="0"/>
                <a:cs typeface="Times New Roman" panose="02020603050405020304" pitchFamily="18" charset="0"/>
              </a:rPr>
              <a:t>www.dec.ny.gov/animals/279.htmll</a:t>
            </a:r>
            <a:endParaRPr lang="en-US" sz="2300" dirty="0">
              <a:latin typeface="Times New Roman" panose="02020603050405020304" pitchFamily="18" charset="0"/>
              <a:cs typeface="Times New Roman" panose="02020603050405020304" pitchFamily="18" charset="0"/>
            </a:endParaRPr>
          </a:p>
          <a:p>
            <a:r>
              <a:rPr lang="en-US" sz="7000" dirty="0" smtClean="0">
                <a:latin typeface="Times New Roman" panose="02020603050405020304" pitchFamily="18" charset="0"/>
                <a:cs typeface="Times New Roman" panose="02020603050405020304" pitchFamily="18" charset="0"/>
              </a:rPr>
              <a:t>Acknowledgements</a:t>
            </a:r>
          </a:p>
          <a:p>
            <a:r>
              <a:rPr lang="en-US" sz="2300" dirty="0">
                <a:latin typeface="Times New Roman" panose="02020603050405020304" pitchFamily="18" charset="0"/>
                <a:cs typeface="Times New Roman" panose="02020603050405020304" pitchFamily="18" charset="0"/>
              </a:rPr>
              <a:t>We thank Dr. Risa </a:t>
            </a:r>
            <a:r>
              <a:rPr lang="en-US" sz="2300" dirty="0" err="1">
                <a:latin typeface="Times New Roman" panose="02020603050405020304" pitchFamily="18" charset="0"/>
                <a:cs typeface="Times New Roman" panose="02020603050405020304" pitchFamily="18" charset="0"/>
              </a:rPr>
              <a:t>Parlo</a:t>
            </a:r>
            <a:r>
              <a:rPr lang="en-US" sz="2300" dirty="0">
                <a:latin typeface="Times New Roman" panose="02020603050405020304" pitchFamily="18" charset="0"/>
                <a:cs typeface="Times New Roman" panose="02020603050405020304" pitchFamily="18" charset="0"/>
              </a:rPr>
              <a:t> and Dr. Stephanie </a:t>
            </a:r>
            <a:r>
              <a:rPr lang="en-US" sz="2300" dirty="0" err="1">
                <a:latin typeface="Times New Roman" panose="02020603050405020304" pitchFamily="18" charset="0"/>
                <a:cs typeface="Times New Roman" panose="02020603050405020304" pitchFamily="18" charset="0"/>
              </a:rPr>
              <a:t>Tzall</a:t>
            </a:r>
            <a:r>
              <a:rPr lang="en-US" sz="2300" dirty="0">
                <a:latin typeface="Times New Roman" panose="02020603050405020304" pitchFamily="18" charset="0"/>
                <a:cs typeface="Times New Roman" panose="02020603050405020304" pitchFamily="18" charset="0"/>
              </a:rPr>
              <a:t> for helping us along the way of this project. We thank Brooklyn Technical High School for providing a well-equipped lab for us to proceed with our experiments for this project. We also thank Cold Spring Harbor Laboratory’s DNA Learning Center and DNA Subway for assisting us on DNA sequencing.  </a:t>
            </a:r>
          </a:p>
          <a:p>
            <a:endParaRPr lang="en-US" sz="5400" dirty="0"/>
          </a:p>
        </p:txBody>
      </p:sp>
      <p:pic>
        <p:nvPicPr>
          <p:cNvPr id="15" name="Picture 2" descr="Capture.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659377" y="19677665"/>
            <a:ext cx="6376303" cy="52958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p:cNvPicPr>
            <a:picLocks noChangeAspect="1"/>
          </p:cNvPicPr>
          <p:nvPr/>
        </p:nvPicPr>
        <p:blipFill>
          <a:blip r:embed="rId5"/>
          <a:stretch>
            <a:fillRect/>
          </a:stretch>
        </p:blipFill>
        <p:spPr>
          <a:xfrm>
            <a:off x="18553761" y="20934914"/>
            <a:ext cx="4050545" cy="3410985"/>
          </a:xfrm>
          <a:prstGeom prst="rect">
            <a:avLst/>
          </a:prstGeom>
        </p:spPr>
      </p:pic>
      <p:pic>
        <p:nvPicPr>
          <p:cNvPr id="3" name="Picture 2"/>
          <p:cNvPicPr>
            <a:picLocks noChangeAspect="1"/>
          </p:cNvPicPr>
          <p:nvPr/>
        </p:nvPicPr>
        <p:blipFill>
          <a:blip r:embed="rId6"/>
          <a:stretch>
            <a:fillRect/>
          </a:stretch>
        </p:blipFill>
        <p:spPr>
          <a:xfrm>
            <a:off x="23401536" y="16540784"/>
            <a:ext cx="7010594" cy="7889598"/>
          </a:xfrm>
          <a:prstGeom prst="rect">
            <a:avLst/>
          </a:prstGeom>
        </p:spPr>
      </p:pic>
      <p:pic>
        <p:nvPicPr>
          <p:cNvPr id="6" name="Picture 5"/>
          <p:cNvPicPr>
            <a:picLocks noChangeAspect="1"/>
          </p:cNvPicPr>
          <p:nvPr/>
        </p:nvPicPr>
        <p:blipFill>
          <a:blip r:embed="rId7"/>
          <a:stretch>
            <a:fillRect/>
          </a:stretch>
        </p:blipFill>
        <p:spPr>
          <a:xfrm>
            <a:off x="23122387" y="24191581"/>
            <a:ext cx="7764013" cy="6119741"/>
          </a:xfrm>
          <a:prstGeom prst="rect">
            <a:avLst/>
          </a:prstGeom>
        </p:spPr>
      </p:pic>
      <p:sp>
        <p:nvSpPr>
          <p:cNvPr id="8" name="TextBox 7"/>
          <p:cNvSpPr txBox="1"/>
          <p:nvPr/>
        </p:nvSpPr>
        <p:spPr>
          <a:xfrm>
            <a:off x="23083391" y="30454141"/>
            <a:ext cx="8247547" cy="954107"/>
          </a:xfrm>
          <a:prstGeom prst="rect">
            <a:avLst/>
          </a:prstGeom>
          <a:noFill/>
        </p:spPr>
        <p:txBody>
          <a:bodyPr wrap="square" rtlCol="0">
            <a:spAutoFit/>
          </a:bodyPr>
          <a:lstStyle/>
          <a:p>
            <a:r>
              <a:rPr lang="en-US" sz="2800" dirty="0" smtClean="0"/>
              <a:t>Figure 4. A table listing all of the samples with their scientific names</a:t>
            </a:r>
            <a:endParaRPr lang="en-US" sz="2800" dirty="0"/>
          </a:p>
        </p:txBody>
      </p:sp>
      <p:pic>
        <p:nvPicPr>
          <p:cNvPr id="10" name="Picture 9"/>
          <p:cNvPicPr>
            <a:picLocks noChangeAspect="1"/>
          </p:cNvPicPr>
          <p:nvPr/>
        </p:nvPicPr>
        <p:blipFill>
          <a:blip r:embed="rId8"/>
          <a:stretch>
            <a:fillRect/>
          </a:stretch>
        </p:blipFill>
        <p:spPr>
          <a:xfrm>
            <a:off x="11154941" y="24863634"/>
            <a:ext cx="11506426" cy="7131229"/>
          </a:xfrm>
          <a:prstGeom prst="rect">
            <a:avLst/>
          </a:prstGeom>
        </p:spPr>
      </p:pic>
    </p:spTree>
    <p:extLst>
      <p:ext uri="{BB962C8B-B14F-4D97-AF65-F5344CB8AC3E}">
        <p14:creationId xmlns:p14="http://schemas.microsoft.com/office/powerpoint/2010/main" val="6442302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1744</TotalTime>
  <Words>1054</Words>
  <Application>Microsoft Office PowerPoint</Application>
  <PresentationFormat>Custom</PresentationFormat>
  <Paragraphs>56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AMNH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Brian Levine</dc:creator>
  <cp:lastModifiedBy>Teacher</cp:lastModifiedBy>
  <cp:revision>51</cp:revision>
  <cp:lastPrinted>2016-03-28T20:27:59Z</cp:lastPrinted>
  <dcterms:created xsi:type="dcterms:W3CDTF">2011-05-13T20:15:01Z</dcterms:created>
  <dcterms:modified xsi:type="dcterms:W3CDTF">2016-05-31T10:25:07Z</dcterms:modified>
</cp:coreProperties>
</file>