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32918400" cx="43891200"/>
  <p:notesSz cx="6858000" cy="9144000"/>
  <p:embeddedFontLst>
    <p:embeddedFont>
      <p:font typeface="Caesar Dressing"/>
      <p:regular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000000"/>
          </p15:clr>
        </p15:guide>
        <p15:guide id="6" orient="horz" pos="324">
          <p15:clr>
            <a:srgbClr val="000000"/>
          </p15:clr>
        </p15:guide>
        <p15:guide id="7" pos="313">
          <p15:clr>
            <a:srgbClr val="000000"/>
          </p15:clr>
        </p15:guide>
        <p15:guide id="8" pos="27333">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144" orient="horz"/>
        <p:guide pos="288" orient="horz"/>
        <p:guide pos="287"/>
        <p:guide pos="25055"/>
        <p:guide pos="20412" orient="horz"/>
        <p:guide pos="324" orient="horz"/>
        <p:guide pos="313"/>
        <p:guide pos="27333"/>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CaesarDressing-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FF00FF"/>
                </a:solidFill>
                <a:latin typeface="Caesar Dressing"/>
                <a:ea typeface="Caesar Dressing"/>
                <a:cs typeface="Caesar Dressing"/>
                <a:sym typeface="Caesar Dressing"/>
              </a:rPr>
              <a:t>OK good design--you will put in your own info. But realize you won’t have a tree because you only have one sample. </a:t>
            </a:r>
            <a:endParaRPr sz="3000">
              <a:solidFill>
                <a:srgbClr val="FF00FF"/>
              </a:solidFill>
              <a:latin typeface="Caesar Dressing"/>
              <a:ea typeface="Caesar Dressing"/>
              <a:cs typeface="Caesar Dressing"/>
              <a:sym typeface="Caesar Dressing"/>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body"/>
          </p:nvPr>
        </p:nvSpPr>
        <p:spPr>
          <a:xfrm>
            <a:off x="2194560" y="7680963"/>
            <a:ext cx="39502081" cy="21724621"/>
          </a:xfrm>
          <a:prstGeom prst="rect">
            <a:avLst/>
          </a:prstGeom>
          <a:noFill/>
          <a:ln>
            <a:noFill/>
          </a:ln>
        </p:spPr>
        <p:txBody>
          <a:bodyPr anchorCtr="0" anchor="t" bIns="219425" lIns="438875" spcFirstLastPara="1" rIns="438875" wrap="square" tIns="219425">
            <a:noAutofit/>
          </a:bodyPr>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noAutofit/>
          </a:bodyPr>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11083290" y="-1207767"/>
            <a:ext cx="21724621" cy="39502081"/>
          </a:xfrm>
          <a:prstGeom prst="rect">
            <a:avLst/>
          </a:prstGeom>
          <a:noFill/>
          <a:ln>
            <a:noFill/>
          </a:ln>
        </p:spPr>
        <p:txBody>
          <a:bodyPr anchorCtr="0" anchor="t" bIns="219425" lIns="438875" spcFirstLastPara="1" rIns="438875" wrap="square" tIns="219425">
            <a:noAutofit/>
          </a:bodyPr>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noAutofit/>
          </a:bodyPr>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22715220" y="10424166"/>
            <a:ext cx="28087320" cy="987552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2598421" y="914407"/>
            <a:ext cx="28087320" cy="28895039"/>
          </a:xfrm>
          <a:prstGeom prst="rect">
            <a:avLst/>
          </a:prstGeom>
          <a:noFill/>
          <a:ln>
            <a:noFill/>
          </a:ln>
        </p:spPr>
        <p:txBody>
          <a:bodyPr anchorCtr="0" anchor="t" bIns="219425" lIns="438875" spcFirstLastPara="1" rIns="438875" wrap="square" tIns="219425">
            <a:noAutofit/>
          </a:bodyPr>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noAutofit/>
          </a:bodyPr>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3291840" y="10226043"/>
            <a:ext cx="37307519" cy="705612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subTitle"/>
          </p:nvPr>
        </p:nvSpPr>
        <p:spPr>
          <a:xfrm>
            <a:off x="6583680" y="18653759"/>
            <a:ext cx="30723839" cy="8412480"/>
          </a:xfrm>
          <a:prstGeom prst="rect">
            <a:avLst/>
          </a:prstGeom>
          <a:noFill/>
          <a:ln>
            <a:noFill/>
          </a:ln>
        </p:spPr>
        <p:txBody>
          <a:bodyPr anchorCtr="0" anchor="t" bIns="219425" lIns="438875" spcFirstLastPara="1" rIns="438875" wrap="square" tIns="219425">
            <a:noAutofit/>
          </a:bodyPr>
          <a:lstStyle>
            <a:lvl1pPr lvl="0" marR="0" rtl="0" algn="ctr">
              <a:spcBef>
                <a:spcPts val="3080"/>
              </a:spcBef>
              <a:spcAft>
                <a:spcPts val="0"/>
              </a:spcAft>
              <a:buClr>
                <a:srgbClr val="888888"/>
              </a:buClr>
              <a:buSzPts val="15400"/>
              <a:buFont typeface="Arial"/>
              <a:buNone/>
              <a:defRPr b="0" i="0" sz="15400" u="none" cap="none" strike="noStrike">
                <a:solidFill>
                  <a:srgbClr val="888888"/>
                </a:solidFill>
                <a:latin typeface="Calibri"/>
                <a:ea typeface="Calibri"/>
                <a:cs typeface="Calibri"/>
                <a:sym typeface="Calibri"/>
              </a:defRPr>
            </a:lvl1pPr>
            <a:lvl2pPr lvl="1" marR="0" rtl="0" algn="ctr">
              <a:spcBef>
                <a:spcPts val="2700"/>
              </a:spcBef>
              <a:spcAft>
                <a:spcPts val="0"/>
              </a:spcAft>
              <a:buClr>
                <a:srgbClr val="888888"/>
              </a:buClr>
              <a:buSzPts val="13500"/>
              <a:buFont typeface="Arial"/>
              <a:buNone/>
              <a:defRPr b="0" i="0" sz="13500" u="none" cap="none" strike="noStrike">
                <a:solidFill>
                  <a:srgbClr val="888888"/>
                </a:solidFill>
                <a:latin typeface="Calibri"/>
                <a:ea typeface="Calibri"/>
                <a:cs typeface="Calibri"/>
                <a:sym typeface="Calibri"/>
              </a:defRPr>
            </a:lvl2pPr>
            <a:lvl3pPr lvl="2" marR="0" rtl="0" algn="ctr">
              <a:spcBef>
                <a:spcPts val="2300"/>
              </a:spcBef>
              <a:spcAft>
                <a:spcPts val="0"/>
              </a:spcAft>
              <a:buClr>
                <a:srgbClr val="888888"/>
              </a:buClr>
              <a:buSzPts val="11500"/>
              <a:buFont typeface="Arial"/>
              <a:buNone/>
              <a:defRPr b="0" i="0" sz="11500" u="none" cap="none" strike="noStrike">
                <a:solidFill>
                  <a:srgbClr val="888888"/>
                </a:solidFill>
                <a:latin typeface="Calibri"/>
                <a:ea typeface="Calibri"/>
                <a:cs typeface="Calibri"/>
                <a:sym typeface="Calibri"/>
              </a:defRPr>
            </a:lvl3pPr>
            <a:lvl4pPr lvl="3"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4pPr>
            <a:lvl5pPr lvl="4"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5pPr>
            <a:lvl6pPr lvl="5"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6pPr>
            <a:lvl7pPr lvl="6"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7pPr>
            <a:lvl8pPr lvl="7"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8pPr>
            <a:lvl9pPr lvl="8"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9pPr>
          </a:lstStyle>
          <a:p/>
        </p:txBody>
      </p:sp>
      <p:sp>
        <p:nvSpPr>
          <p:cNvPr id="20" name="Google Shape;20;p3"/>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noAutofit/>
          </a:bodyPr>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3467102" y="21153122"/>
            <a:ext cx="37307519" cy="6537960"/>
          </a:xfrm>
          <a:prstGeom prst="rect">
            <a:avLst/>
          </a:prstGeom>
          <a:noFill/>
          <a:ln>
            <a:noFill/>
          </a:ln>
        </p:spPr>
        <p:txBody>
          <a:bodyPr anchorCtr="0" anchor="t" bIns="219425" lIns="438875" spcFirstLastPara="1" rIns="438875" wrap="square" tIns="219425">
            <a:noAutofit/>
          </a:bodyPr>
          <a:lstStyle>
            <a:lvl1pPr lvl="0" marR="0" rtl="0" algn="l">
              <a:spcBef>
                <a:spcPts val="0"/>
              </a:spcBef>
              <a:spcAft>
                <a:spcPts val="0"/>
              </a:spcAft>
              <a:buClr>
                <a:schemeClr val="dk1"/>
              </a:buClr>
              <a:buSzPts val="19200"/>
              <a:buFont typeface="Calibri"/>
              <a:buNone/>
              <a:defRPr b="1" i="0" sz="19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3467102" y="13952225"/>
            <a:ext cx="37307519" cy="7200898"/>
          </a:xfrm>
          <a:prstGeom prst="rect">
            <a:avLst/>
          </a:prstGeom>
          <a:noFill/>
          <a:ln>
            <a:noFill/>
          </a:ln>
        </p:spPr>
        <p:txBody>
          <a:bodyPr anchorCtr="0" anchor="b" bIns="219425" lIns="438875" spcFirstLastPara="1" rIns="438875" wrap="square" tIns="219425">
            <a:noAutofit/>
          </a:bodyPr>
          <a:lstStyle>
            <a:lvl1pPr indent="-228600" lvl="0" marL="457200" marR="0" rtl="0" algn="l">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1pPr>
            <a:lvl2pPr indent="-228600" lvl="1" marL="914400" marR="0" rtl="0" algn="l">
              <a:spcBef>
                <a:spcPts val="1720"/>
              </a:spcBef>
              <a:spcAft>
                <a:spcPts val="0"/>
              </a:spcAft>
              <a:buClr>
                <a:srgbClr val="888888"/>
              </a:buClr>
              <a:buSzPts val="8600"/>
              <a:buFont typeface="Arial"/>
              <a:buNone/>
              <a:defRPr b="0" i="0" sz="8600" u="none" cap="none" strike="noStrike">
                <a:solidFill>
                  <a:srgbClr val="888888"/>
                </a:solidFill>
                <a:latin typeface="Calibri"/>
                <a:ea typeface="Calibri"/>
                <a:cs typeface="Calibri"/>
                <a:sym typeface="Calibri"/>
              </a:defRPr>
            </a:lvl2pPr>
            <a:lvl3pPr indent="-228600" lvl="2" marL="1371600" marR="0" rtl="0" algn="l">
              <a:spcBef>
                <a:spcPts val="1520"/>
              </a:spcBef>
              <a:spcAft>
                <a:spcPts val="0"/>
              </a:spcAft>
              <a:buClr>
                <a:srgbClr val="888888"/>
              </a:buClr>
              <a:buSzPts val="7600"/>
              <a:buFont typeface="Arial"/>
              <a:buNone/>
              <a:defRPr b="0" i="0" sz="7600" u="none" cap="none" strike="noStrike">
                <a:solidFill>
                  <a:srgbClr val="888888"/>
                </a:solidFill>
                <a:latin typeface="Calibri"/>
                <a:ea typeface="Calibri"/>
                <a:cs typeface="Calibri"/>
                <a:sym typeface="Calibri"/>
              </a:defRPr>
            </a:lvl3pPr>
            <a:lvl4pPr indent="-228600" lvl="3" marL="18288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4pPr>
            <a:lvl5pPr indent="-228600" lvl="4" marL="22860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5pPr>
            <a:lvl6pPr indent="-228600" lvl="5" marL="27432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6pPr>
            <a:lvl7pPr indent="-228600" lvl="6" marL="32004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7pPr>
            <a:lvl8pPr indent="-228600" lvl="7" marL="36576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8pPr>
            <a:lvl9pPr indent="-228600" lvl="8" marL="4114800" marR="0" rtl="0" algn="l">
              <a:spcBef>
                <a:spcPts val="1340"/>
              </a:spcBef>
              <a:spcAft>
                <a:spcPts val="0"/>
              </a:spcAft>
              <a:buClr>
                <a:srgbClr val="888888"/>
              </a:buClr>
              <a:buSzPts val="6700"/>
              <a:buFont typeface="Arial"/>
              <a:buNone/>
              <a:defRPr b="0" i="0" sz="67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noAutofit/>
          </a:bodyPr>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body"/>
          </p:nvPr>
        </p:nvSpPr>
        <p:spPr>
          <a:xfrm>
            <a:off x="2194560" y="7680963"/>
            <a:ext cx="19385280" cy="21724621"/>
          </a:xfrm>
          <a:prstGeom prst="rect">
            <a:avLst/>
          </a:prstGeom>
          <a:noFill/>
          <a:ln>
            <a:noFill/>
          </a:ln>
        </p:spPr>
        <p:txBody>
          <a:bodyPr anchorCtr="0" anchor="t" bIns="219425" lIns="438875" spcFirstLastPara="1" rIns="438875" wrap="square" tIns="219425">
            <a:noAutofit/>
          </a:bodyPr>
          <a:lstStyle>
            <a:lvl1pPr indent="-1085850" lvl="0" marL="4572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1pPr>
            <a:lvl2pPr indent="-958850" lvl="1" marL="9144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2pPr>
            <a:lvl3pPr indent="-838200" lvl="2" marL="1371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3pPr>
            <a:lvl4pPr indent="-774700" lvl="3" marL="18288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4pPr>
            <a:lvl5pPr indent="-774700" lvl="4" marL="22860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5pPr>
            <a:lvl6pPr indent="-774700" lvl="5" marL="27432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6pPr>
            <a:lvl7pPr indent="-774700" lvl="6" marL="32004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7pPr>
            <a:lvl8pPr indent="-774700" lvl="7" marL="36576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8pPr>
            <a:lvl9pPr indent="-774700" lvl="8" marL="41148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22311359" y="7680963"/>
            <a:ext cx="19385280" cy="21724621"/>
          </a:xfrm>
          <a:prstGeom prst="rect">
            <a:avLst/>
          </a:prstGeom>
          <a:noFill/>
          <a:ln>
            <a:noFill/>
          </a:ln>
        </p:spPr>
        <p:txBody>
          <a:bodyPr anchorCtr="0" anchor="t" bIns="219425" lIns="438875" spcFirstLastPara="1" rIns="438875" wrap="square" tIns="219425">
            <a:noAutofit/>
          </a:bodyPr>
          <a:lstStyle>
            <a:lvl1pPr indent="-1085850" lvl="0" marL="4572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1pPr>
            <a:lvl2pPr indent="-958850" lvl="1" marL="9144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2pPr>
            <a:lvl3pPr indent="-838200" lvl="2" marL="1371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3pPr>
            <a:lvl4pPr indent="-774700" lvl="3" marL="18288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4pPr>
            <a:lvl5pPr indent="-774700" lvl="4" marL="22860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5pPr>
            <a:lvl6pPr indent="-774700" lvl="5" marL="27432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6pPr>
            <a:lvl7pPr indent="-774700" lvl="6" marL="32004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7pPr>
            <a:lvl8pPr indent="-774700" lvl="7" marL="36576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8pPr>
            <a:lvl9pPr indent="-774700" lvl="8" marL="41148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noAutofit/>
          </a:bodyPr>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 type="body"/>
          </p:nvPr>
        </p:nvSpPr>
        <p:spPr>
          <a:xfrm>
            <a:off x="2194561" y="7368544"/>
            <a:ext cx="19392902" cy="3070857"/>
          </a:xfrm>
          <a:prstGeom prst="rect">
            <a:avLst/>
          </a:prstGeom>
          <a:noFill/>
          <a:ln>
            <a:noFill/>
          </a:ln>
        </p:spPr>
        <p:txBody>
          <a:bodyPr anchorCtr="0" anchor="b" bIns="219425" lIns="438875" spcFirstLastPara="1" rIns="438875" wrap="square" tIns="219425">
            <a:noAutofit/>
          </a:bodyPr>
          <a:lstStyle>
            <a:lvl1pPr indent="-228600" lvl="0" marL="457200" marR="0" rtl="0" algn="l">
              <a:spcBef>
                <a:spcPts val="2300"/>
              </a:spcBef>
              <a:spcAft>
                <a:spcPts val="0"/>
              </a:spcAft>
              <a:buClr>
                <a:schemeClr val="dk1"/>
              </a:buClr>
              <a:buSzPts val="11500"/>
              <a:buFont typeface="Arial"/>
              <a:buNone/>
              <a:defRPr b="1" i="0" sz="11500" u="none" cap="none" strike="noStrike">
                <a:solidFill>
                  <a:schemeClr val="dk1"/>
                </a:solidFill>
                <a:latin typeface="Calibri"/>
                <a:ea typeface="Calibri"/>
                <a:cs typeface="Calibri"/>
                <a:sym typeface="Calibri"/>
              </a:defRPr>
            </a:lvl1pPr>
            <a:lvl2pPr indent="-228600" lvl="1" marL="914400" marR="0" rtl="0" algn="l">
              <a:spcBef>
                <a:spcPts val="1920"/>
              </a:spcBef>
              <a:spcAft>
                <a:spcPts val="0"/>
              </a:spcAft>
              <a:buClr>
                <a:schemeClr val="dk1"/>
              </a:buClr>
              <a:buSzPts val="9600"/>
              <a:buFont typeface="Arial"/>
              <a:buNone/>
              <a:defRPr b="1" i="0" sz="9600" u="none" cap="none" strike="noStrike">
                <a:solidFill>
                  <a:schemeClr val="dk1"/>
                </a:solidFill>
                <a:latin typeface="Calibri"/>
                <a:ea typeface="Calibri"/>
                <a:cs typeface="Calibri"/>
                <a:sym typeface="Calibri"/>
              </a:defRPr>
            </a:lvl2pPr>
            <a:lvl3pPr indent="-228600" lvl="2" marL="1371600" marR="0" rtl="0" algn="l">
              <a:spcBef>
                <a:spcPts val="1720"/>
              </a:spcBef>
              <a:spcAft>
                <a:spcPts val="0"/>
              </a:spcAft>
              <a:buClr>
                <a:schemeClr val="dk1"/>
              </a:buClr>
              <a:buSzPts val="8600"/>
              <a:buFont typeface="Arial"/>
              <a:buNone/>
              <a:defRPr b="1" i="0" sz="8600" u="none" cap="none" strike="noStrike">
                <a:solidFill>
                  <a:schemeClr val="dk1"/>
                </a:solidFill>
                <a:latin typeface="Calibri"/>
                <a:ea typeface="Calibri"/>
                <a:cs typeface="Calibri"/>
                <a:sym typeface="Calibri"/>
              </a:defRPr>
            </a:lvl3pPr>
            <a:lvl4pPr indent="-228600" lvl="3" marL="18288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4pPr>
            <a:lvl5pPr indent="-228600" lvl="4" marL="22860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5pPr>
            <a:lvl6pPr indent="-228600" lvl="5" marL="27432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6pPr>
            <a:lvl7pPr indent="-228600" lvl="6" marL="32004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7pPr>
            <a:lvl8pPr indent="-228600" lvl="7" marL="36576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8pPr>
            <a:lvl9pPr indent="-228600" lvl="8" marL="41148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2194561" y="10439401"/>
            <a:ext cx="19392902" cy="18966183"/>
          </a:xfrm>
          <a:prstGeom prst="rect">
            <a:avLst/>
          </a:prstGeom>
          <a:noFill/>
          <a:ln>
            <a:noFill/>
          </a:ln>
        </p:spPr>
        <p:txBody>
          <a:bodyPr anchorCtr="0" anchor="t" bIns="219425" lIns="438875" spcFirstLastPara="1" rIns="438875" wrap="square" tIns="219425">
            <a:noAutofit/>
          </a:bodyPr>
          <a:lstStyle>
            <a:lvl1pPr indent="-958850" lvl="0" marL="4572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74700" lvl="2" marL="13716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3pPr>
            <a:lvl4pPr indent="-711200" lvl="3" marL="18288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4pPr>
            <a:lvl5pPr indent="-711200" lvl="4" marL="22860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5pPr>
            <a:lvl6pPr indent="-711200" lvl="5" marL="27432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6pPr>
            <a:lvl7pPr indent="-711200" lvl="6" marL="32004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7pPr>
            <a:lvl8pPr indent="-711200" lvl="7" marL="36576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8pPr>
            <a:lvl9pPr indent="-711200" lvl="8" marL="41148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22296122" y="7368544"/>
            <a:ext cx="19400519" cy="3070857"/>
          </a:xfrm>
          <a:prstGeom prst="rect">
            <a:avLst/>
          </a:prstGeom>
          <a:noFill/>
          <a:ln>
            <a:noFill/>
          </a:ln>
        </p:spPr>
        <p:txBody>
          <a:bodyPr anchorCtr="0" anchor="b" bIns="219425" lIns="438875" spcFirstLastPara="1" rIns="438875" wrap="square" tIns="219425">
            <a:noAutofit/>
          </a:bodyPr>
          <a:lstStyle>
            <a:lvl1pPr indent="-228600" lvl="0" marL="457200" marR="0" rtl="0" algn="l">
              <a:spcBef>
                <a:spcPts val="2300"/>
              </a:spcBef>
              <a:spcAft>
                <a:spcPts val="0"/>
              </a:spcAft>
              <a:buClr>
                <a:schemeClr val="dk1"/>
              </a:buClr>
              <a:buSzPts val="11500"/>
              <a:buFont typeface="Arial"/>
              <a:buNone/>
              <a:defRPr b="1" i="0" sz="11500" u="none" cap="none" strike="noStrike">
                <a:solidFill>
                  <a:schemeClr val="dk1"/>
                </a:solidFill>
                <a:latin typeface="Calibri"/>
                <a:ea typeface="Calibri"/>
                <a:cs typeface="Calibri"/>
                <a:sym typeface="Calibri"/>
              </a:defRPr>
            </a:lvl1pPr>
            <a:lvl2pPr indent="-228600" lvl="1" marL="914400" marR="0" rtl="0" algn="l">
              <a:spcBef>
                <a:spcPts val="1920"/>
              </a:spcBef>
              <a:spcAft>
                <a:spcPts val="0"/>
              </a:spcAft>
              <a:buClr>
                <a:schemeClr val="dk1"/>
              </a:buClr>
              <a:buSzPts val="9600"/>
              <a:buFont typeface="Arial"/>
              <a:buNone/>
              <a:defRPr b="1" i="0" sz="9600" u="none" cap="none" strike="noStrike">
                <a:solidFill>
                  <a:schemeClr val="dk1"/>
                </a:solidFill>
                <a:latin typeface="Calibri"/>
                <a:ea typeface="Calibri"/>
                <a:cs typeface="Calibri"/>
                <a:sym typeface="Calibri"/>
              </a:defRPr>
            </a:lvl2pPr>
            <a:lvl3pPr indent="-228600" lvl="2" marL="1371600" marR="0" rtl="0" algn="l">
              <a:spcBef>
                <a:spcPts val="1720"/>
              </a:spcBef>
              <a:spcAft>
                <a:spcPts val="0"/>
              </a:spcAft>
              <a:buClr>
                <a:schemeClr val="dk1"/>
              </a:buClr>
              <a:buSzPts val="8600"/>
              <a:buFont typeface="Arial"/>
              <a:buNone/>
              <a:defRPr b="1" i="0" sz="8600" u="none" cap="none" strike="noStrike">
                <a:solidFill>
                  <a:schemeClr val="dk1"/>
                </a:solidFill>
                <a:latin typeface="Calibri"/>
                <a:ea typeface="Calibri"/>
                <a:cs typeface="Calibri"/>
                <a:sym typeface="Calibri"/>
              </a:defRPr>
            </a:lvl3pPr>
            <a:lvl4pPr indent="-228600" lvl="3" marL="18288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4pPr>
            <a:lvl5pPr indent="-228600" lvl="4" marL="22860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5pPr>
            <a:lvl6pPr indent="-228600" lvl="5" marL="27432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6pPr>
            <a:lvl7pPr indent="-228600" lvl="6" marL="32004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7pPr>
            <a:lvl8pPr indent="-228600" lvl="7" marL="36576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8pPr>
            <a:lvl9pPr indent="-228600" lvl="8" marL="4114800" marR="0" rtl="0" algn="l">
              <a:spcBef>
                <a:spcPts val="1520"/>
              </a:spcBef>
              <a:spcAft>
                <a:spcPts val="0"/>
              </a:spcAft>
              <a:buClr>
                <a:schemeClr val="dk1"/>
              </a:buClr>
              <a:buSzPts val="7600"/>
              <a:buFont typeface="Arial"/>
              <a:buNone/>
              <a:defRPr b="1" i="0" sz="76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22296122" y="10439401"/>
            <a:ext cx="19400519" cy="18966183"/>
          </a:xfrm>
          <a:prstGeom prst="rect">
            <a:avLst/>
          </a:prstGeom>
          <a:noFill/>
          <a:ln>
            <a:noFill/>
          </a:ln>
        </p:spPr>
        <p:txBody>
          <a:bodyPr anchorCtr="0" anchor="t" bIns="219425" lIns="438875" spcFirstLastPara="1" rIns="438875" wrap="square" tIns="219425">
            <a:noAutofit/>
          </a:bodyPr>
          <a:lstStyle>
            <a:lvl1pPr indent="-958850" lvl="0" marL="4572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74700" lvl="2" marL="1371600" marR="0" rtl="0" algn="l">
              <a:spcBef>
                <a:spcPts val="1720"/>
              </a:spcBef>
              <a:spcAft>
                <a:spcPts val="0"/>
              </a:spcAft>
              <a:buClr>
                <a:schemeClr val="dk1"/>
              </a:buClr>
              <a:buSzPts val="8600"/>
              <a:buFont typeface="Arial"/>
              <a:buChar char="•"/>
              <a:defRPr b="0" i="0" sz="8600" u="none" cap="none" strike="noStrike">
                <a:solidFill>
                  <a:schemeClr val="dk1"/>
                </a:solidFill>
                <a:latin typeface="Calibri"/>
                <a:ea typeface="Calibri"/>
                <a:cs typeface="Calibri"/>
                <a:sym typeface="Calibri"/>
              </a:defRPr>
            </a:lvl3pPr>
            <a:lvl4pPr indent="-711200" lvl="3" marL="18288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4pPr>
            <a:lvl5pPr indent="-711200" lvl="4" marL="22860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5pPr>
            <a:lvl6pPr indent="-711200" lvl="5" marL="27432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6pPr>
            <a:lvl7pPr indent="-711200" lvl="6" marL="32004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7pPr>
            <a:lvl8pPr indent="-711200" lvl="7" marL="36576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8pPr>
            <a:lvl9pPr indent="-711200" lvl="8" marL="4114800" marR="0" rtl="0" algn="l">
              <a:spcBef>
                <a:spcPts val="1520"/>
              </a:spcBef>
              <a:spcAft>
                <a:spcPts val="0"/>
              </a:spcAft>
              <a:buClr>
                <a:schemeClr val="dk1"/>
              </a:buClr>
              <a:buSzPts val="7600"/>
              <a:buFont typeface="Arial"/>
              <a:buChar char="•"/>
              <a:defRPr b="0" i="0" sz="76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noAutofit/>
          </a:bodyPr>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noAutofit/>
          </a:bodyPr>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noAutofit/>
          </a:bodyPr>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2194563" y="1310640"/>
            <a:ext cx="14439902" cy="5577840"/>
          </a:xfrm>
          <a:prstGeom prst="rect">
            <a:avLst/>
          </a:prstGeom>
          <a:noFill/>
          <a:ln>
            <a:noFill/>
          </a:ln>
        </p:spPr>
        <p:txBody>
          <a:bodyPr anchorCtr="0" anchor="b" bIns="219425" lIns="438875" spcFirstLastPara="1" rIns="438875" wrap="square" tIns="219425">
            <a:noAutofit/>
          </a:bodyPr>
          <a:lstStyle>
            <a:lvl1pPr lvl="0" marR="0" rtl="0" algn="l">
              <a:spcBef>
                <a:spcPts val="0"/>
              </a:spcBef>
              <a:spcAft>
                <a:spcPts val="0"/>
              </a:spcAft>
              <a:buClr>
                <a:schemeClr val="dk1"/>
              </a:buClr>
              <a:buSzPts val="9600"/>
              <a:buFont typeface="Calibri"/>
              <a:buNone/>
              <a:defRPr b="1" i="0" sz="9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17160241" y="1310643"/>
            <a:ext cx="24536399" cy="28094942"/>
          </a:xfrm>
          <a:prstGeom prst="rect">
            <a:avLst/>
          </a:prstGeom>
          <a:noFill/>
          <a:ln>
            <a:noFill/>
          </a:ln>
        </p:spPr>
        <p:txBody>
          <a:bodyPr anchorCtr="0" anchor="t" bIns="219425" lIns="438875" spcFirstLastPara="1" rIns="438875" wrap="square" tIns="219425">
            <a:noAutofit/>
          </a:bodyPr>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2194563" y="6888483"/>
            <a:ext cx="14439902" cy="22517102"/>
          </a:xfrm>
          <a:prstGeom prst="rect">
            <a:avLst/>
          </a:prstGeom>
          <a:noFill/>
          <a:ln>
            <a:noFill/>
          </a:ln>
        </p:spPr>
        <p:txBody>
          <a:bodyPr anchorCtr="0" anchor="t" bIns="219425" lIns="438875" spcFirstLastPara="1" rIns="438875" wrap="square" tIns="219425">
            <a:noAutofit/>
          </a:bodyPr>
          <a:lstStyle>
            <a:lvl1pPr indent="-228600" lvl="0" marL="457200" marR="0" rtl="0" algn="l">
              <a:spcBef>
                <a:spcPts val="1340"/>
              </a:spcBef>
              <a:spcAft>
                <a:spcPts val="0"/>
              </a:spcAft>
              <a:buClr>
                <a:schemeClr val="dk1"/>
              </a:buClr>
              <a:buSzPts val="6700"/>
              <a:buFont typeface="Arial"/>
              <a:buNone/>
              <a:defRPr b="0" i="0" sz="6700" u="none" cap="none" strike="noStrike">
                <a:solidFill>
                  <a:schemeClr val="dk1"/>
                </a:solidFill>
                <a:latin typeface="Calibri"/>
                <a:ea typeface="Calibri"/>
                <a:cs typeface="Calibri"/>
                <a:sym typeface="Calibri"/>
              </a:defRPr>
            </a:lvl1pPr>
            <a:lvl2pPr indent="-228600" lvl="1" marL="914400" marR="0" rtl="0" algn="l">
              <a:spcBef>
                <a:spcPts val="1140"/>
              </a:spcBef>
              <a:spcAft>
                <a:spcPts val="0"/>
              </a:spcAft>
              <a:buClr>
                <a:schemeClr val="dk1"/>
              </a:buClr>
              <a:buSzPts val="5700"/>
              <a:buFont typeface="Arial"/>
              <a:buNone/>
              <a:defRPr b="0" i="0" sz="5700" u="none" cap="none" strike="noStrike">
                <a:solidFill>
                  <a:schemeClr val="dk1"/>
                </a:solidFill>
                <a:latin typeface="Calibri"/>
                <a:ea typeface="Calibri"/>
                <a:cs typeface="Calibri"/>
                <a:sym typeface="Calibri"/>
              </a:defRPr>
            </a:lvl2pPr>
            <a:lvl3pPr indent="-228600" lvl="2" marL="1371600" marR="0" rtl="0" algn="l">
              <a:spcBef>
                <a:spcPts val="96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3pPr>
            <a:lvl4pPr indent="-228600" lvl="3" marL="18288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4pPr>
            <a:lvl5pPr indent="-228600" lvl="4" marL="22860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5pPr>
            <a:lvl6pPr indent="-228600" lvl="5" marL="27432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6pPr>
            <a:lvl7pPr indent="-228600" lvl="6" marL="32004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7pPr>
            <a:lvl8pPr indent="-228600" lvl="7" marL="36576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8pPr>
            <a:lvl9pPr indent="-228600" lvl="8" marL="41148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noAutofit/>
          </a:bodyPr>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602982" y="23042880"/>
            <a:ext cx="26334721" cy="2720342"/>
          </a:xfrm>
          <a:prstGeom prst="rect">
            <a:avLst/>
          </a:prstGeom>
          <a:noFill/>
          <a:ln>
            <a:noFill/>
          </a:ln>
        </p:spPr>
        <p:txBody>
          <a:bodyPr anchorCtr="0" anchor="b" bIns="219425" lIns="438875" spcFirstLastPara="1" rIns="438875" wrap="square" tIns="219425">
            <a:noAutofit/>
          </a:bodyPr>
          <a:lstStyle>
            <a:lvl1pPr lvl="0" marR="0" rtl="0" algn="l">
              <a:spcBef>
                <a:spcPts val="0"/>
              </a:spcBef>
              <a:spcAft>
                <a:spcPts val="0"/>
              </a:spcAft>
              <a:buClr>
                <a:schemeClr val="dk1"/>
              </a:buClr>
              <a:buSzPts val="9600"/>
              <a:buFont typeface="Calibri"/>
              <a:buNone/>
              <a:defRPr b="1" i="0" sz="9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8602982" y="2941320"/>
            <a:ext cx="26334721" cy="19751040"/>
          </a:xfrm>
          <a:prstGeom prst="rect">
            <a:avLst/>
          </a:prstGeom>
          <a:noFill/>
          <a:ln>
            <a:noFill/>
          </a:ln>
        </p:spPr>
        <p:txBody>
          <a:bodyPr anchorCtr="0" anchor="t" bIns="219425" lIns="438875" spcFirstLastPara="1" rIns="438875" wrap="square" tIns="219425">
            <a:noAutofit/>
          </a:bodyPr>
          <a:lstStyle>
            <a:lvl1pPr lvl="0" marR="0" rtl="0" algn="l">
              <a:spcBef>
                <a:spcPts val="3080"/>
              </a:spcBef>
              <a:spcAft>
                <a:spcPts val="0"/>
              </a:spcAft>
              <a:buClr>
                <a:schemeClr val="dk1"/>
              </a:buClr>
              <a:buSzPts val="15400"/>
              <a:buFont typeface="Arial"/>
              <a:buNone/>
              <a:defRPr b="0" i="0" sz="15400" u="none" cap="none" strike="noStrike">
                <a:solidFill>
                  <a:schemeClr val="dk1"/>
                </a:solidFill>
                <a:latin typeface="Calibri"/>
                <a:ea typeface="Calibri"/>
                <a:cs typeface="Calibri"/>
                <a:sym typeface="Calibri"/>
              </a:defRPr>
            </a:lvl1pPr>
            <a:lvl2pPr lvl="1" marR="0" rtl="0" algn="l">
              <a:spcBef>
                <a:spcPts val="2700"/>
              </a:spcBef>
              <a:spcAft>
                <a:spcPts val="0"/>
              </a:spcAft>
              <a:buClr>
                <a:schemeClr val="dk1"/>
              </a:buClr>
              <a:buSzPts val="13500"/>
              <a:buFont typeface="Arial"/>
              <a:buNone/>
              <a:defRPr b="0" i="0" sz="13500" u="none" cap="none" strike="noStrike">
                <a:solidFill>
                  <a:schemeClr val="dk1"/>
                </a:solidFill>
                <a:latin typeface="Calibri"/>
                <a:ea typeface="Calibri"/>
                <a:cs typeface="Calibri"/>
                <a:sym typeface="Calibri"/>
              </a:defRPr>
            </a:lvl2pPr>
            <a:lvl3pPr lvl="2" marR="0" rtl="0" algn="l">
              <a:spcBef>
                <a:spcPts val="2300"/>
              </a:spcBef>
              <a:spcAft>
                <a:spcPts val="0"/>
              </a:spcAft>
              <a:buClr>
                <a:schemeClr val="dk1"/>
              </a:buClr>
              <a:buSzPts val="11500"/>
              <a:buFont typeface="Arial"/>
              <a:buNone/>
              <a:defRPr b="0" i="0" sz="11500" u="none" cap="none" strike="noStrike">
                <a:solidFill>
                  <a:schemeClr val="dk1"/>
                </a:solidFill>
                <a:latin typeface="Calibri"/>
                <a:ea typeface="Calibri"/>
                <a:cs typeface="Calibri"/>
                <a:sym typeface="Calibri"/>
              </a:defRPr>
            </a:lvl3pPr>
            <a:lvl4pPr lvl="3"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4pPr>
            <a:lvl5pPr lvl="4"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5pPr>
            <a:lvl6pPr lvl="5"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6pPr>
            <a:lvl7pPr lvl="6"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7pPr>
            <a:lvl8pPr lvl="7"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8pPr>
            <a:lvl9pPr lvl="8"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602982" y="25763222"/>
            <a:ext cx="26334721" cy="3863338"/>
          </a:xfrm>
          <a:prstGeom prst="rect">
            <a:avLst/>
          </a:prstGeom>
          <a:noFill/>
          <a:ln>
            <a:noFill/>
          </a:ln>
        </p:spPr>
        <p:txBody>
          <a:bodyPr anchorCtr="0" anchor="t" bIns="219425" lIns="438875" spcFirstLastPara="1" rIns="438875" wrap="square" tIns="219425">
            <a:noAutofit/>
          </a:bodyPr>
          <a:lstStyle>
            <a:lvl1pPr indent="-228600" lvl="0" marL="457200" marR="0" rtl="0" algn="l">
              <a:spcBef>
                <a:spcPts val="1340"/>
              </a:spcBef>
              <a:spcAft>
                <a:spcPts val="0"/>
              </a:spcAft>
              <a:buClr>
                <a:schemeClr val="dk1"/>
              </a:buClr>
              <a:buSzPts val="6700"/>
              <a:buFont typeface="Arial"/>
              <a:buNone/>
              <a:defRPr b="0" i="0" sz="6700" u="none" cap="none" strike="noStrike">
                <a:solidFill>
                  <a:schemeClr val="dk1"/>
                </a:solidFill>
                <a:latin typeface="Calibri"/>
                <a:ea typeface="Calibri"/>
                <a:cs typeface="Calibri"/>
                <a:sym typeface="Calibri"/>
              </a:defRPr>
            </a:lvl1pPr>
            <a:lvl2pPr indent="-228600" lvl="1" marL="914400" marR="0" rtl="0" algn="l">
              <a:spcBef>
                <a:spcPts val="1140"/>
              </a:spcBef>
              <a:spcAft>
                <a:spcPts val="0"/>
              </a:spcAft>
              <a:buClr>
                <a:schemeClr val="dk1"/>
              </a:buClr>
              <a:buSzPts val="5700"/>
              <a:buFont typeface="Arial"/>
              <a:buNone/>
              <a:defRPr b="0" i="0" sz="5700" u="none" cap="none" strike="noStrike">
                <a:solidFill>
                  <a:schemeClr val="dk1"/>
                </a:solidFill>
                <a:latin typeface="Calibri"/>
                <a:ea typeface="Calibri"/>
                <a:cs typeface="Calibri"/>
                <a:sym typeface="Calibri"/>
              </a:defRPr>
            </a:lvl2pPr>
            <a:lvl3pPr indent="-228600" lvl="2" marL="1371600" marR="0" rtl="0" algn="l">
              <a:spcBef>
                <a:spcPts val="96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3pPr>
            <a:lvl4pPr indent="-228600" lvl="3" marL="18288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4pPr>
            <a:lvl5pPr indent="-228600" lvl="4" marL="22860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5pPr>
            <a:lvl6pPr indent="-228600" lvl="5" marL="27432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6pPr>
            <a:lvl7pPr indent="-228600" lvl="6" marL="32004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7pPr>
            <a:lvl8pPr indent="-228600" lvl="7" marL="36576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8pPr>
            <a:lvl9pPr indent="-228600" lvl="8" marL="4114800" marR="0" rtl="0" algn="l">
              <a:spcBef>
                <a:spcPts val="86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noAutofit/>
          </a:bodyPr>
          <a:lstStyle>
            <a:lvl1pPr lvl="0" marR="0" rtl="0" algn="l">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SzPts val="1400"/>
              <a:buNone/>
              <a:defRPr sz="5700">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sz="5700">
                <a:solidFill>
                  <a:srgbClr val="888888"/>
                </a:solidFill>
                <a:latin typeface="Calibri"/>
                <a:ea typeface="Calibri"/>
                <a:cs typeface="Calibri"/>
                <a:sym typeface="Calibri"/>
              </a:defRPr>
            </a:lvl1pPr>
            <a:lvl2pPr indent="0" lvl="1" marL="0" marR="0" rtl="0" algn="r">
              <a:spcBef>
                <a:spcPts val="0"/>
              </a:spcBef>
              <a:buNone/>
              <a:defRPr sz="5700">
                <a:solidFill>
                  <a:srgbClr val="888888"/>
                </a:solidFill>
                <a:latin typeface="Calibri"/>
                <a:ea typeface="Calibri"/>
                <a:cs typeface="Calibri"/>
                <a:sym typeface="Calibri"/>
              </a:defRPr>
            </a:lvl2pPr>
            <a:lvl3pPr indent="0" lvl="2" marL="0" marR="0" rtl="0" algn="r">
              <a:spcBef>
                <a:spcPts val="0"/>
              </a:spcBef>
              <a:buNone/>
              <a:defRPr sz="5700">
                <a:solidFill>
                  <a:srgbClr val="888888"/>
                </a:solidFill>
                <a:latin typeface="Calibri"/>
                <a:ea typeface="Calibri"/>
                <a:cs typeface="Calibri"/>
                <a:sym typeface="Calibri"/>
              </a:defRPr>
            </a:lvl3pPr>
            <a:lvl4pPr indent="0" lvl="3" marL="0" marR="0" rtl="0" algn="r">
              <a:spcBef>
                <a:spcPts val="0"/>
              </a:spcBef>
              <a:buNone/>
              <a:defRPr sz="5700">
                <a:solidFill>
                  <a:srgbClr val="888888"/>
                </a:solidFill>
                <a:latin typeface="Calibri"/>
                <a:ea typeface="Calibri"/>
                <a:cs typeface="Calibri"/>
                <a:sym typeface="Calibri"/>
              </a:defRPr>
            </a:lvl4pPr>
            <a:lvl5pPr indent="0" lvl="4" marL="0" marR="0" rtl="0" algn="r">
              <a:spcBef>
                <a:spcPts val="0"/>
              </a:spcBef>
              <a:buNone/>
              <a:defRPr sz="5700">
                <a:solidFill>
                  <a:srgbClr val="888888"/>
                </a:solidFill>
                <a:latin typeface="Calibri"/>
                <a:ea typeface="Calibri"/>
                <a:cs typeface="Calibri"/>
                <a:sym typeface="Calibri"/>
              </a:defRPr>
            </a:lvl5pPr>
            <a:lvl6pPr indent="0" lvl="5" marL="0" marR="0" rtl="0" algn="r">
              <a:spcBef>
                <a:spcPts val="0"/>
              </a:spcBef>
              <a:buNone/>
              <a:defRPr sz="5700">
                <a:solidFill>
                  <a:srgbClr val="888888"/>
                </a:solidFill>
                <a:latin typeface="Calibri"/>
                <a:ea typeface="Calibri"/>
                <a:cs typeface="Calibri"/>
                <a:sym typeface="Calibri"/>
              </a:defRPr>
            </a:lvl6pPr>
            <a:lvl7pPr indent="0" lvl="6" marL="0" marR="0" rtl="0" algn="r">
              <a:spcBef>
                <a:spcPts val="0"/>
              </a:spcBef>
              <a:buNone/>
              <a:defRPr sz="5700">
                <a:solidFill>
                  <a:srgbClr val="888888"/>
                </a:solidFill>
                <a:latin typeface="Calibri"/>
                <a:ea typeface="Calibri"/>
                <a:cs typeface="Calibri"/>
                <a:sym typeface="Calibri"/>
              </a:defRPr>
            </a:lvl7pPr>
            <a:lvl8pPr indent="0" lvl="7" marL="0" marR="0" rtl="0" algn="r">
              <a:spcBef>
                <a:spcPts val="0"/>
              </a:spcBef>
              <a:buNone/>
              <a:defRPr sz="5700">
                <a:solidFill>
                  <a:srgbClr val="888888"/>
                </a:solidFill>
                <a:latin typeface="Calibri"/>
                <a:ea typeface="Calibri"/>
                <a:cs typeface="Calibri"/>
                <a:sym typeface="Calibri"/>
              </a:defRPr>
            </a:lvl8pPr>
            <a:lvl9pPr indent="0" lvl="8" marL="0" marR="0" rtl="0" algn="r">
              <a:spcBef>
                <a:spcPts val="0"/>
              </a:spcBef>
              <a:buNone/>
              <a:defRPr sz="5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194560" y="1318263"/>
            <a:ext cx="39502081" cy="54864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194560" y="7680963"/>
            <a:ext cx="39502081" cy="21724621"/>
          </a:xfrm>
          <a:prstGeom prst="rect">
            <a:avLst/>
          </a:prstGeom>
          <a:noFill/>
          <a:ln>
            <a:noFill/>
          </a:ln>
        </p:spPr>
        <p:txBody>
          <a:bodyPr anchorCtr="0" anchor="t" bIns="219425" lIns="438875" spcFirstLastPara="1" rIns="438875" wrap="square" tIns="219425">
            <a:noAutofit/>
          </a:bodyPr>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2194560" y="30510484"/>
            <a:ext cx="10241280" cy="1752600"/>
          </a:xfrm>
          <a:prstGeom prst="rect">
            <a:avLst/>
          </a:prstGeom>
          <a:noFill/>
          <a:ln>
            <a:noFill/>
          </a:ln>
        </p:spPr>
        <p:txBody>
          <a:bodyPr anchorCtr="0" anchor="ctr" bIns="219425" lIns="438875" spcFirstLastPara="1" rIns="438875" wrap="square" tIns="219425">
            <a:noAutofit/>
          </a:bodyPr>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4996159" y="30510484"/>
            <a:ext cx="13898880" cy="17526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31455359" y="30510484"/>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5.jpg"/><Relationship Id="rId13" Type="http://schemas.openxmlformats.org/officeDocument/2006/relationships/image" Target="../media/image8.png"/><Relationship Id="rId12"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hyperlink" Target="https://www.grownyc.org/compost" TargetMode="External"/><Relationship Id="rId6" Type="http://schemas.openxmlformats.org/officeDocument/2006/relationships/hyperlink" Target="https://dnabarcoding101.org/lab/protocol-2.html#alternatee" TargetMode="External"/><Relationship Id="rId7" Type="http://schemas.openxmlformats.org/officeDocument/2006/relationships/hyperlink" Target="https://dnabarcoding101.org/files/using-dna-barcodes.pdf" TargetMode="External"/><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10375" y="0"/>
            <a:ext cx="43891200" cy="329184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p:txBody>
      </p:sp>
      <p:sp>
        <p:nvSpPr>
          <p:cNvPr id="85" name="Google Shape;85;p13"/>
          <p:cNvSpPr/>
          <p:nvPr/>
        </p:nvSpPr>
        <p:spPr>
          <a:xfrm>
            <a:off x="11310256" y="6096000"/>
            <a:ext cx="21346800" cy="2598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2400">
              <a:solidFill>
                <a:schemeClr val="dk1"/>
              </a:solidFill>
              <a:latin typeface="Times New Roman"/>
              <a:ea typeface="Times New Roman"/>
              <a:cs typeface="Times New Roman"/>
              <a:sym typeface="Times New Roman"/>
            </a:endParaRPr>
          </a:p>
        </p:txBody>
      </p:sp>
      <p:sp>
        <p:nvSpPr>
          <p:cNvPr id="86" name="Google Shape;86;p13"/>
          <p:cNvSpPr/>
          <p:nvPr/>
        </p:nvSpPr>
        <p:spPr>
          <a:xfrm>
            <a:off x="33423394" y="6096000"/>
            <a:ext cx="9882188" cy="2598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87" name="Google Shape;87;p13"/>
          <p:cNvSpPr/>
          <p:nvPr/>
        </p:nvSpPr>
        <p:spPr>
          <a:xfrm>
            <a:off x="609600" y="6096000"/>
            <a:ext cx="9883775" cy="2598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88" name="Google Shape;88;p13"/>
          <p:cNvSpPr/>
          <p:nvPr/>
        </p:nvSpPr>
        <p:spPr>
          <a:xfrm>
            <a:off x="609600" y="381000"/>
            <a:ext cx="42695981" cy="52578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89" name="Google Shape;89;p13"/>
          <p:cNvSpPr txBox="1"/>
          <p:nvPr/>
        </p:nvSpPr>
        <p:spPr>
          <a:xfrm>
            <a:off x="7338400" y="863050"/>
            <a:ext cx="29540700" cy="278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0">
                <a:solidFill>
                  <a:schemeClr val="dk1"/>
                </a:solidFill>
                <a:latin typeface="Times New Roman"/>
                <a:ea typeface="Times New Roman"/>
                <a:cs typeface="Times New Roman"/>
                <a:sym typeface="Times New Roman"/>
              </a:rPr>
              <a:t>Lumbricidae on the Fieldston Campus</a:t>
            </a:r>
            <a:endParaRPr sz="12000">
              <a:latin typeface="Times New Roman"/>
              <a:ea typeface="Times New Roman"/>
              <a:cs typeface="Times New Roman"/>
              <a:sym typeface="Times New Roman"/>
            </a:endParaRPr>
          </a:p>
        </p:txBody>
      </p:sp>
      <p:sp>
        <p:nvSpPr>
          <p:cNvPr id="90" name="Google Shape;90;p13"/>
          <p:cNvSpPr txBox="1"/>
          <p:nvPr/>
        </p:nvSpPr>
        <p:spPr>
          <a:xfrm>
            <a:off x="10974298" y="4242408"/>
            <a:ext cx="21257400" cy="1025400"/>
          </a:xfrm>
          <a:prstGeom prst="rect">
            <a:avLst/>
          </a:prstGeom>
          <a:noFill/>
          <a:ln>
            <a:noFill/>
          </a:ln>
        </p:spPr>
        <p:txBody>
          <a:bodyPr anchorCtr="0" anchor="t" bIns="50525" lIns="101050" spcFirstLastPara="1" rIns="101050" wrap="square" tIns="50525">
            <a:noAutofit/>
          </a:bodyPr>
          <a:lstStyle/>
          <a:p>
            <a:pPr indent="0" lvl="0" marL="0" marR="0" rtl="0" algn="ctr">
              <a:spcBef>
                <a:spcPts val="0"/>
              </a:spcBef>
              <a:spcAft>
                <a:spcPts val="0"/>
              </a:spcAft>
              <a:buNone/>
            </a:pPr>
            <a:r>
              <a:rPr baseline="30000" i="1" lang="en-US" sz="6000">
                <a:solidFill>
                  <a:schemeClr val="dk1"/>
                </a:solidFill>
                <a:latin typeface="Times New Roman"/>
                <a:ea typeface="Times New Roman"/>
                <a:cs typeface="Times New Roman"/>
                <a:sym typeface="Times New Roman"/>
              </a:rPr>
              <a:t>1</a:t>
            </a:r>
            <a:r>
              <a:rPr i="1" lang="en-US" sz="6000">
                <a:solidFill>
                  <a:schemeClr val="dk1"/>
                </a:solidFill>
                <a:latin typeface="Times New Roman"/>
                <a:ea typeface="Times New Roman"/>
                <a:cs typeface="Times New Roman"/>
                <a:sym typeface="Times New Roman"/>
              </a:rPr>
              <a:t>Ethical Culture Fieldston School</a:t>
            </a:r>
            <a:endParaRPr>
              <a:latin typeface="Times New Roman"/>
              <a:ea typeface="Times New Roman"/>
              <a:cs typeface="Times New Roman"/>
              <a:sym typeface="Times New Roman"/>
            </a:endParaRPr>
          </a:p>
        </p:txBody>
      </p:sp>
      <p:sp>
        <p:nvSpPr>
          <p:cNvPr id="91" name="Google Shape;91;p13"/>
          <p:cNvSpPr txBox="1"/>
          <p:nvPr/>
        </p:nvSpPr>
        <p:spPr>
          <a:xfrm>
            <a:off x="7664550" y="2674400"/>
            <a:ext cx="28638300" cy="1425600"/>
          </a:xfrm>
          <a:prstGeom prst="rect">
            <a:avLst/>
          </a:prstGeom>
          <a:noFill/>
          <a:ln>
            <a:noFill/>
          </a:ln>
        </p:spPr>
        <p:txBody>
          <a:bodyPr anchorCtr="0" anchor="t" bIns="50525" lIns="101050" spcFirstLastPara="1" rIns="101050" wrap="square" tIns="50525">
            <a:noAutofit/>
          </a:bodyPr>
          <a:lstStyle/>
          <a:p>
            <a:pPr indent="0" lvl="0" marL="0" marR="0" rtl="0" algn="ctr">
              <a:spcBef>
                <a:spcPts val="0"/>
              </a:spcBef>
              <a:spcAft>
                <a:spcPts val="0"/>
              </a:spcAft>
              <a:buNone/>
            </a:pPr>
            <a:r>
              <a:rPr lang="en-US" sz="7200">
                <a:solidFill>
                  <a:schemeClr val="dk1"/>
                </a:solidFill>
                <a:latin typeface="Times New Roman"/>
                <a:ea typeface="Times New Roman"/>
                <a:cs typeface="Times New Roman"/>
                <a:sym typeface="Times New Roman"/>
              </a:rPr>
              <a:t>Ella Caplan (she/her) and Rex Hechter (he/him)</a:t>
            </a:r>
            <a:endParaRPr sz="7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6000">
              <a:solidFill>
                <a:schemeClr val="dk1"/>
              </a:solidFill>
              <a:latin typeface="Times New Roman"/>
              <a:ea typeface="Times New Roman"/>
              <a:cs typeface="Times New Roman"/>
              <a:sym typeface="Times New Roman"/>
            </a:endParaRPr>
          </a:p>
        </p:txBody>
      </p:sp>
      <p:pic>
        <p:nvPicPr>
          <p:cNvPr id="92" name="Google Shape;92;p13"/>
          <p:cNvPicPr preferRelativeResize="0"/>
          <p:nvPr/>
        </p:nvPicPr>
        <p:blipFill rotWithShape="1">
          <a:blip r:embed="rId3">
            <a:alphaModFix/>
          </a:blip>
          <a:srcRect b="0" l="0" r="0" t="0"/>
          <a:stretch/>
        </p:blipFill>
        <p:spPr>
          <a:xfrm>
            <a:off x="36347872" y="789711"/>
            <a:ext cx="6593157" cy="1307967"/>
          </a:xfrm>
          <a:prstGeom prst="rect">
            <a:avLst/>
          </a:prstGeom>
          <a:noFill/>
          <a:ln>
            <a:noFill/>
          </a:ln>
        </p:spPr>
      </p:pic>
      <p:pic>
        <p:nvPicPr>
          <p:cNvPr id="93" name="Google Shape;93;p13"/>
          <p:cNvPicPr preferRelativeResize="0"/>
          <p:nvPr/>
        </p:nvPicPr>
        <p:blipFill rotWithShape="1">
          <a:blip r:embed="rId4">
            <a:alphaModFix/>
          </a:blip>
          <a:srcRect b="0" l="0" r="0" t="0"/>
          <a:stretch/>
        </p:blipFill>
        <p:spPr>
          <a:xfrm>
            <a:off x="856858" y="428069"/>
            <a:ext cx="5352977" cy="3138998"/>
          </a:xfrm>
          <a:prstGeom prst="rect">
            <a:avLst/>
          </a:prstGeom>
          <a:noFill/>
          <a:ln>
            <a:noFill/>
          </a:ln>
        </p:spPr>
      </p:pic>
      <p:sp>
        <p:nvSpPr>
          <p:cNvPr id="94" name="Google Shape;94;p13"/>
          <p:cNvSpPr txBox="1"/>
          <p:nvPr/>
        </p:nvSpPr>
        <p:spPr>
          <a:xfrm>
            <a:off x="1002350" y="6441524"/>
            <a:ext cx="9012600" cy="25488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rPr>
              <a:t>Abstract</a:t>
            </a:r>
            <a:endParaRPr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24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Our goal was to extract DNA samples from worms collected from two contrasting worm habitats: the pile of fresh leaves versus the degraded leaf pile near man-made planks of wood on the Ethical Culture Fieldston School campus. The purpose was to determine the diversity of various worm species in two different habitats on the school grounds. We should also be able to determine whether or not there are any invasive species. The DNA of at least 12 samples was</a:t>
            </a:r>
            <a:r>
              <a:rPr lang="en-US" sz="24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collected,</a:t>
            </a:r>
            <a:r>
              <a:rPr lang="en-US" sz="2400">
                <a:solidFill>
                  <a:schemeClr val="dk1"/>
                </a:solidFill>
                <a:latin typeface="Times New Roman"/>
                <a:ea typeface="Times New Roman"/>
                <a:cs typeface="Times New Roman"/>
                <a:sym typeface="Times New Roman"/>
              </a:rPr>
              <a:t> and the DNA sequence will be determined.</a:t>
            </a:r>
            <a:endParaRPr sz="3000">
              <a:solidFill>
                <a:schemeClr val="dk1"/>
              </a:solidFill>
            </a:endParaRPr>
          </a:p>
          <a:p>
            <a:pPr indent="0" lvl="0" marL="0" rtl="0" algn="l">
              <a:lnSpc>
                <a:spcPct val="115000"/>
              </a:lnSpc>
              <a:spcBef>
                <a:spcPts val="0"/>
              </a:spcBef>
              <a:spcAft>
                <a:spcPts val="0"/>
              </a:spcAft>
              <a:buNone/>
            </a:pPr>
            <a:r>
              <a:t/>
            </a:r>
            <a:endParaRPr i="1" sz="3000">
              <a:solidFill>
                <a:schemeClr val="dk1"/>
              </a:solidFill>
            </a:endParaRPr>
          </a:p>
          <a:p>
            <a:pPr indent="0" lvl="0" marL="0" rtl="0" algn="l">
              <a:lnSpc>
                <a:spcPct val="100000"/>
              </a:lnSpc>
              <a:spcBef>
                <a:spcPts val="0"/>
              </a:spcBef>
              <a:spcAft>
                <a:spcPts val="0"/>
              </a:spcAft>
              <a:buNone/>
            </a:pPr>
            <a:r>
              <a:t/>
            </a:r>
            <a:endParaRPr sz="1200">
              <a:solidFill>
                <a:schemeClr val="dk1"/>
              </a:solidFill>
            </a:endParaRPr>
          </a:p>
        </p:txBody>
      </p:sp>
      <p:sp>
        <p:nvSpPr>
          <p:cNvPr id="95" name="Google Shape;95;p13"/>
          <p:cNvSpPr txBox="1"/>
          <p:nvPr/>
        </p:nvSpPr>
        <p:spPr>
          <a:xfrm>
            <a:off x="14728100" y="25073325"/>
            <a:ext cx="8411100" cy="8232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100"/>
              <a:buNone/>
            </a:pPr>
            <a:r>
              <a:t/>
            </a:r>
            <a:endParaRPr sz="2400">
              <a:solidFill>
                <a:schemeClr val="dk1"/>
              </a:solidFill>
            </a:endParaRPr>
          </a:p>
          <a:p>
            <a:pPr indent="0" lvl="0" marL="0" marR="0" rtl="0" algn="l">
              <a:spcBef>
                <a:spcPts val="0"/>
              </a:spcBef>
              <a:spcAft>
                <a:spcPts val="0"/>
              </a:spcAft>
              <a:buSzPts val="1100"/>
              <a:buNone/>
            </a:pPr>
            <a:r>
              <a:t/>
            </a:r>
            <a:endParaRPr sz="2400">
              <a:solidFill>
                <a:schemeClr val="dk1"/>
              </a:solidFill>
            </a:endParaRPr>
          </a:p>
          <a:p>
            <a:pPr indent="0" lvl="0" marL="0" marR="0" rtl="0" algn="l">
              <a:spcBef>
                <a:spcPts val="0"/>
              </a:spcBef>
              <a:spcAft>
                <a:spcPts val="0"/>
              </a:spcAft>
              <a:buSzPts val="1100"/>
              <a:buNone/>
            </a:pPr>
            <a:r>
              <a:t/>
            </a:r>
            <a:endParaRPr sz="2400">
              <a:solidFill>
                <a:schemeClr val="dk1"/>
              </a:solidFill>
            </a:endParaRPr>
          </a:p>
          <a:p>
            <a:pPr indent="0" lvl="0" marL="0" marR="0" rtl="0" algn="l">
              <a:spcBef>
                <a:spcPts val="0"/>
              </a:spcBef>
              <a:spcAft>
                <a:spcPts val="0"/>
              </a:spcAft>
              <a:buSzPts val="1100"/>
              <a:buNone/>
            </a:pPr>
            <a:r>
              <a:t/>
            </a:r>
            <a:endParaRPr sz="2400">
              <a:solidFill>
                <a:schemeClr val="dk1"/>
              </a:solidFill>
            </a:endParaRPr>
          </a:p>
          <a:p>
            <a:pPr indent="0" lvl="0" marL="0" marR="0" rtl="0" algn="l">
              <a:spcBef>
                <a:spcPts val="0"/>
              </a:spcBef>
              <a:spcAft>
                <a:spcPts val="0"/>
              </a:spcAft>
              <a:buSzPts val="1100"/>
              <a:buNone/>
            </a:pPr>
            <a:r>
              <a:t/>
            </a:r>
            <a:endParaRPr sz="2400">
              <a:solidFill>
                <a:schemeClr val="dk1"/>
              </a:solidFill>
            </a:endParaRPr>
          </a:p>
          <a:p>
            <a:pPr indent="0" lvl="0" marL="0" marR="0" rtl="0" algn="l">
              <a:spcBef>
                <a:spcPts val="0"/>
              </a:spcBef>
              <a:spcAft>
                <a:spcPts val="0"/>
              </a:spcAft>
              <a:buSzPts val="1100"/>
              <a:buNone/>
            </a:pPr>
            <a:r>
              <a:t/>
            </a:r>
            <a:endParaRPr sz="2400">
              <a:solidFill>
                <a:schemeClr val="dk1"/>
              </a:solidFill>
            </a:endParaRPr>
          </a:p>
          <a:p>
            <a:pPr indent="0" lvl="0" marL="0" marR="0" rtl="0" algn="l">
              <a:spcBef>
                <a:spcPts val="0"/>
              </a:spcBef>
              <a:spcAft>
                <a:spcPts val="0"/>
              </a:spcAft>
              <a:buSzPts val="1100"/>
              <a:buNone/>
            </a:pPr>
            <a:r>
              <a:t/>
            </a:r>
            <a:endParaRPr sz="2400">
              <a:solidFill>
                <a:schemeClr val="dk1"/>
              </a:solidFill>
            </a:endParaRPr>
          </a:p>
          <a:p>
            <a:pPr indent="0" lvl="0" marL="0" marR="0" rtl="0" algn="l">
              <a:spcBef>
                <a:spcPts val="0"/>
              </a:spcBef>
              <a:spcAft>
                <a:spcPts val="0"/>
              </a:spcAft>
              <a:buSzPts val="1100"/>
              <a:buNone/>
            </a:pPr>
            <a:r>
              <a:t/>
            </a:r>
            <a:endParaRPr sz="2400">
              <a:solidFill>
                <a:schemeClr val="dk1"/>
              </a:solidFill>
            </a:endParaRPr>
          </a:p>
        </p:txBody>
      </p:sp>
      <p:sp>
        <p:nvSpPr>
          <p:cNvPr id="96" name="Google Shape;96;p13"/>
          <p:cNvSpPr txBox="1"/>
          <p:nvPr/>
        </p:nvSpPr>
        <p:spPr>
          <a:xfrm>
            <a:off x="33761475" y="6441525"/>
            <a:ext cx="9317700" cy="25243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400">
              <a:solidFill>
                <a:schemeClr val="dk1"/>
              </a:solidFill>
            </a:endParaRPr>
          </a:p>
          <a:p>
            <a:pPr indent="0" lvl="0" marL="0" rtl="0" algn="l">
              <a:lnSpc>
                <a:spcPct val="115000"/>
              </a:lnSpc>
              <a:spcBef>
                <a:spcPts val="0"/>
              </a:spcBef>
              <a:spcAft>
                <a:spcPts val="0"/>
              </a:spcAft>
              <a:buNone/>
            </a:pPr>
            <a:r>
              <a:t/>
            </a:r>
            <a:endParaRPr sz="2400">
              <a:solidFill>
                <a:schemeClr val="dk1"/>
              </a:solidFill>
            </a:endParaRPr>
          </a:p>
          <a:p>
            <a:pPr indent="0" lvl="0" marL="0" rtl="0" algn="l">
              <a:lnSpc>
                <a:spcPct val="115000"/>
              </a:lnSpc>
              <a:spcBef>
                <a:spcPts val="0"/>
              </a:spcBef>
              <a:spcAft>
                <a:spcPts val="0"/>
              </a:spcAft>
              <a:buNone/>
            </a:pPr>
            <a:r>
              <a:t/>
            </a:r>
            <a:endParaRPr sz="2400">
              <a:solidFill>
                <a:schemeClr val="dk1"/>
              </a:solidFill>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purpose of this experiment was to determine the different types of species of Lumbricidae on the Fieldston Campus, from two different locations, using the Chelex method. Our goal was, after extracting the DNA through PCR and gel electrophoresis, to analyze the varying species of worms that inhabited each location. We would then be able to identify the biodiversity of the two areas in the lower field of the Fieldston Campus which were close by to each other. We would also be able to understand the contrasting species of worms that existed on campus.</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However, due to experimental error this was not achieved. Only one sample was acquired during gel electrophoresis, which did not allow for any comparisons to be made between the samples from the two locations. During the first process of amplifying DNA, no samples appeared after gel electrophoresis. After repeating the Chelex protocol, PCR, and gel, we were only able to obtain one sample. We propose that the experiment error in this case was the Chelex protocol. It seems that on larger species such as Lumbricidae. This method is not effective, possibly because the DNA is harder to extract. We suggest that using the Silica protocol on worms in the future would obtain more favorable results. </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In the future, we also suggest that the grinding time used before adding the specimen to the PCR should be increased. This would possibly allow for more DNA to be extracted from the specimen. We also suggest an increase in sample size by at least triple. That way, if the Chelex procedure is still being used, there is a higher chance that a comparison between results would be able to occur. </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400">
              <a:solidFill>
                <a:schemeClr val="dk1"/>
              </a:solidFill>
              <a:highlight>
                <a:srgbClr val="FFFF00"/>
              </a:highlight>
            </a:endParaRPr>
          </a:p>
          <a:p>
            <a:pPr indent="0" lvl="0" marL="0" marR="0" rtl="0" algn="l">
              <a:spcBef>
                <a:spcPts val="0"/>
              </a:spcBef>
              <a:spcAft>
                <a:spcPts val="0"/>
              </a:spcAft>
              <a:buNone/>
            </a:pPr>
            <a:r>
              <a:t/>
            </a:r>
            <a:endParaRPr sz="2400">
              <a:solidFill>
                <a:schemeClr val="dk1"/>
              </a:solidFill>
            </a:endParaRPr>
          </a:p>
          <a:p>
            <a:pPr indent="0" lvl="0" marL="0" marR="0" rtl="0" algn="l">
              <a:spcBef>
                <a:spcPts val="0"/>
              </a:spcBef>
              <a:spcAft>
                <a:spcPts val="0"/>
              </a:spcAft>
              <a:buNone/>
            </a:pPr>
            <a:r>
              <a:t/>
            </a:r>
            <a:endParaRPr sz="2400">
              <a:solidFill>
                <a:schemeClr val="dk1"/>
              </a:solidFill>
            </a:endParaRPr>
          </a:p>
          <a:p>
            <a:pPr indent="0" lvl="0" marL="0" marR="0" rtl="0" algn="l">
              <a:spcBef>
                <a:spcPts val="0"/>
              </a:spcBef>
              <a:spcAft>
                <a:spcPts val="0"/>
              </a:spcAft>
              <a:buNone/>
            </a:pPr>
            <a:r>
              <a:t/>
            </a:r>
            <a:endParaRPr sz="2400">
              <a:solidFill>
                <a:schemeClr val="dk1"/>
              </a:solidFill>
            </a:endParaRPr>
          </a:p>
          <a:p>
            <a:pPr indent="0" lvl="0" marL="0" marR="0" rtl="0" algn="l">
              <a:spcBef>
                <a:spcPts val="1700"/>
              </a:spcBef>
              <a:spcAft>
                <a:spcPts val="0"/>
              </a:spcAft>
              <a:buClr>
                <a:schemeClr val="dk1"/>
              </a:buClr>
              <a:buSzPts val="1100"/>
              <a:buFont typeface="Arial"/>
              <a:buNone/>
            </a:pPr>
            <a:r>
              <a:t/>
            </a:r>
            <a:endParaRPr sz="2400">
              <a:solidFill>
                <a:schemeClr val="dk1"/>
              </a:solidFill>
            </a:endParaRPr>
          </a:p>
          <a:p>
            <a:pPr indent="0" lvl="0" marL="0" marR="0" rtl="0" algn="l">
              <a:spcBef>
                <a:spcPts val="1700"/>
              </a:spcBef>
              <a:spcAft>
                <a:spcPts val="0"/>
              </a:spcAft>
              <a:buClr>
                <a:schemeClr val="dk1"/>
              </a:buClr>
              <a:buSzPts val="1100"/>
              <a:buFont typeface="Arial"/>
              <a:buNone/>
            </a:pPr>
            <a:r>
              <a:t/>
            </a:r>
            <a:endParaRPr sz="2400">
              <a:solidFill>
                <a:schemeClr val="dk1"/>
              </a:solidFill>
            </a:endParaRPr>
          </a:p>
          <a:p>
            <a:pPr indent="0" lvl="0" marL="0" marR="0" rtl="0" algn="l">
              <a:spcBef>
                <a:spcPts val="1500"/>
              </a:spcBef>
              <a:spcAft>
                <a:spcPts val="0"/>
              </a:spcAft>
              <a:buNone/>
            </a:pPr>
            <a:r>
              <a:t/>
            </a:r>
            <a:endParaRPr sz="2400">
              <a:solidFill>
                <a:schemeClr val="dk1"/>
              </a:solidFill>
            </a:endParaRPr>
          </a:p>
          <a:p>
            <a:pPr indent="0" lvl="0" marL="0" marR="0" rtl="0" algn="l">
              <a:spcBef>
                <a:spcPts val="0"/>
              </a:spcBef>
              <a:spcAft>
                <a:spcPts val="0"/>
              </a:spcAft>
              <a:buNone/>
            </a:pPr>
            <a:r>
              <a:t/>
            </a:r>
            <a:endParaRPr sz="2400">
              <a:solidFill>
                <a:schemeClr val="dk1"/>
              </a:solidFill>
            </a:endParaRPr>
          </a:p>
          <a:p>
            <a:pPr indent="0" lvl="0" marL="0" marR="0" rtl="0" algn="l">
              <a:spcBef>
                <a:spcPts val="0"/>
              </a:spcBef>
              <a:spcAft>
                <a:spcPts val="0"/>
              </a:spcAft>
              <a:buNone/>
            </a:pPr>
            <a:r>
              <a:t/>
            </a:r>
            <a:endParaRPr sz="2400">
              <a:solidFill>
                <a:schemeClr val="dk1"/>
              </a:solidFill>
            </a:endParaRPr>
          </a:p>
          <a:p>
            <a:pPr indent="0" lvl="0" marL="0" marR="0" rtl="0" algn="l">
              <a:spcBef>
                <a:spcPts val="0"/>
              </a:spcBef>
              <a:spcAft>
                <a:spcPts val="0"/>
              </a:spcAft>
              <a:buNone/>
            </a:pPr>
            <a:r>
              <a:t/>
            </a:r>
            <a:endParaRPr sz="2400">
              <a:solidFill>
                <a:schemeClr val="dk1"/>
              </a:solidFill>
            </a:endParaRPr>
          </a:p>
          <a:p>
            <a:pPr indent="0" lvl="0" marL="0" marR="0" rtl="0" algn="l">
              <a:spcBef>
                <a:spcPts val="0"/>
              </a:spcBef>
              <a:spcAft>
                <a:spcPts val="0"/>
              </a:spcAft>
              <a:buNone/>
            </a:pPr>
            <a:r>
              <a:t/>
            </a:r>
            <a:endParaRPr sz="2400">
              <a:solidFill>
                <a:schemeClr val="dk1"/>
              </a:solidFill>
            </a:endParaRPr>
          </a:p>
          <a:p>
            <a:pPr indent="0" lvl="0" marL="0" marR="0" rtl="0" algn="l">
              <a:spcBef>
                <a:spcPts val="0"/>
              </a:spcBef>
              <a:spcAft>
                <a:spcPts val="0"/>
              </a:spcAft>
              <a:buNone/>
            </a:pPr>
            <a:r>
              <a:t/>
            </a:r>
            <a:endParaRPr sz="2400">
              <a:solidFill>
                <a:schemeClr val="dk1"/>
              </a:solidFill>
            </a:endParaRPr>
          </a:p>
          <a:p>
            <a:pPr indent="0" lvl="0" marL="0" marR="0" rtl="0" algn="l">
              <a:spcBef>
                <a:spcPts val="0"/>
              </a:spcBef>
              <a:spcAft>
                <a:spcPts val="0"/>
              </a:spcAft>
              <a:buNone/>
            </a:pPr>
            <a:r>
              <a:t/>
            </a:r>
            <a:endParaRPr sz="2400">
              <a:solidFill>
                <a:schemeClr val="dk1"/>
              </a:solidFill>
            </a:endParaRPr>
          </a:p>
          <a:p>
            <a:pPr indent="0" lvl="0" marL="0" rtl="0" algn="l">
              <a:spcBef>
                <a:spcPts val="0"/>
              </a:spcBef>
              <a:spcAft>
                <a:spcPts val="0"/>
              </a:spcAft>
              <a:buSzPts val="1100"/>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US" sz="1100">
                <a:solidFill>
                  <a:schemeClr val="dk1"/>
                </a:solidFill>
                <a:latin typeface="Times New Roman"/>
                <a:ea typeface="Times New Roman"/>
                <a:cs typeface="Times New Roman"/>
                <a:sym typeface="Times New Roman"/>
              </a:rPr>
              <a:t>"Compost Food Scraps." Grow NYC. Accessed November 27, 2020. </a:t>
            </a:r>
            <a:r>
              <a:rPr lang="en-US" sz="110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https://www.grownyc.org/compost</a:t>
            </a:r>
            <a:r>
              <a:rPr lang="en-US" sz="1100">
                <a:solidFill>
                  <a:schemeClr val="dk1"/>
                </a:solidFill>
                <a:latin typeface="Times New Roman"/>
                <a:ea typeface="Times New Roman"/>
                <a:cs typeface="Times New Roman"/>
                <a:sym typeface="Times New Roman"/>
              </a:rPr>
              <a:t>.</a:t>
            </a:r>
            <a:endParaRPr sz="1100">
              <a:solidFill>
                <a:schemeClr val="dk1"/>
              </a:solidFill>
              <a:latin typeface="Times New Roman"/>
              <a:ea typeface="Times New Roman"/>
              <a:cs typeface="Times New Roman"/>
              <a:sym typeface="Times New Roman"/>
            </a:endParaRPr>
          </a:p>
          <a:p>
            <a:pPr indent="-476250" lvl="0" marL="457200" rtl="0" algn="l">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Times New Roman"/>
                <a:ea typeface="Times New Roman"/>
                <a:cs typeface="Times New Roman"/>
                <a:sym typeface="Times New Roman"/>
              </a:rPr>
              <a:t>DNA Learning Center Barcoding 101. (2020). Dnabarcoding101.org. </a:t>
            </a:r>
            <a:r>
              <a:rPr lang="en-US" sz="1100"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https://dnabarcoding101.org/lab/protocol-2.html#alternatee</a:t>
            </a:r>
            <a:endParaRPr sz="1100">
              <a:solidFill>
                <a:schemeClr val="dk1"/>
              </a:solidFill>
              <a:latin typeface="Times New Roman"/>
              <a:ea typeface="Times New Roman"/>
              <a:cs typeface="Times New Roman"/>
              <a:sym typeface="Times New Roman"/>
            </a:endParaRPr>
          </a:p>
          <a:p>
            <a:pPr indent="19050" lvl="0" marL="438150" rtl="0" algn="l">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100">
                <a:solidFill>
                  <a:schemeClr val="dk1"/>
                </a:solidFill>
                <a:latin typeface="Times New Roman"/>
                <a:ea typeface="Times New Roman"/>
                <a:cs typeface="Times New Roman"/>
                <a:sym typeface="Times New Roman"/>
              </a:rPr>
              <a:t>Encyclopedia Britannica, ed. "Oligochaete." </a:t>
            </a:r>
            <a:r>
              <a:rPr i="1" lang="en-US" sz="1100">
                <a:solidFill>
                  <a:schemeClr val="dk1"/>
                </a:solidFill>
                <a:latin typeface="Times New Roman"/>
                <a:ea typeface="Times New Roman"/>
                <a:cs typeface="Times New Roman"/>
                <a:sym typeface="Times New Roman"/>
              </a:rPr>
              <a:t>Britannica Student</a:t>
            </a:r>
            <a:r>
              <a:rPr lang="en-US" sz="1100">
                <a:solidFill>
                  <a:schemeClr val="dk1"/>
                </a:solidFill>
                <a:latin typeface="Times New Roman"/>
                <a:ea typeface="Times New Roman"/>
                <a:cs typeface="Times New Roman"/>
                <a:sym typeface="Times New Roman"/>
              </a:rPr>
              <a:t>. Last modified February 18, 2020.</a:t>
            </a:r>
            <a:endParaRPr sz="1100">
              <a:solidFill>
                <a:schemeClr val="dk1"/>
              </a:solidFill>
              <a:latin typeface="Times New Roman"/>
              <a:ea typeface="Times New Roman"/>
              <a:cs typeface="Times New Roman"/>
              <a:sym typeface="Times New Roman"/>
            </a:endParaRPr>
          </a:p>
          <a:p>
            <a:pPr indent="457200" lvl="0" marL="0" rtl="0" algn="l">
              <a:spcBef>
                <a:spcPts val="0"/>
              </a:spcBef>
              <a:spcAft>
                <a:spcPts val="0"/>
              </a:spcAft>
              <a:buClr>
                <a:schemeClr val="dk1"/>
              </a:buClr>
              <a:buSzPts val="1100"/>
              <a:buFont typeface="Arial"/>
              <a:buNone/>
            </a:pPr>
            <a:r>
              <a:rPr lang="en-US" sz="1100">
                <a:solidFill>
                  <a:schemeClr val="dk1"/>
                </a:solidFill>
                <a:latin typeface="Times New Roman"/>
                <a:ea typeface="Times New Roman"/>
                <a:cs typeface="Times New Roman"/>
                <a:sym typeface="Times New Roman"/>
              </a:rPr>
              <a:t>https://www.britannica.com/animal/oligochaete.</a:t>
            </a:r>
            <a:endParaRPr sz="1100">
              <a:solidFill>
                <a:schemeClr val="dk1"/>
              </a:solidFill>
              <a:latin typeface="Times New Roman"/>
              <a:ea typeface="Times New Roman"/>
              <a:cs typeface="Times New Roman"/>
              <a:sym typeface="Times New Roman"/>
            </a:endParaRPr>
          </a:p>
          <a:p>
            <a:pPr indent="-457200" lvl="0" marL="457200" rtl="0" algn="l">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a:p>
            <a:pPr indent="-476250" lvl="0" marL="457200" rtl="0" algn="l">
              <a:spcBef>
                <a:spcPts val="0"/>
              </a:spcBef>
              <a:spcAft>
                <a:spcPts val="0"/>
              </a:spcAft>
              <a:buClr>
                <a:schemeClr val="dk1"/>
              </a:buClr>
              <a:buSzPts val="1100"/>
              <a:buFont typeface="Arial"/>
              <a:buNone/>
            </a:pPr>
            <a:r>
              <a:rPr lang="en-US" sz="1100">
                <a:solidFill>
                  <a:schemeClr val="dk1"/>
                </a:solidFill>
                <a:latin typeface="Times New Roman"/>
                <a:ea typeface="Times New Roman"/>
                <a:cs typeface="Times New Roman"/>
                <a:sym typeface="Times New Roman"/>
              </a:rPr>
              <a:t>"Fieldston, Bronx." </a:t>
            </a:r>
            <a:r>
              <a:rPr i="1" lang="en-US" sz="1100">
                <a:solidFill>
                  <a:schemeClr val="dk1"/>
                </a:solidFill>
                <a:latin typeface="Times New Roman"/>
                <a:ea typeface="Times New Roman"/>
                <a:cs typeface="Times New Roman"/>
                <a:sym typeface="Times New Roman"/>
              </a:rPr>
              <a:t>Wikipedia</a:t>
            </a:r>
            <a:r>
              <a:rPr lang="en-US" sz="1100">
                <a:solidFill>
                  <a:schemeClr val="dk1"/>
                </a:solidFill>
                <a:latin typeface="Times New Roman"/>
                <a:ea typeface="Times New Roman"/>
                <a:cs typeface="Times New Roman"/>
                <a:sym typeface="Times New Roman"/>
              </a:rPr>
              <a:t>. Last modified May 4, 2020. https://en.wikipedia.org/wiki/Fieldston,_Bronx.</a:t>
            </a:r>
            <a:endParaRPr sz="1100">
              <a:solidFill>
                <a:schemeClr val="dk1"/>
              </a:solidFill>
              <a:latin typeface="Times New Roman"/>
              <a:ea typeface="Times New Roman"/>
              <a:cs typeface="Times New Roman"/>
              <a:sym typeface="Times New Roman"/>
            </a:endParaRPr>
          </a:p>
          <a:p>
            <a:pPr indent="-457200" lvl="0" marL="457200" rtl="0" algn="l">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a:p>
            <a:pPr indent="-476250" lvl="0" marL="457200" rtl="0" algn="l">
              <a:spcBef>
                <a:spcPts val="0"/>
              </a:spcBef>
              <a:spcAft>
                <a:spcPts val="0"/>
              </a:spcAft>
              <a:buClr>
                <a:schemeClr val="dk1"/>
              </a:buClr>
              <a:buSzPts val="1100"/>
              <a:buFont typeface="Arial"/>
              <a:buNone/>
            </a:pPr>
            <a:r>
              <a:rPr lang="en-US" sz="1100">
                <a:solidFill>
                  <a:schemeClr val="dk1"/>
                </a:solidFill>
                <a:latin typeface="Times New Roman"/>
                <a:ea typeface="Times New Roman"/>
                <a:cs typeface="Times New Roman"/>
                <a:sym typeface="Times New Roman"/>
              </a:rPr>
              <a:t>Lwanga, Esperanza Huerta, Hennie Gertsen, and Harm Gooren. "Microplastics in the Terrestrial Ecosystem: Implications for Lumbricus terrestris (Oligochaeta, Lumbricidae)." Last modified March 1, 2016. https://pubs.acs.org/doi/10.1021/acs.est.5b05478.</a:t>
            </a:r>
            <a:endParaRPr sz="1100">
              <a:solidFill>
                <a:schemeClr val="dk1"/>
              </a:solidFill>
              <a:latin typeface="Times New Roman"/>
              <a:ea typeface="Times New Roman"/>
              <a:cs typeface="Times New Roman"/>
              <a:sym typeface="Times New Roman"/>
            </a:endParaRPr>
          </a:p>
          <a:p>
            <a:pPr indent="-457200" lvl="0" marL="457200" rtl="0" algn="l">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a:p>
            <a:pPr indent="-476250" lvl="0" marL="457200" rtl="0" algn="l">
              <a:spcBef>
                <a:spcPts val="0"/>
              </a:spcBef>
              <a:spcAft>
                <a:spcPts val="0"/>
              </a:spcAft>
              <a:buClr>
                <a:schemeClr val="dk1"/>
              </a:buClr>
              <a:buSzPts val="1100"/>
              <a:buFont typeface="Arial"/>
              <a:buNone/>
            </a:pPr>
            <a:r>
              <a:rPr lang="en-US" sz="1100">
                <a:solidFill>
                  <a:schemeClr val="dk1"/>
                </a:solidFill>
                <a:latin typeface="Times New Roman"/>
                <a:ea typeface="Times New Roman"/>
                <a:cs typeface="Times New Roman"/>
                <a:sym typeface="Times New Roman"/>
              </a:rPr>
              <a:t>New Hampshire PBS. "Annelida - Segmented Worms." Wildlife Journal Junior. Last modified 2020. Accessed November 27, 2020. https://nhpbs.org/wild/annelida.asp#:~:text=Burrowing%20annelids%2C%20like%20the%20earthworm,in%20the%20material%20they%20ingest.</a:t>
            </a:r>
            <a:endParaRPr sz="1100">
              <a:solidFill>
                <a:schemeClr val="dk1"/>
              </a:solidFill>
              <a:latin typeface="Times New Roman"/>
              <a:ea typeface="Times New Roman"/>
              <a:cs typeface="Times New Roman"/>
              <a:sym typeface="Times New Roman"/>
            </a:endParaRPr>
          </a:p>
          <a:p>
            <a:pPr indent="-457200" lvl="0" marL="457200" rtl="0" algn="l">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a:p>
            <a:pPr indent="-476250" lvl="0" marL="457200" rtl="0" algn="l">
              <a:spcBef>
                <a:spcPts val="0"/>
              </a:spcBef>
              <a:spcAft>
                <a:spcPts val="0"/>
              </a:spcAft>
              <a:buClr>
                <a:schemeClr val="dk1"/>
              </a:buClr>
              <a:buSzPts val="1100"/>
              <a:buFont typeface="Arial"/>
              <a:buNone/>
            </a:pPr>
            <a:r>
              <a:rPr lang="en-US" sz="1100">
                <a:solidFill>
                  <a:schemeClr val="dk1"/>
                </a:solidFill>
                <a:latin typeface="Times New Roman"/>
                <a:ea typeface="Times New Roman"/>
                <a:cs typeface="Times New Roman"/>
                <a:sym typeface="Times New Roman"/>
              </a:rPr>
              <a:t>Ramel, Gordon. "Oligochaeta." Earth Life. Accessed November 27, 2020. https://www.earthlife.net/inverts/oligochaeta.html.</a:t>
            </a:r>
            <a:endParaRPr sz="1100">
              <a:solidFill>
                <a:schemeClr val="dk1"/>
              </a:solidFill>
              <a:latin typeface="Times New Roman"/>
              <a:ea typeface="Times New Roman"/>
              <a:cs typeface="Times New Roman"/>
              <a:sym typeface="Times New Roman"/>
            </a:endParaRPr>
          </a:p>
          <a:p>
            <a:pPr indent="-457200" lvl="0" marL="457200" rtl="0" algn="l">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a:p>
            <a:pPr indent="-476250" lvl="0" marL="457200" rtl="0" algn="l">
              <a:spcBef>
                <a:spcPts val="0"/>
              </a:spcBef>
              <a:spcAft>
                <a:spcPts val="0"/>
              </a:spcAft>
              <a:buClr>
                <a:schemeClr val="dk1"/>
              </a:buClr>
              <a:buSzPts val="1100"/>
              <a:buFont typeface="Arial"/>
              <a:buNone/>
            </a:pPr>
            <a:r>
              <a:rPr lang="en-US" sz="1100">
                <a:solidFill>
                  <a:schemeClr val="dk1"/>
                </a:solidFill>
                <a:latin typeface="Times New Roman"/>
                <a:ea typeface="Times New Roman"/>
                <a:cs typeface="Times New Roman"/>
                <a:sym typeface="Times New Roman"/>
              </a:rPr>
              <a:t>Reish, Donald J. "Annelid." </a:t>
            </a:r>
            <a:r>
              <a:rPr i="1" lang="en-US" sz="1100">
                <a:solidFill>
                  <a:schemeClr val="dk1"/>
                </a:solidFill>
                <a:latin typeface="Times New Roman"/>
                <a:ea typeface="Times New Roman"/>
                <a:cs typeface="Times New Roman"/>
                <a:sym typeface="Times New Roman"/>
              </a:rPr>
              <a:t>Britannica Student</a:t>
            </a:r>
            <a:r>
              <a:rPr lang="en-US" sz="1100">
                <a:solidFill>
                  <a:schemeClr val="dk1"/>
                </a:solidFill>
                <a:latin typeface="Times New Roman"/>
                <a:ea typeface="Times New Roman"/>
                <a:cs typeface="Times New Roman"/>
                <a:sym typeface="Times New Roman"/>
              </a:rPr>
              <a:t>. Last modified June 1, 2020. https://www.britannica.com/animal/annelid/additional-info#content-2.</a:t>
            </a:r>
            <a:endParaRPr sz="1100">
              <a:solidFill>
                <a:schemeClr val="dk1"/>
              </a:solidFill>
              <a:latin typeface="Times New Roman"/>
              <a:ea typeface="Times New Roman"/>
              <a:cs typeface="Times New Roman"/>
              <a:sym typeface="Times New Roman"/>
            </a:endParaRPr>
          </a:p>
          <a:p>
            <a:pPr indent="-457200" lvl="0" marL="457200" rtl="0" algn="l">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a:p>
            <a:pPr indent="-476250" lvl="0" marL="457200" rtl="0" algn="l">
              <a:spcBef>
                <a:spcPts val="0"/>
              </a:spcBef>
              <a:spcAft>
                <a:spcPts val="0"/>
              </a:spcAft>
              <a:buClr>
                <a:schemeClr val="dk1"/>
              </a:buClr>
              <a:buSzPts val="1100"/>
              <a:buFont typeface="Arial"/>
              <a:buNone/>
            </a:pPr>
            <a:r>
              <a:rPr lang="en-US" sz="1100">
                <a:solidFill>
                  <a:schemeClr val="dk1"/>
                </a:solidFill>
                <a:latin typeface="Times New Roman"/>
                <a:ea typeface="Times New Roman"/>
                <a:cs typeface="Times New Roman"/>
                <a:sym typeface="Times New Roman"/>
              </a:rPr>
              <a:t>Science Direct. Last modified September 29, 2017. Accessed November 27, 2020. https://www.sciencedirect.com/science/article/pii/B9780128115190000017.</a:t>
            </a:r>
            <a:endParaRPr sz="1100">
              <a:solidFill>
                <a:schemeClr val="dk1"/>
              </a:solidFill>
              <a:latin typeface="Times New Roman"/>
              <a:ea typeface="Times New Roman"/>
              <a:cs typeface="Times New Roman"/>
              <a:sym typeface="Times New Roman"/>
            </a:endParaRPr>
          </a:p>
          <a:p>
            <a:pPr indent="-457200" lvl="0" marL="457200" rtl="0" algn="l">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a:p>
            <a:pPr indent="-476250" lvl="0" marL="457200" rtl="0" algn="l">
              <a:spcBef>
                <a:spcPts val="0"/>
              </a:spcBef>
              <a:spcAft>
                <a:spcPts val="0"/>
              </a:spcAft>
              <a:buSzPts val="1100"/>
              <a:buNone/>
            </a:pPr>
            <a:r>
              <a:rPr lang="en-US" sz="1100">
                <a:solidFill>
                  <a:schemeClr val="dk1"/>
                </a:solidFill>
                <a:latin typeface="Times New Roman"/>
                <a:ea typeface="Times New Roman"/>
                <a:cs typeface="Times New Roman"/>
                <a:sym typeface="Times New Roman"/>
              </a:rPr>
              <a:t>"Using DNA Barcodes to Identify and Classify Living Things." In </a:t>
            </a:r>
            <a:r>
              <a:rPr i="1" lang="en-US" sz="1100">
                <a:solidFill>
                  <a:schemeClr val="dk1"/>
                </a:solidFill>
                <a:latin typeface="Times New Roman"/>
                <a:ea typeface="Times New Roman"/>
                <a:cs typeface="Times New Roman"/>
                <a:sym typeface="Times New Roman"/>
              </a:rPr>
              <a:t>Using DNA Barcodes to Identify and Classify Living Things</a:t>
            </a:r>
            <a:r>
              <a:rPr lang="en-US" sz="1100">
                <a:solidFill>
                  <a:schemeClr val="dk1"/>
                </a:solidFill>
                <a:latin typeface="Times New Roman"/>
                <a:ea typeface="Times New Roman"/>
                <a:cs typeface="Times New Roman"/>
                <a:sym typeface="Times New Roman"/>
              </a:rPr>
              <a:t>. Cold Spring Harbor Laboratory DNA Learning Center, 2014. Last modified 2014. Accessed November 27, 2020. </a:t>
            </a:r>
            <a:r>
              <a:rPr lang="en-US" sz="1100" u="sng">
                <a:solidFill>
                  <a:srgbClr val="1155CC"/>
                </a:solidFill>
                <a:latin typeface="Times New Roman"/>
                <a:ea typeface="Times New Roman"/>
                <a:cs typeface="Times New Roman"/>
                <a:sym typeface="Times New Roman"/>
                <a:hlinkClick r:id="rId7">
                  <a:extLst>
                    <a:ext uri="{A12FA001-AC4F-418D-AE19-62706E023703}">
                      <ahyp:hlinkClr val="tx"/>
                    </a:ext>
                  </a:extLst>
                </a:hlinkClick>
              </a:rPr>
              <a:t>https://dnabarcoding101.org/files/using-dna-barcodes.pdf</a:t>
            </a:r>
            <a:r>
              <a:rPr lang="en-US" sz="1100">
                <a:solidFill>
                  <a:schemeClr val="dk1"/>
                </a:solidFill>
                <a:latin typeface="Times New Roman"/>
                <a:ea typeface="Times New Roman"/>
                <a:cs typeface="Times New Roman"/>
                <a:sym typeface="Times New Roman"/>
              </a:rPr>
              <a:t>.</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Clr>
                <a:schemeClr val="dk1"/>
              </a:buClr>
              <a:buFont typeface="Arial"/>
              <a:buNone/>
            </a:pPr>
            <a:r>
              <a:rPr lang="en-US" sz="2400">
                <a:solidFill>
                  <a:schemeClr val="dk1"/>
                </a:solidFill>
                <a:latin typeface="Times New Roman"/>
                <a:ea typeface="Times New Roman"/>
                <a:cs typeface="Times New Roman"/>
                <a:sym typeface="Times New Roman"/>
              </a:rPr>
              <a:t>T</a:t>
            </a:r>
            <a:r>
              <a:rPr lang="en-US" sz="2400">
                <a:solidFill>
                  <a:schemeClr val="dk1"/>
                </a:solidFill>
                <a:latin typeface="Times New Roman"/>
                <a:ea typeface="Times New Roman"/>
                <a:cs typeface="Times New Roman"/>
                <a:sym typeface="Times New Roman"/>
              </a:rPr>
              <a:t>hank you to Howard Waldman and Dr. Anne Kloimwieder  for helping us collect samples in the Fieldston Campus. We would also like to thank our Science Research class for their support.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endParaRPr>
          </a:p>
        </p:txBody>
      </p:sp>
      <p:sp>
        <p:nvSpPr>
          <p:cNvPr id="97" name="Google Shape;97;p13"/>
          <p:cNvSpPr txBox="1"/>
          <p:nvPr/>
        </p:nvSpPr>
        <p:spPr>
          <a:xfrm>
            <a:off x="1002299" y="3810425"/>
            <a:ext cx="9012600" cy="2123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Funded by the</a:t>
            </a:r>
            <a:endParaRPr sz="4800"/>
          </a:p>
          <a:p>
            <a:pPr indent="0" lvl="0" marL="0" marR="0" rtl="0" algn="l">
              <a:spcBef>
                <a:spcPts val="0"/>
              </a:spcBef>
              <a:spcAft>
                <a:spcPts val="0"/>
              </a:spcAft>
              <a:buNone/>
            </a:pPr>
            <a:r>
              <a:rPr lang="en-US" sz="4800">
                <a:solidFill>
                  <a:schemeClr val="dk1"/>
                </a:solidFill>
                <a:latin typeface="Calibri"/>
                <a:ea typeface="Calibri"/>
                <a:cs typeface="Calibri"/>
                <a:sym typeface="Calibri"/>
              </a:rPr>
              <a:t>Thompson Family Foundation </a:t>
            </a:r>
            <a:endParaRPr sz="4800">
              <a:solidFill>
                <a:schemeClr val="dk1"/>
              </a:solidFill>
              <a:latin typeface="Calibri"/>
              <a:ea typeface="Calibri"/>
              <a:cs typeface="Calibri"/>
              <a:sym typeface="Calibri"/>
            </a:endParaRPr>
          </a:p>
        </p:txBody>
      </p:sp>
      <p:sp>
        <p:nvSpPr>
          <p:cNvPr id="98" name="Google Shape;98;p13"/>
          <p:cNvSpPr/>
          <p:nvPr/>
        </p:nvSpPr>
        <p:spPr>
          <a:xfrm>
            <a:off x="888225" y="6289125"/>
            <a:ext cx="9317700" cy="1425600"/>
          </a:xfrm>
          <a:prstGeom prst="snip2DiagRect">
            <a:avLst>
              <a:gd fmla="val 0" name="adj1"/>
              <a:gd fmla="val 16667" name="adj2"/>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600">
                <a:latin typeface="Times New Roman"/>
                <a:ea typeface="Times New Roman"/>
                <a:cs typeface="Times New Roman"/>
                <a:sym typeface="Times New Roman"/>
              </a:rPr>
              <a:t>Abstract</a:t>
            </a:r>
            <a:endParaRPr b="1" sz="8600">
              <a:latin typeface="Times New Roman"/>
              <a:ea typeface="Times New Roman"/>
              <a:cs typeface="Times New Roman"/>
              <a:sym typeface="Times New Roman"/>
            </a:endParaRPr>
          </a:p>
        </p:txBody>
      </p:sp>
      <p:sp>
        <p:nvSpPr>
          <p:cNvPr id="99" name="Google Shape;99;p13"/>
          <p:cNvSpPr/>
          <p:nvPr/>
        </p:nvSpPr>
        <p:spPr>
          <a:xfrm>
            <a:off x="902941" y="15975000"/>
            <a:ext cx="9317700" cy="1425600"/>
          </a:xfrm>
          <a:prstGeom prst="snip2DiagRect">
            <a:avLst>
              <a:gd fmla="val 0" name="adj1"/>
              <a:gd fmla="val 16667" name="adj2"/>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600">
                <a:latin typeface="Times New Roman"/>
                <a:ea typeface="Times New Roman"/>
                <a:cs typeface="Times New Roman"/>
                <a:sym typeface="Times New Roman"/>
              </a:rPr>
              <a:t>Introduction</a:t>
            </a:r>
            <a:endParaRPr b="1" sz="8600">
              <a:latin typeface="Times New Roman"/>
              <a:ea typeface="Times New Roman"/>
              <a:cs typeface="Times New Roman"/>
              <a:sym typeface="Times New Roman"/>
            </a:endParaRPr>
          </a:p>
        </p:txBody>
      </p:sp>
      <p:sp>
        <p:nvSpPr>
          <p:cNvPr id="100" name="Google Shape;100;p13"/>
          <p:cNvSpPr/>
          <p:nvPr/>
        </p:nvSpPr>
        <p:spPr>
          <a:xfrm>
            <a:off x="17386375" y="25994925"/>
            <a:ext cx="9144000" cy="1857300"/>
          </a:xfrm>
          <a:prstGeom prst="snip2DiagRect">
            <a:avLst>
              <a:gd fmla="val 0" name="adj1"/>
              <a:gd fmla="val 16667" name="adj2"/>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200">
                <a:latin typeface="Times New Roman"/>
                <a:ea typeface="Times New Roman"/>
                <a:cs typeface="Times New Roman"/>
                <a:sym typeface="Times New Roman"/>
              </a:rPr>
              <a:t>Materials </a:t>
            </a:r>
            <a:endParaRPr b="1" sz="7200">
              <a:latin typeface="Times New Roman"/>
              <a:ea typeface="Times New Roman"/>
              <a:cs typeface="Times New Roman"/>
              <a:sym typeface="Times New Roman"/>
            </a:endParaRPr>
          </a:p>
          <a:p>
            <a:pPr indent="0" lvl="0" marL="0" rtl="0" algn="ctr">
              <a:spcBef>
                <a:spcPts val="0"/>
              </a:spcBef>
              <a:spcAft>
                <a:spcPts val="0"/>
              </a:spcAft>
              <a:buNone/>
            </a:pPr>
            <a:r>
              <a:rPr b="1" lang="en-US" sz="7200">
                <a:latin typeface="Times New Roman"/>
                <a:ea typeface="Times New Roman"/>
                <a:cs typeface="Times New Roman"/>
                <a:sym typeface="Times New Roman"/>
              </a:rPr>
              <a:t>and Methods</a:t>
            </a:r>
            <a:endParaRPr b="1" sz="7200">
              <a:latin typeface="Times New Roman"/>
              <a:ea typeface="Times New Roman"/>
              <a:cs typeface="Times New Roman"/>
              <a:sym typeface="Times New Roman"/>
            </a:endParaRPr>
          </a:p>
        </p:txBody>
      </p:sp>
      <p:sp>
        <p:nvSpPr>
          <p:cNvPr id="101" name="Google Shape;101;p13"/>
          <p:cNvSpPr/>
          <p:nvPr/>
        </p:nvSpPr>
        <p:spPr>
          <a:xfrm>
            <a:off x="33761475" y="6289125"/>
            <a:ext cx="9144000" cy="1425600"/>
          </a:xfrm>
          <a:prstGeom prst="snip2DiagRect">
            <a:avLst>
              <a:gd fmla="val 0" name="adj1"/>
              <a:gd fmla="val 16667" name="adj2"/>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600">
                <a:latin typeface="Times New Roman"/>
                <a:ea typeface="Times New Roman"/>
                <a:cs typeface="Times New Roman"/>
                <a:sym typeface="Times New Roman"/>
              </a:rPr>
              <a:t>Discussion</a:t>
            </a:r>
            <a:endParaRPr b="1" sz="8600">
              <a:latin typeface="Times New Roman"/>
              <a:ea typeface="Times New Roman"/>
              <a:cs typeface="Times New Roman"/>
              <a:sym typeface="Times New Roman"/>
            </a:endParaRPr>
          </a:p>
        </p:txBody>
      </p:sp>
      <p:sp>
        <p:nvSpPr>
          <p:cNvPr id="102" name="Google Shape;102;p13"/>
          <p:cNvSpPr/>
          <p:nvPr/>
        </p:nvSpPr>
        <p:spPr>
          <a:xfrm>
            <a:off x="33761866" y="22654725"/>
            <a:ext cx="9144000" cy="1425600"/>
          </a:xfrm>
          <a:prstGeom prst="snip2DiagRect">
            <a:avLst>
              <a:gd fmla="val 0" name="adj1"/>
              <a:gd fmla="val 16667" name="adj2"/>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600">
                <a:latin typeface="Times New Roman"/>
                <a:ea typeface="Times New Roman"/>
                <a:cs typeface="Times New Roman"/>
                <a:sym typeface="Times New Roman"/>
              </a:rPr>
              <a:t>References</a:t>
            </a:r>
            <a:endParaRPr b="1" sz="8600">
              <a:latin typeface="Times New Roman"/>
              <a:ea typeface="Times New Roman"/>
              <a:cs typeface="Times New Roman"/>
              <a:sym typeface="Times New Roman"/>
            </a:endParaRPr>
          </a:p>
        </p:txBody>
      </p:sp>
      <p:pic>
        <p:nvPicPr>
          <p:cNvPr id="103" name="Google Shape;103;p13"/>
          <p:cNvPicPr preferRelativeResize="0"/>
          <p:nvPr/>
        </p:nvPicPr>
        <p:blipFill>
          <a:blip r:embed="rId8">
            <a:alphaModFix/>
          </a:blip>
          <a:stretch>
            <a:fillRect/>
          </a:stretch>
        </p:blipFill>
        <p:spPr>
          <a:xfrm>
            <a:off x="36424200" y="2374931"/>
            <a:ext cx="5681448" cy="3139000"/>
          </a:xfrm>
          <a:prstGeom prst="rect">
            <a:avLst/>
          </a:prstGeom>
          <a:noFill/>
          <a:ln>
            <a:noFill/>
          </a:ln>
        </p:spPr>
      </p:pic>
      <p:sp>
        <p:nvSpPr>
          <p:cNvPr id="104" name="Google Shape;104;p13"/>
          <p:cNvSpPr/>
          <p:nvPr/>
        </p:nvSpPr>
        <p:spPr>
          <a:xfrm>
            <a:off x="11638775" y="6323200"/>
            <a:ext cx="20592900" cy="1425600"/>
          </a:xfrm>
          <a:prstGeom prst="snip2DiagRect">
            <a:avLst>
              <a:gd fmla="val 0" name="adj1"/>
              <a:gd fmla="val 16667" name="adj2"/>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600">
                <a:latin typeface="Times New Roman"/>
                <a:ea typeface="Times New Roman"/>
                <a:cs typeface="Times New Roman"/>
                <a:sym typeface="Times New Roman"/>
              </a:rPr>
              <a:t>Results</a:t>
            </a:r>
            <a:endParaRPr b="1" sz="8600">
              <a:latin typeface="Times New Roman"/>
              <a:ea typeface="Times New Roman"/>
              <a:cs typeface="Times New Roman"/>
              <a:sym typeface="Times New Roman"/>
            </a:endParaRPr>
          </a:p>
        </p:txBody>
      </p:sp>
      <p:sp>
        <p:nvSpPr>
          <p:cNvPr id="105" name="Google Shape;105;p13"/>
          <p:cNvSpPr txBox="1"/>
          <p:nvPr/>
        </p:nvSpPr>
        <p:spPr>
          <a:xfrm>
            <a:off x="10798181" y="7823600"/>
            <a:ext cx="11152200" cy="10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chemeClr val="dk1"/>
                </a:solidFill>
              </a:rPr>
              <a:t>Figure 1: Sample Locations in </a:t>
            </a:r>
            <a:endParaRPr b="1" sz="3000">
              <a:solidFill>
                <a:schemeClr val="dk1"/>
              </a:solidFill>
            </a:endParaRPr>
          </a:p>
          <a:p>
            <a:pPr indent="0" lvl="0" marL="0" rtl="0" algn="ctr">
              <a:spcBef>
                <a:spcPts val="0"/>
              </a:spcBef>
              <a:spcAft>
                <a:spcPts val="0"/>
              </a:spcAft>
              <a:buClr>
                <a:schemeClr val="dk1"/>
              </a:buClr>
              <a:buSzPts val="1100"/>
              <a:buFont typeface="Arial"/>
              <a:buNone/>
            </a:pPr>
            <a:r>
              <a:rPr b="1" lang="en-US" sz="3000">
                <a:solidFill>
                  <a:schemeClr val="dk1"/>
                </a:solidFill>
              </a:rPr>
              <a:t>The Fieldston Campus</a:t>
            </a:r>
            <a:endParaRPr b="1" sz="3000">
              <a:solidFill>
                <a:schemeClr val="dk1"/>
              </a:solidFill>
            </a:endParaRPr>
          </a:p>
          <a:p>
            <a:pPr indent="0" lvl="0" marL="0" rtl="0" algn="ctr">
              <a:spcBef>
                <a:spcPts val="0"/>
              </a:spcBef>
              <a:spcAft>
                <a:spcPts val="0"/>
              </a:spcAft>
              <a:buNone/>
            </a:pPr>
            <a:r>
              <a:t/>
            </a:r>
            <a:endParaRPr b="1" sz="3000">
              <a:solidFill>
                <a:schemeClr val="dk1"/>
              </a:solidFill>
            </a:endParaRPr>
          </a:p>
        </p:txBody>
      </p:sp>
      <p:sp>
        <p:nvSpPr>
          <p:cNvPr id="106" name="Google Shape;106;p13"/>
          <p:cNvSpPr txBox="1"/>
          <p:nvPr/>
        </p:nvSpPr>
        <p:spPr>
          <a:xfrm>
            <a:off x="12371525" y="14403600"/>
            <a:ext cx="8411100" cy="238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sz="2400">
                <a:solidFill>
                  <a:schemeClr val="dk1"/>
                </a:solidFill>
                <a:latin typeface="Times New Roman"/>
                <a:ea typeface="Times New Roman"/>
                <a:cs typeface="Times New Roman"/>
                <a:sym typeface="Times New Roman"/>
              </a:rPr>
              <a:t>Figure 1. Sample Locations on the Fieldston Campus. </a:t>
            </a:r>
            <a:r>
              <a:rPr lang="en-US" sz="2400">
                <a:solidFill>
                  <a:schemeClr val="dk1"/>
                </a:solidFill>
                <a:latin typeface="Times New Roman"/>
                <a:ea typeface="Times New Roman"/>
                <a:cs typeface="Times New Roman"/>
                <a:sym typeface="Times New Roman"/>
              </a:rPr>
              <a:t>Map of the Fieldston campus indicated the locations of each of the collected samples. The pins represent the location of the samples on the lower field. The samples closest to the lower half represent the compost specimens collected, whereas the upper represents the worms from the dry area.</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2400">
              <a:solidFill>
                <a:schemeClr val="dk1"/>
              </a:solidFill>
            </a:endParaRPr>
          </a:p>
        </p:txBody>
      </p:sp>
      <p:sp>
        <p:nvSpPr>
          <p:cNvPr id="107" name="Google Shape;107;p13"/>
          <p:cNvSpPr txBox="1"/>
          <p:nvPr/>
        </p:nvSpPr>
        <p:spPr>
          <a:xfrm>
            <a:off x="21348500" y="15898363"/>
            <a:ext cx="8411100" cy="102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sz="3000">
                <a:solidFill>
                  <a:schemeClr val="dk1"/>
                </a:solidFill>
              </a:rPr>
              <a:t>Figure 2. Gel Electrophoresis Results. </a:t>
            </a:r>
            <a:endParaRPr sz="3000">
              <a:solidFill>
                <a:schemeClr val="dk1"/>
              </a:solidFill>
            </a:endParaRPr>
          </a:p>
        </p:txBody>
      </p:sp>
      <p:sp>
        <p:nvSpPr>
          <p:cNvPr id="108" name="Google Shape;108;p13"/>
          <p:cNvSpPr txBox="1"/>
          <p:nvPr/>
        </p:nvSpPr>
        <p:spPr>
          <a:xfrm>
            <a:off x="22316775" y="29301200"/>
            <a:ext cx="9317700" cy="18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b="1" sz="2400">
              <a:solidFill>
                <a:schemeClr val="dk1"/>
              </a:solidFill>
            </a:endParaRPr>
          </a:p>
          <a:p>
            <a:pPr indent="0" lvl="0" marL="0" rtl="0" algn="l">
              <a:spcBef>
                <a:spcPts val="0"/>
              </a:spcBef>
              <a:spcAft>
                <a:spcPts val="0"/>
              </a:spcAft>
              <a:buClr>
                <a:srgbClr val="000000"/>
              </a:buClr>
              <a:buSzPts val="1100"/>
              <a:buFont typeface="Arial"/>
              <a:buNone/>
            </a:pPr>
            <a:r>
              <a:t/>
            </a:r>
            <a:endParaRPr b="1" sz="2400">
              <a:solidFill>
                <a:schemeClr val="dk1"/>
              </a:solidFill>
            </a:endParaRPr>
          </a:p>
          <a:p>
            <a:pPr indent="0" lvl="0" marL="0" rtl="0" algn="l">
              <a:spcBef>
                <a:spcPts val="0"/>
              </a:spcBef>
              <a:spcAft>
                <a:spcPts val="0"/>
              </a:spcAft>
              <a:buNone/>
            </a:pPr>
            <a:r>
              <a:t/>
            </a:r>
            <a:endParaRPr b="1" sz="2400">
              <a:solidFill>
                <a:schemeClr val="dk1"/>
              </a:solidFill>
            </a:endParaRPr>
          </a:p>
          <a:p>
            <a:pPr indent="0" lvl="0" marL="0" rtl="0" algn="l">
              <a:spcBef>
                <a:spcPts val="0"/>
              </a:spcBef>
              <a:spcAft>
                <a:spcPts val="0"/>
              </a:spcAft>
              <a:buNone/>
            </a:pPr>
            <a:r>
              <a:t/>
            </a:r>
            <a:endParaRPr b="1" sz="2400">
              <a:solidFill>
                <a:schemeClr val="dk1"/>
              </a:solidFill>
            </a:endParaRPr>
          </a:p>
          <a:p>
            <a:pPr indent="0" lvl="0" marL="0" rtl="0" algn="l">
              <a:spcBef>
                <a:spcPts val="0"/>
              </a:spcBef>
              <a:spcAft>
                <a:spcPts val="0"/>
              </a:spcAft>
              <a:buNone/>
            </a:pPr>
            <a:r>
              <a:t/>
            </a:r>
            <a:endParaRPr b="1" sz="2400">
              <a:solidFill>
                <a:schemeClr val="dk1"/>
              </a:solidFill>
            </a:endParaRPr>
          </a:p>
        </p:txBody>
      </p:sp>
      <p:sp>
        <p:nvSpPr>
          <p:cNvPr id="109" name="Google Shape;109;p13"/>
          <p:cNvSpPr/>
          <p:nvPr/>
        </p:nvSpPr>
        <p:spPr>
          <a:xfrm>
            <a:off x="33754100" y="28476675"/>
            <a:ext cx="9144000" cy="1425600"/>
          </a:xfrm>
          <a:prstGeom prst="snip2DiagRect">
            <a:avLst>
              <a:gd fmla="val 0" name="adj1"/>
              <a:gd fmla="val 16667" name="adj2"/>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8200">
                <a:latin typeface="Times New Roman"/>
                <a:ea typeface="Times New Roman"/>
                <a:cs typeface="Times New Roman"/>
                <a:sym typeface="Times New Roman"/>
              </a:rPr>
              <a:t>Acknowledgements</a:t>
            </a:r>
            <a:endParaRPr b="1" sz="8200">
              <a:latin typeface="Times New Roman"/>
              <a:ea typeface="Times New Roman"/>
              <a:cs typeface="Times New Roman"/>
              <a:sym typeface="Times New Roman"/>
            </a:endParaRPr>
          </a:p>
        </p:txBody>
      </p:sp>
      <p:cxnSp>
        <p:nvCxnSpPr>
          <p:cNvPr id="110" name="Google Shape;110;p13"/>
          <p:cNvCxnSpPr>
            <a:stCxn id="104" idx="3"/>
            <a:endCxn id="104" idx="3"/>
          </p:cNvCxnSpPr>
          <p:nvPr/>
        </p:nvCxnSpPr>
        <p:spPr>
          <a:xfrm>
            <a:off x="21935225" y="6323200"/>
            <a:ext cx="0" cy="0"/>
          </a:xfrm>
          <a:prstGeom prst="straightConnector1">
            <a:avLst/>
          </a:prstGeom>
          <a:noFill/>
          <a:ln cap="flat" cmpd="sng" w="9525">
            <a:solidFill>
              <a:schemeClr val="dk2"/>
            </a:solidFill>
            <a:prstDash val="solid"/>
            <a:round/>
            <a:headEnd len="med" w="med" type="none"/>
            <a:tailEnd len="med" w="med" type="none"/>
          </a:ln>
        </p:spPr>
      </p:cxnSp>
      <p:sp>
        <p:nvSpPr>
          <p:cNvPr id="111" name="Google Shape;111;p13"/>
          <p:cNvSpPr txBox="1"/>
          <p:nvPr/>
        </p:nvSpPr>
        <p:spPr>
          <a:xfrm>
            <a:off x="22234825" y="21314175"/>
            <a:ext cx="9841800" cy="10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400">
              <a:solidFill>
                <a:schemeClr val="dk1"/>
              </a:solidFill>
            </a:endParaRPr>
          </a:p>
        </p:txBody>
      </p:sp>
      <p:pic>
        <p:nvPicPr>
          <p:cNvPr id="112" name="Google Shape;112;p13"/>
          <p:cNvPicPr preferRelativeResize="0"/>
          <p:nvPr/>
        </p:nvPicPr>
        <p:blipFill>
          <a:blip r:embed="rId9">
            <a:alphaModFix/>
          </a:blip>
          <a:stretch>
            <a:fillRect/>
          </a:stretch>
        </p:blipFill>
        <p:spPr>
          <a:xfrm>
            <a:off x="13007275" y="9391601"/>
            <a:ext cx="6593150" cy="4469395"/>
          </a:xfrm>
          <a:prstGeom prst="rect">
            <a:avLst/>
          </a:prstGeom>
          <a:noFill/>
          <a:ln>
            <a:noFill/>
          </a:ln>
        </p:spPr>
      </p:pic>
      <p:sp>
        <p:nvSpPr>
          <p:cNvPr id="113" name="Google Shape;113;p13"/>
          <p:cNvSpPr txBox="1"/>
          <p:nvPr/>
        </p:nvSpPr>
        <p:spPr>
          <a:xfrm>
            <a:off x="2057850" y="17400600"/>
            <a:ext cx="6901500" cy="111750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Annelids are found in habitats all around the </a:t>
            </a:r>
            <a:r>
              <a:rPr lang="en-US" sz="2400">
                <a:solidFill>
                  <a:schemeClr val="dk1"/>
                </a:solidFill>
                <a:latin typeface="Times New Roman"/>
                <a:ea typeface="Times New Roman"/>
                <a:cs typeface="Times New Roman"/>
                <a:sym typeface="Times New Roman"/>
              </a:rPr>
              <a:t>world</a:t>
            </a:r>
            <a:endParaRPr sz="2400">
              <a:solidFill>
                <a:schemeClr val="dk1"/>
              </a:solidFill>
              <a:latin typeface="Times New Roman"/>
              <a:ea typeface="Times New Roman"/>
              <a:cs typeface="Times New Roman"/>
              <a:sym typeface="Times New Roman"/>
            </a:endParaRPr>
          </a:p>
          <a:p>
            <a:pPr indent="-381000" lvl="1" marL="13716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freshwaters </a:t>
            </a:r>
            <a:endParaRPr sz="2400">
              <a:solidFill>
                <a:schemeClr val="dk1"/>
              </a:solidFill>
              <a:latin typeface="Times New Roman"/>
              <a:ea typeface="Times New Roman"/>
              <a:cs typeface="Times New Roman"/>
              <a:sym typeface="Times New Roman"/>
            </a:endParaRPr>
          </a:p>
          <a:p>
            <a:pPr indent="-381000" lvl="1" marL="13716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oceanic waters</a:t>
            </a:r>
            <a:endParaRPr sz="2400">
              <a:solidFill>
                <a:schemeClr val="dk1"/>
              </a:solidFill>
              <a:latin typeface="Times New Roman"/>
              <a:ea typeface="Times New Roman"/>
              <a:cs typeface="Times New Roman"/>
              <a:sym typeface="Times New Roman"/>
            </a:endParaRPr>
          </a:p>
          <a:p>
            <a:pPr indent="-381000" lvl="1" marL="13716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soil </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 subclass of the annelids called the oligochaetes </a:t>
            </a:r>
            <a:endParaRPr sz="2400">
              <a:solidFill>
                <a:schemeClr val="dk1"/>
              </a:solidFill>
              <a:latin typeface="Times New Roman"/>
              <a:ea typeface="Times New Roman"/>
              <a:cs typeface="Times New Roman"/>
              <a:sym typeface="Times New Roman"/>
            </a:endParaRPr>
          </a:p>
          <a:p>
            <a:pPr indent="-381000" lvl="1" marL="9144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3,250 different species. </a:t>
            </a:r>
            <a:endParaRPr sz="2400">
              <a:solidFill>
                <a:schemeClr val="dk1"/>
              </a:solidFill>
              <a:latin typeface="Times New Roman"/>
              <a:ea typeface="Times New Roman"/>
              <a:cs typeface="Times New Roman"/>
              <a:sym typeface="Times New Roman"/>
            </a:endParaRPr>
          </a:p>
          <a:p>
            <a:pPr indent="-381000" lvl="1" marL="9144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most common oligochaete is the earthworm (</a:t>
            </a:r>
            <a:r>
              <a:rPr i="1" lang="en-US" sz="2400">
                <a:solidFill>
                  <a:schemeClr val="dk1"/>
                </a:solidFill>
                <a:latin typeface="Times New Roman"/>
                <a:ea typeface="Times New Roman"/>
                <a:cs typeface="Times New Roman"/>
                <a:sym typeface="Times New Roman"/>
              </a:rPr>
              <a:t>Lumbricus terrestris)</a:t>
            </a:r>
            <a:endParaRPr sz="2400">
              <a:solidFill>
                <a:schemeClr val="dk1"/>
              </a:solidFill>
              <a:latin typeface="Times New Roman"/>
              <a:ea typeface="Times New Roman"/>
              <a:cs typeface="Times New Roman"/>
              <a:sym typeface="Times New Roman"/>
            </a:endParaRPr>
          </a:p>
          <a:p>
            <a:pPr indent="-381000" lvl="1" marL="9144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Roles of turning over and aerating the soil in their ecological niches</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Oligochaetes are found in a range of lengths</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Fraction of an inch--&gt;ten feet </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Lumbricidae play an essential role in aiding all types of organic matter to decompose</a:t>
            </a:r>
            <a:endParaRPr sz="2400">
              <a:solidFill>
                <a:schemeClr val="dk1"/>
              </a:solidFill>
              <a:latin typeface="Times New Roman"/>
              <a:ea typeface="Times New Roman"/>
              <a:cs typeface="Times New Roman"/>
              <a:sym typeface="Times New Roman"/>
            </a:endParaRPr>
          </a:p>
          <a:p>
            <a:pPr indent="-381000" lvl="1" marL="9144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Eat dead plants and animals--otherwise referred to as compost. In the process of consuming these non-living foods, they take in a range of soil and tiny pebbles</a:t>
            </a:r>
            <a:endParaRPr sz="2400">
              <a:solidFill>
                <a:schemeClr val="dk1"/>
              </a:solidFill>
              <a:latin typeface="Times New Roman"/>
              <a:ea typeface="Times New Roman"/>
              <a:cs typeface="Times New Roman"/>
              <a:sym typeface="Times New Roman"/>
            </a:endParaRPr>
          </a:p>
          <a:p>
            <a:pPr indent="-381000" lvl="1" marL="9144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They ingest nutrients from microorganisms in the mechanism of their digestion. </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Earth’s most important soil organisms</a:t>
            </a:r>
            <a:endParaRPr sz="2400">
              <a:solidFill>
                <a:schemeClr val="dk1"/>
              </a:solidFill>
              <a:latin typeface="Times New Roman"/>
              <a:ea typeface="Times New Roman"/>
              <a:cs typeface="Times New Roman"/>
              <a:sym typeface="Times New Roman"/>
            </a:endParaRPr>
          </a:p>
          <a:p>
            <a:pPr indent="-381000" lvl="1" marL="9144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Vital to their ecosystems </a:t>
            </a:r>
            <a:endParaRPr sz="2400">
              <a:solidFill>
                <a:schemeClr val="dk1"/>
              </a:solidFill>
              <a:latin typeface="Times New Roman"/>
              <a:ea typeface="Times New Roman"/>
              <a:cs typeface="Times New Roman"/>
              <a:sym typeface="Times New Roman"/>
            </a:endParaRPr>
          </a:p>
          <a:p>
            <a:pPr indent="-381000" lvl="1" marL="9144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improve nutrient and water mobility among soil stratum</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Ethical Culture Fieldston School is located in the Bronx, New York. </a:t>
            </a:r>
            <a:endParaRPr sz="2400">
              <a:latin typeface="Calibri"/>
              <a:ea typeface="Calibri"/>
              <a:cs typeface="Calibri"/>
              <a:sym typeface="Calibri"/>
            </a:endParaRPr>
          </a:p>
        </p:txBody>
      </p:sp>
      <p:pic>
        <p:nvPicPr>
          <p:cNvPr descr="High school students lock out administrators in protest over 'racist' video  - ABC News" id="114" name="Google Shape;114;p13"/>
          <p:cNvPicPr preferRelativeResize="0"/>
          <p:nvPr/>
        </p:nvPicPr>
        <p:blipFill>
          <a:blip r:embed="rId10">
            <a:alphaModFix/>
          </a:blip>
          <a:stretch>
            <a:fillRect/>
          </a:stretch>
        </p:blipFill>
        <p:spPr>
          <a:xfrm>
            <a:off x="1390212" y="29364950"/>
            <a:ext cx="4286251" cy="1793138"/>
          </a:xfrm>
          <a:prstGeom prst="rect">
            <a:avLst/>
          </a:prstGeom>
          <a:noFill/>
          <a:ln>
            <a:noFill/>
          </a:ln>
          <a:effectLst>
            <a:outerShdw blurRad="57150" rotWithShape="0" algn="bl" dir="5400000" dist="19050">
              <a:srgbClr val="000000"/>
            </a:outerShdw>
          </a:effectLst>
        </p:spPr>
      </p:pic>
      <p:pic>
        <p:nvPicPr>
          <p:cNvPr id="115" name="Google Shape;115;p13"/>
          <p:cNvPicPr preferRelativeResize="0"/>
          <p:nvPr/>
        </p:nvPicPr>
        <p:blipFill>
          <a:blip r:embed="rId11">
            <a:alphaModFix/>
          </a:blip>
          <a:stretch>
            <a:fillRect/>
          </a:stretch>
        </p:blipFill>
        <p:spPr>
          <a:xfrm>
            <a:off x="6241760" y="29275600"/>
            <a:ext cx="3668866" cy="2382300"/>
          </a:xfrm>
          <a:prstGeom prst="rect">
            <a:avLst/>
          </a:prstGeom>
          <a:noFill/>
          <a:ln>
            <a:noFill/>
          </a:ln>
        </p:spPr>
      </p:pic>
      <p:sp>
        <p:nvSpPr>
          <p:cNvPr id="116" name="Google Shape;116;p13"/>
          <p:cNvSpPr txBox="1"/>
          <p:nvPr/>
        </p:nvSpPr>
        <p:spPr>
          <a:xfrm>
            <a:off x="16334475" y="26350600"/>
            <a:ext cx="8411100" cy="8232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100"/>
              <a:buNone/>
            </a:pPr>
            <a:r>
              <a:t/>
            </a:r>
            <a:endParaRPr/>
          </a:p>
          <a:p>
            <a:pPr indent="0" lvl="0" marL="0" marR="0" rtl="0" algn="l">
              <a:spcBef>
                <a:spcPts val="0"/>
              </a:spcBef>
              <a:spcAft>
                <a:spcPts val="0"/>
              </a:spcAft>
              <a:buSzPts val="1100"/>
              <a:buNone/>
            </a:pPr>
            <a:r>
              <a:t/>
            </a:r>
            <a:endParaRPr/>
          </a:p>
          <a:p>
            <a:pPr indent="0" lvl="0" marL="0" marR="0" rtl="0" algn="l">
              <a:spcBef>
                <a:spcPts val="0"/>
              </a:spcBef>
              <a:spcAft>
                <a:spcPts val="0"/>
              </a:spcAft>
              <a:buSzPts val="1100"/>
              <a:buNone/>
            </a:pPr>
            <a:r>
              <a:t/>
            </a:r>
            <a:endParaRPr/>
          </a:p>
          <a:p>
            <a:pPr indent="0" lvl="0" marL="0" marR="0" rtl="0" algn="l">
              <a:spcBef>
                <a:spcPts val="0"/>
              </a:spcBef>
              <a:spcAft>
                <a:spcPts val="0"/>
              </a:spcAft>
              <a:buSzPts val="1100"/>
              <a:buNone/>
            </a:pPr>
            <a:r>
              <a:t/>
            </a:r>
            <a:endParaRPr/>
          </a:p>
          <a:p>
            <a:pPr indent="0" lvl="0" marL="0" marR="0" rtl="0" algn="l">
              <a:spcBef>
                <a:spcPts val="0"/>
              </a:spcBef>
              <a:spcAft>
                <a:spcPts val="0"/>
              </a:spcAft>
              <a:buSzPts val="1100"/>
              <a:buNone/>
            </a:pPr>
            <a:r>
              <a:t/>
            </a:r>
            <a:endParaRPr/>
          </a:p>
          <a:p>
            <a:pPr indent="0" lvl="0" marL="0" marR="0" rtl="0" algn="l">
              <a:spcBef>
                <a:spcPts val="0"/>
              </a:spcBef>
              <a:spcAft>
                <a:spcPts val="0"/>
              </a:spcAft>
              <a:buSzPts val="1100"/>
              <a:buNone/>
            </a:pPr>
            <a:r>
              <a:t/>
            </a:r>
            <a:endParaRPr/>
          </a:p>
          <a:p>
            <a:pPr indent="0" lvl="0" marL="0" marR="0" rtl="0" algn="l">
              <a:spcBef>
                <a:spcPts val="0"/>
              </a:spcBef>
              <a:spcAft>
                <a:spcPts val="0"/>
              </a:spcAft>
              <a:buSzPts val="1100"/>
              <a:buNone/>
            </a:pPr>
            <a:r>
              <a:t/>
            </a:r>
            <a:endParaRPr/>
          </a:p>
          <a:p>
            <a:pPr indent="0" lvl="0" marL="0" marR="0" rtl="0" algn="l">
              <a:spcBef>
                <a:spcPts val="0"/>
              </a:spcBef>
              <a:spcAft>
                <a:spcPts val="0"/>
              </a:spcAft>
              <a:buSzPts val="1100"/>
              <a:buNone/>
            </a:pPr>
            <a:r>
              <a:t/>
            </a:r>
            <a:endParaRPr sz="2400">
              <a:solidFill>
                <a:schemeClr val="dk1"/>
              </a:solidFill>
            </a:endParaRPr>
          </a:p>
        </p:txBody>
      </p:sp>
      <p:sp>
        <p:nvSpPr>
          <p:cNvPr id="117" name="Google Shape;117;p13"/>
          <p:cNvSpPr txBox="1"/>
          <p:nvPr/>
        </p:nvSpPr>
        <p:spPr>
          <a:xfrm>
            <a:off x="17752825" y="27559700"/>
            <a:ext cx="8411100" cy="8232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100"/>
              <a:buNone/>
            </a:pPr>
            <a:r>
              <a:t/>
            </a:r>
            <a:endParaRPr sz="2400">
              <a:latin typeface="Times New Roman"/>
              <a:ea typeface="Times New Roman"/>
              <a:cs typeface="Times New Roman"/>
              <a:sym typeface="Times New Roman"/>
            </a:endParaRPr>
          </a:p>
          <a:p>
            <a:pPr indent="0" lvl="0" marL="0" marR="0" rtl="0" algn="l">
              <a:spcBef>
                <a:spcPts val="0"/>
              </a:spcBef>
              <a:spcAft>
                <a:spcPts val="0"/>
              </a:spcAft>
              <a:buSzPts val="1100"/>
              <a:buNone/>
            </a:pPr>
            <a:r>
              <a:t/>
            </a:r>
            <a:endParaRPr sz="2400">
              <a:latin typeface="Times New Roman"/>
              <a:ea typeface="Times New Roman"/>
              <a:cs typeface="Times New Roman"/>
              <a:sym typeface="Times New Roman"/>
            </a:endParaRPr>
          </a:p>
          <a:p>
            <a:pPr indent="0" lvl="0" marL="0" marR="0" rtl="0" algn="l">
              <a:spcBef>
                <a:spcPts val="0"/>
              </a:spcBef>
              <a:spcAft>
                <a:spcPts val="0"/>
              </a:spcAft>
              <a:buSzPts val="1100"/>
              <a:buNone/>
            </a:pPr>
            <a:r>
              <a:t/>
            </a:r>
            <a:endParaRPr sz="2400">
              <a:latin typeface="Times New Roman"/>
              <a:ea typeface="Times New Roman"/>
              <a:cs typeface="Times New Roman"/>
              <a:sym typeface="Times New Roman"/>
            </a:endParaRPr>
          </a:p>
          <a:p>
            <a:pPr indent="0" lvl="0" marL="0" marR="0" rtl="0" algn="l">
              <a:spcBef>
                <a:spcPts val="0"/>
              </a:spcBef>
              <a:spcAft>
                <a:spcPts val="0"/>
              </a:spcAft>
              <a:buSzPts val="1100"/>
              <a:buNone/>
            </a:pPr>
            <a:r>
              <a:t/>
            </a:r>
            <a:endParaRPr sz="2400">
              <a:latin typeface="Times New Roman"/>
              <a:ea typeface="Times New Roman"/>
              <a:cs typeface="Times New Roman"/>
              <a:sym typeface="Times New Roman"/>
            </a:endParaRPr>
          </a:p>
          <a:p>
            <a:pPr indent="-381000" lvl="0" marL="457200" marR="0" rtl="0" algn="l">
              <a:spcBef>
                <a:spcPts val="0"/>
              </a:spcBef>
              <a:spcAft>
                <a:spcPts val="0"/>
              </a:spcAft>
              <a:buSzPts val="2400"/>
              <a:buFont typeface="Times New Roman"/>
              <a:buChar char="●"/>
            </a:pPr>
            <a:r>
              <a:rPr lang="en-US" sz="2400">
                <a:latin typeface="Times New Roman"/>
                <a:ea typeface="Times New Roman"/>
                <a:cs typeface="Times New Roman"/>
                <a:sym typeface="Times New Roman"/>
              </a:rPr>
              <a:t>21 worm samples were</a:t>
            </a:r>
            <a:r>
              <a:rPr lang="en-US" sz="2400">
                <a:latin typeface="Times New Roman"/>
                <a:ea typeface="Times New Roman"/>
                <a:cs typeface="Times New Roman"/>
                <a:sym typeface="Times New Roman"/>
              </a:rPr>
              <a:t> collected</a:t>
            </a:r>
            <a:endParaRPr sz="2400">
              <a:latin typeface="Times New Roman"/>
              <a:ea typeface="Times New Roman"/>
              <a:cs typeface="Times New Roman"/>
              <a:sym typeface="Times New Roman"/>
            </a:endParaRPr>
          </a:p>
          <a:p>
            <a:pPr indent="-381000" lvl="0" marL="457200" marR="0" rtl="0" algn="l">
              <a:spcBef>
                <a:spcPts val="0"/>
              </a:spcBef>
              <a:spcAft>
                <a:spcPts val="0"/>
              </a:spcAft>
              <a:buSzPts val="2400"/>
              <a:buFont typeface="Times New Roman"/>
              <a:buChar char="●"/>
            </a:pPr>
            <a:r>
              <a:rPr lang="en-US" sz="2400">
                <a:latin typeface="Times New Roman"/>
                <a:ea typeface="Times New Roman"/>
                <a:cs typeface="Times New Roman"/>
                <a:sym typeface="Times New Roman"/>
              </a:rPr>
              <a:t>Found in areas around the Ethical Culture Fieldston School campus</a:t>
            </a:r>
            <a:endParaRPr sz="2400">
              <a:latin typeface="Times New Roman"/>
              <a:ea typeface="Times New Roman"/>
              <a:cs typeface="Times New Roman"/>
              <a:sym typeface="Times New Roman"/>
            </a:endParaRPr>
          </a:p>
          <a:p>
            <a:pPr indent="-381000" lvl="0" marL="457200" marR="0" rtl="0" algn="l">
              <a:spcBef>
                <a:spcPts val="0"/>
              </a:spcBef>
              <a:spcAft>
                <a:spcPts val="0"/>
              </a:spcAft>
              <a:buSzPts val="2400"/>
              <a:buFont typeface="Times New Roman"/>
              <a:buChar char="●"/>
            </a:pPr>
            <a:r>
              <a:rPr lang="en-US" sz="2400">
                <a:latin typeface="Times New Roman"/>
                <a:ea typeface="Times New Roman"/>
                <a:cs typeface="Times New Roman"/>
                <a:sym typeface="Times New Roman"/>
              </a:rPr>
              <a:t>Chelex protocol was used to extract DNA from the slugs</a:t>
            </a:r>
            <a:endParaRPr sz="2400">
              <a:latin typeface="Times New Roman"/>
              <a:ea typeface="Times New Roman"/>
              <a:cs typeface="Times New Roman"/>
              <a:sym typeface="Times New Roman"/>
            </a:endParaRPr>
          </a:p>
          <a:p>
            <a:pPr indent="-381000" lvl="0" marL="457200" marR="0" rtl="0" algn="l">
              <a:spcBef>
                <a:spcPts val="0"/>
              </a:spcBef>
              <a:spcAft>
                <a:spcPts val="0"/>
              </a:spcAft>
              <a:buSzPts val="2400"/>
              <a:buFont typeface="Times New Roman"/>
              <a:buChar char="●"/>
            </a:pPr>
            <a:r>
              <a:rPr lang="en-US" sz="2400">
                <a:latin typeface="Times New Roman"/>
                <a:ea typeface="Times New Roman"/>
                <a:cs typeface="Times New Roman"/>
                <a:sym typeface="Times New Roman"/>
              </a:rPr>
              <a:t>DNA from the samples was isolated and amplified using PCR</a:t>
            </a:r>
            <a:endParaRPr sz="2400">
              <a:latin typeface="Times New Roman"/>
              <a:ea typeface="Times New Roman"/>
              <a:cs typeface="Times New Roman"/>
              <a:sym typeface="Times New Roman"/>
            </a:endParaRPr>
          </a:p>
          <a:p>
            <a:pPr indent="-381000" lvl="0" marL="457200" marR="0" rtl="0" algn="l">
              <a:spcBef>
                <a:spcPts val="0"/>
              </a:spcBef>
              <a:spcAft>
                <a:spcPts val="0"/>
              </a:spcAft>
              <a:buSzPts val="2400"/>
              <a:buFont typeface="Times New Roman"/>
              <a:buChar char="●"/>
            </a:pPr>
            <a:r>
              <a:rPr lang="en-US" sz="2400">
                <a:latin typeface="Times New Roman"/>
                <a:ea typeface="Times New Roman"/>
                <a:cs typeface="Times New Roman"/>
                <a:sym typeface="Times New Roman"/>
              </a:rPr>
              <a:t>PCR products were analyzed using gel electrophoresis and 1 sample were sequenced</a:t>
            </a:r>
            <a:endParaRPr sz="2400">
              <a:latin typeface="Times New Roman"/>
              <a:ea typeface="Times New Roman"/>
              <a:cs typeface="Times New Roman"/>
              <a:sym typeface="Times New Roman"/>
            </a:endParaRPr>
          </a:p>
          <a:p>
            <a:pPr indent="0" lvl="0" marL="0" marR="0" rtl="0" algn="l">
              <a:spcBef>
                <a:spcPts val="0"/>
              </a:spcBef>
              <a:spcAft>
                <a:spcPts val="0"/>
              </a:spcAft>
              <a:buSzPts val="1100"/>
              <a:buNone/>
            </a:pPr>
            <a:r>
              <a:t/>
            </a:r>
            <a:endParaRPr sz="2400">
              <a:latin typeface="Times New Roman"/>
              <a:ea typeface="Times New Roman"/>
              <a:cs typeface="Times New Roman"/>
              <a:sym typeface="Times New Roman"/>
            </a:endParaRPr>
          </a:p>
          <a:p>
            <a:pPr indent="0" lvl="0" marL="0" marR="0" rtl="0" algn="l">
              <a:spcBef>
                <a:spcPts val="0"/>
              </a:spcBef>
              <a:spcAft>
                <a:spcPts val="0"/>
              </a:spcAft>
              <a:buSzPts val="1100"/>
              <a:buNone/>
            </a:pPr>
            <a:r>
              <a:t/>
            </a:r>
            <a:endParaRPr sz="2400">
              <a:latin typeface="Times New Roman"/>
              <a:ea typeface="Times New Roman"/>
              <a:cs typeface="Times New Roman"/>
              <a:sym typeface="Times New Roman"/>
            </a:endParaRPr>
          </a:p>
          <a:p>
            <a:pPr indent="0" lvl="0" marL="0" marR="0" rtl="0" algn="l">
              <a:spcBef>
                <a:spcPts val="0"/>
              </a:spcBef>
              <a:spcAft>
                <a:spcPts val="0"/>
              </a:spcAft>
              <a:buSzPts val="1100"/>
              <a:buNone/>
            </a:pPr>
            <a:r>
              <a:t/>
            </a:r>
            <a:endParaRPr sz="2400">
              <a:latin typeface="Times New Roman"/>
              <a:ea typeface="Times New Roman"/>
              <a:cs typeface="Times New Roman"/>
              <a:sym typeface="Times New Roman"/>
            </a:endParaRPr>
          </a:p>
          <a:p>
            <a:pPr indent="0" lvl="0" marL="0" marR="0" rtl="0" algn="l">
              <a:spcBef>
                <a:spcPts val="0"/>
              </a:spcBef>
              <a:spcAft>
                <a:spcPts val="0"/>
              </a:spcAft>
              <a:buSzPts val="1100"/>
              <a:buNone/>
            </a:pPr>
            <a:r>
              <a:t/>
            </a:r>
            <a:endParaRPr sz="2400">
              <a:latin typeface="Times New Roman"/>
              <a:ea typeface="Times New Roman"/>
              <a:cs typeface="Times New Roman"/>
              <a:sym typeface="Times New Roman"/>
            </a:endParaRPr>
          </a:p>
          <a:p>
            <a:pPr indent="0" lvl="0" marL="0" marR="0" rtl="0" algn="l">
              <a:spcBef>
                <a:spcPts val="0"/>
              </a:spcBef>
              <a:spcAft>
                <a:spcPts val="0"/>
              </a:spcAft>
              <a:buSzPts val="1100"/>
              <a:buNone/>
            </a:pPr>
            <a:r>
              <a:t/>
            </a:r>
            <a:endParaRPr sz="2400">
              <a:latin typeface="Times New Roman"/>
              <a:ea typeface="Times New Roman"/>
              <a:cs typeface="Times New Roman"/>
              <a:sym typeface="Times New Roman"/>
            </a:endParaRPr>
          </a:p>
          <a:p>
            <a:pPr indent="0" lvl="0" marL="0" marR="0" rtl="0" algn="l">
              <a:spcBef>
                <a:spcPts val="0"/>
              </a:spcBef>
              <a:spcAft>
                <a:spcPts val="0"/>
              </a:spcAft>
              <a:buSzPts val="1100"/>
              <a:buNone/>
            </a:pPr>
            <a:r>
              <a:t/>
            </a:r>
            <a:endParaRPr sz="2400">
              <a:latin typeface="Times New Roman"/>
              <a:ea typeface="Times New Roman"/>
              <a:cs typeface="Times New Roman"/>
              <a:sym typeface="Times New Roman"/>
            </a:endParaRPr>
          </a:p>
          <a:p>
            <a:pPr indent="0" lvl="0" marL="0" marR="0" rtl="0" algn="l">
              <a:spcBef>
                <a:spcPts val="0"/>
              </a:spcBef>
              <a:spcAft>
                <a:spcPts val="0"/>
              </a:spcAft>
              <a:buSzPts val="1100"/>
              <a:buNone/>
            </a:pPr>
            <a:r>
              <a:t/>
            </a:r>
            <a:endParaRPr sz="2400">
              <a:latin typeface="Times New Roman"/>
              <a:ea typeface="Times New Roman"/>
              <a:cs typeface="Times New Roman"/>
              <a:sym typeface="Times New Roman"/>
            </a:endParaRPr>
          </a:p>
          <a:p>
            <a:pPr indent="0" lvl="0" marL="0" marR="0" rtl="0" algn="l">
              <a:spcBef>
                <a:spcPts val="0"/>
              </a:spcBef>
              <a:spcAft>
                <a:spcPts val="0"/>
              </a:spcAft>
              <a:buSzPts val="1100"/>
              <a:buNone/>
            </a:pPr>
            <a:r>
              <a:t/>
            </a:r>
            <a:endParaRPr sz="2400">
              <a:solidFill>
                <a:schemeClr val="dk1"/>
              </a:solidFill>
              <a:latin typeface="Times New Roman"/>
              <a:ea typeface="Times New Roman"/>
              <a:cs typeface="Times New Roman"/>
              <a:sym typeface="Times New Roman"/>
            </a:endParaRPr>
          </a:p>
        </p:txBody>
      </p:sp>
      <p:pic>
        <p:nvPicPr>
          <p:cNvPr id="118" name="Google Shape;118;p13"/>
          <p:cNvPicPr preferRelativeResize="0"/>
          <p:nvPr/>
        </p:nvPicPr>
        <p:blipFill>
          <a:blip r:embed="rId12">
            <a:alphaModFix/>
          </a:blip>
          <a:stretch>
            <a:fillRect/>
          </a:stretch>
        </p:blipFill>
        <p:spPr>
          <a:xfrm>
            <a:off x="20929400" y="16884375"/>
            <a:ext cx="4286250" cy="5149089"/>
          </a:xfrm>
          <a:prstGeom prst="rect">
            <a:avLst/>
          </a:prstGeom>
          <a:noFill/>
          <a:ln>
            <a:noFill/>
          </a:ln>
        </p:spPr>
      </p:pic>
      <p:pic>
        <p:nvPicPr>
          <p:cNvPr id="119" name="Google Shape;119;p13"/>
          <p:cNvPicPr preferRelativeResize="0"/>
          <p:nvPr/>
        </p:nvPicPr>
        <p:blipFill rotWithShape="1">
          <a:blip r:embed="rId13">
            <a:alphaModFix/>
          </a:blip>
          <a:srcRect b="5027" l="0" r="0" t="5036"/>
          <a:stretch/>
        </p:blipFill>
        <p:spPr>
          <a:xfrm>
            <a:off x="25215650" y="16884375"/>
            <a:ext cx="4286250" cy="5149100"/>
          </a:xfrm>
          <a:prstGeom prst="rect">
            <a:avLst/>
          </a:prstGeom>
          <a:noFill/>
          <a:ln>
            <a:noFill/>
          </a:ln>
        </p:spPr>
      </p:pic>
      <p:sp>
        <p:nvSpPr>
          <p:cNvPr id="120" name="Google Shape;120;p13"/>
          <p:cNvSpPr txBox="1"/>
          <p:nvPr/>
        </p:nvSpPr>
        <p:spPr>
          <a:xfrm>
            <a:off x="20806100" y="22150788"/>
            <a:ext cx="9495900" cy="167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Results of all the gel electrophoresis tests, with the ladder and sample numbers labeled in the bottom. Samples 1-8 are represented in the first image, and samples 9-10 are in the second.</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