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6"/>
  </p:normalViewPr>
  <p:slideViewPr>
    <p:cSldViewPr>
      <p:cViewPr>
        <p:scale>
          <a:sx n="120" d="100"/>
          <a:sy n="120" d="100"/>
        </p:scale>
        <p:origin x="200" y="5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41D8D-C366-F648-9792-4BEFCA98CCBC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2C5DD-9EDD-244D-9EB5-16823B0DD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8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2C5DD-9EDD-244D-9EB5-16823B0DDC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9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24324" y="3847100"/>
            <a:ext cx="743097" cy="119238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720" y="79272"/>
            <a:ext cx="1056803" cy="660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3225" y="191828"/>
            <a:ext cx="6937549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11/ejss.12451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3225" y="191828"/>
            <a:ext cx="6579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Soil</a:t>
            </a:r>
            <a:r>
              <a:rPr spc="-35" dirty="0"/>
              <a:t> </a:t>
            </a:r>
            <a:r>
              <a:rPr dirty="0"/>
              <a:t>biodiversity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its</a:t>
            </a:r>
            <a:r>
              <a:rPr spc="-25" dirty="0"/>
              <a:t> </a:t>
            </a:r>
            <a:r>
              <a:rPr dirty="0"/>
              <a:t>functioning</a:t>
            </a:r>
            <a:r>
              <a:rPr spc="-25" dirty="0"/>
              <a:t> </a:t>
            </a:r>
            <a:r>
              <a:rPr dirty="0"/>
              <a:t>impact</a:t>
            </a:r>
            <a:r>
              <a:rPr spc="-25" dirty="0"/>
              <a:t> </a:t>
            </a:r>
            <a:r>
              <a:rPr dirty="0"/>
              <a:t>both</a:t>
            </a:r>
            <a:r>
              <a:rPr spc="-25" dirty="0"/>
              <a:t> </a:t>
            </a:r>
            <a:r>
              <a:rPr dirty="0"/>
              <a:t>directly</a:t>
            </a:r>
            <a:r>
              <a:rPr spc="-25" dirty="0"/>
              <a:t> </a:t>
            </a:r>
            <a:r>
              <a:rPr dirty="0"/>
              <a:t>and</a:t>
            </a:r>
            <a:r>
              <a:rPr spc="-25" dirty="0"/>
              <a:t> </a:t>
            </a:r>
            <a:r>
              <a:rPr dirty="0"/>
              <a:t>indirectly</a:t>
            </a:r>
            <a:r>
              <a:rPr spc="-2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human</a:t>
            </a:r>
            <a:r>
              <a:rPr spc="-25" dirty="0"/>
              <a:t> </a:t>
            </a:r>
            <a:r>
              <a:rPr spc="-10" dirty="0"/>
              <a:t>wellbeing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07699" y="515425"/>
            <a:ext cx="1729105" cy="286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80" dirty="0">
                <a:latin typeface="Arial"/>
                <a:cs typeface="Arial"/>
              </a:rPr>
              <a:t>Rain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Ball</a:t>
            </a:r>
            <a:r>
              <a:rPr sz="975" spc="-60" baseline="29914" dirty="0">
                <a:latin typeface="Arial"/>
                <a:cs typeface="Arial"/>
              </a:rPr>
              <a:t>1</a:t>
            </a:r>
            <a:r>
              <a:rPr sz="975" spc="60" baseline="29914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,</a:t>
            </a:r>
            <a:r>
              <a:rPr sz="1000" spc="-55" dirty="0">
                <a:latin typeface="Arial"/>
                <a:cs typeface="Arial"/>
              </a:rPr>
              <a:t> Nora </a:t>
            </a:r>
            <a:r>
              <a:rPr sz="1000" spc="-10" dirty="0">
                <a:latin typeface="Arial"/>
                <a:cs typeface="Arial"/>
              </a:rPr>
              <a:t>Hassan</a:t>
            </a:r>
            <a:r>
              <a:rPr sz="975" spc="-15" baseline="29914" dirty="0">
                <a:latin typeface="Arial"/>
                <a:cs typeface="Arial"/>
              </a:rPr>
              <a:t>2</a:t>
            </a:r>
            <a:endParaRPr sz="975" baseline="29914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700" spc="-45" dirty="0">
                <a:latin typeface="Arial"/>
                <a:cs typeface="Arial"/>
              </a:rPr>
              <a:t>New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45" dirty="0">
                <a:latin typeface="Arial"/>
                <a:cs typeface="Arial"/>
              </a:rPr>
              <a:t>Heights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45" dirty="0">
                <a:latin typeface="Arial"/>
                <a:cs typeface="Arial"/>
              </a:rPr>
              <a:t>Academy</a:t>
            </a:r>
            <a:r>
              <a:rPr sz="675" spc="-67" baseline="30864" dirty="0">
                <a:latin typeface="Arial"/>
                <a:cs typeface="Arial"/>
              </a:rPr>
              <a:t>1</a:t>
            </a:r>
            <a:r>
              <a:rPr sz="675" spc="75" baseline="30864" dirty="0">
                <a:latin typeface="Arial"/>
                <a:cs typeface="Arial"/>
              </a:rPr>
              <a:t> </a:t>
            </a:r>
            <a:r>
              <a:rPr sz="700" spc="-30" dirty="0">
                <a:latin typeface="Arial"/>
                <a:cs typeface="Arial"/>
              </a:rPr>
              <a:t>,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45" dirty="0">
                <a:latin typeface="Arial"/>
                <a:cs typeface="Arial"/>
              </a:rPr>
              <a:t>New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65" dirty="0">
                <a:latin typeface="Arial"/>
                <a:cs typeface="Arial"/>
              </a:rPr>
              <a:t>York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10" dirty="0">
                <a:latin typeface="Arial"/>
                <a:cs typeface="Arial"/>
              </a:rPr>
              <a:t>University</a:t>
            </a:r>
            <a:r>
              <a:rPr sz="675" spc="-15" baseline="30864" dirty="0">
                <a:latin typeface="Arial"/>
                <a:cs typeface="Arial"/>
              </a:rPr>
              <a:t>2</a:t>
            </a:r>
            <a:endParaRPr sz="675" baseline="30864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282" y="791831"/>
            <a:ext cx="2918460" cy="906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ts val="1010"/>
              </a:lnSpc>
              <a:spcBef>
                <a:spcPts val="100"/>
              </a:spcBef>
            </a:pPr>
            <a:r>
              <a:rPr sz="850" b="1" spc="-10" dirty="0">
                <a:latin typeface="Arial"/>
                <a:cs typeface="Arial"/>
              </a:rPr>
              <a:t>Abstract</a:t>
            </a:r>
            <a:endParaRPr lang="en-US" sz="850" dirty="0">
              <a:latin typeface="Arial"/>
              <a:cs typeface="Arial"/>
            </a:endParaRPr>
          </a:p>
          <a:p>
            <a:pPr marR="5080" algn="ctr">
              <a:lnSpc>
                <a:spcPts val="1010"/>
              </a:lnSpc>
            </a:pPr>
            <a:r>
              <a:rPr lang="en-US" sz="800" dirty="0">
                <a:latin typeface="Arial"/>
                <a:cs typeface="Arial"/>
              </a:rPr>
              <a:t>To</a:t>
            </a:r>
            <a:r>
              <a:rPr lang="en-US" sz="800" spc="7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better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understand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soil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biodiversity</a:t>
            </a:r>
            <a:r>
              <a:rPr lang="en-US" sz="800" spc="7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we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aimed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to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spc="-10" dirty="0">
                <a:latin typeface="Arial"/>
                <a:cs typeface="Arial"/>
              </a:rPr>
              <a:t>conduct</a:t>
            </a:r>
            <a:endParaRPr lang="en-US" sz="800" dirty="0">
              <a:latin typeface="Arial"/>
              <a:cs typeface="Arial"/>
            </a:endParaRPr>
          </a:p>
          <a:p>
            <a:pPr marL="12700" marR="5080" algn="just">
              <a:lnSpc>
                <a:spcPct val="105000"/>
              </a:lnSpc>
            </a:pPr>
            <a:r>
              <a:rPr sz="800" dirty="0">
                <a:latin typeface="Arial"/>
                <a:cs typeface="Arial"/>
              </a:rPr>
              <a:t>DNA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barcoding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 soil to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identify different species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 the </a:t>
            </a:r>
            <a:r>
              <a:rPr sz="800" spc="-10" dirty="0">
                <a:latin typeface="Arial"/>
                <a:cs typeface="Arial"/>
              </a:rPr>
              <a:t>soil.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aimed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extract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RNA</a:t>
            </a:r>
            <a:r>
              <a:rPr sz="800" spc="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from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samples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collected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from </a:t>
            </a:r>
            <a:r>
              <a:rPr sz="800" dirty="0">
                <a:latin typeface="Arial"/>
                <a:cs typeface="Arial"/>
              </a:rPr>
              <a:t>various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parks in NYC to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identify the effects of different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types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microbes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our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community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as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well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as </a:t>
            </a:r>
            <a:r>
              <a:rPr sz="800" dirty="0">
                <a:latin typeface="Arial"/>
                <a:cs typeface="Arial"/>
              </a:rPr>
              <a:t>how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stressful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environments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can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cause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changes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34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soil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099" y="1677284"/>
            <a:ext cx="587375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latin typeface="Arial"/>
                <a:cs typeface="Arial"/>
              </a:rPr>
              <a:t>biodiversity</a:t>
            </a:r>
            <a:r>
              <a:rPr sz="850" spc="-10" dirty="0"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1514" y="3134375"/>
            <a:ext cx="1121010" cy="13914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00" b="1" dirty="0">
                <a:latin typeface="Arial"/>
                <a:cs typeface="Arial"/>
              </a:rPr>
              <a:t>Materials</a:t>
            </a:r>
            <a:r>
              <a:rPr sz="800" b="1" spc="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5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Methods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37368" y="3282768"/>
            <a:ext cx="130665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819"/>
              </a:lnSpc>
              <a:spcBef>
                <a:spcPts val="100"/>
              </a:spcBef>
            </a:pPr>
            <a:r>
              <a:rPr sz="750" b="1" spc="-10" dirty="0">
                <a:solidFill>
                  <a:srgbClr val="222222"/>
                </a:solidFill>
                <a:latin typeface="Arial"/>
                <a:cs typeface="Arial"/>
              </a:rPr>
              <a:t>Bioinformatics</a:t>
            </a:r>
            <a:r>
              <a:rPr sz="750" b="1" spc="4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b="1" spc="-10" dirty="0">
                <a:solidFill>
                  <a:srgbClr val="222222"/>
                </a:solidFill>
                <a:latin typeface="Arial"/>
                <a:cs typeface="Arial"/>
              </a:rPr>
              <a:t>Analysis:</a:t>
            </a:r>
            <a:endParaRPr sz="750" dirty="0">
              <a:latin typeface="Arial"/>
              <a:cs typeface="Arial"/>
            </a:endParaRPr>
          </a:p>
          <a:p>
            <a:pPr marL="142875" indent="-130810">
              <a:lnSpc>
                <a:spcPts val="800"/>
              </a:lnSpc>
              <a:buAutoNum type="arabicParenBoth"/>
              <a:tabLst>
                <a:tab pos="143510" algn="l"/>
              </a:tabLst>
            </a:pP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We</a:t>
            </a:r>
            <a:r>
              <a:rPr sz="750" spc="-3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performed</a:t>
            </a:r>
            <a:r>
              <a:rPr sz="750" spc="-2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BLAST</a:t>
            </a:r>
            <a:r>
              <a:rPr sz="750" spc="-2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to</a:t>
            </a:r>
            <a:r>
              <a:rPr sz="7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find</a:t>
            </a:r>
            <a:r>
              <a:rPr sz="7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22222"/>
                </a:solidFill>
                <a:latin typeface="Arial"/>
                <a:cs typeface="Arial"/>
              </a:rPr>
              <a:t>DNA</a:t>
            </a:r>
            <a:r>
              <a:rPr sz="7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sequences</a:t>
            </a:r>
            <a:r>
              <a:rPr sz="7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in</a:t>
            </a:r>
            <a:r>
              <a:rPr sz="7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the</a:t>
            </a:r>
            <a:r>
              <a:rPr sz="7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ncbi</a:t>
            </a:r>
            <a:r>
              <a:rPr sz="750" spc="-1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22222"/>
                </a:solidFill>
                <a:latin typeface="Arial"/>
                <a:cs typeface="Arial"/>
              </a:rPr>
              <a:t>database</a:t>
            </a:r>
            <a:endParaRPr sz="750" dirty="0">
              <a:latin typeface="Arial"/>
              <a:cs typeface="Arial"/>
            </a:endParaRPr>
          </a:p>
          <a:p>
            <a:pPr marL="142875" indent="-130810">
              <a:lnSpc>
                <a:spcPts val="819"/>
              </a:lnSpc>
              <a:buAutoNum type="arabicParenBoth"/>
              <a:tabLst>
                <a:tab pos="143510" algn="l"/>
              </a:tabLst>
            </a:pP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Created</a:t>
            </a:r>
            <a:r>
              <a:rPr sz="750" spc="-1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a</a:t>
            </a:r>
            <a:r>
              <a:rPr sz="750" spc="-10" dirty="0">
                <a:solidFill>
                  <a:srgbClr val="222222"/>
                </a:solidFill>
                <a:latin typeface="Arial"/>
                <a:cs typeface="Arial"/>
              </a:rPr>
              <a:t> DNA</a:t>
            </a:r>
            <a:r>
              <a:rPr sz="750" spc="-40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222222"/>
                </a:solidFill>
                <a:latin typeface="Arial"/>
                <a:cs typeface="Arial"/>
              </a:rPr>
              <a:t>subway-Blue</a:t>
            </a:r>
            <a:r>
              <a:rPr sz="750" spc="-5" dirty="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22222"/>
                </a:solidFill>
                <a:latin typeface="Arial"/>
                <a:cs typeface="Arial"/>
              </a:rPr>
              <a:t>line.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86022" y="1706510"/>
            <a:ext cx="6159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Introduction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282" y="1847195"/>
            <a:ext cx="2918460" cy="12877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2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2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2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can</a:t>
            </a:r>
            <a:r>
              <a:rPr sz="800" spc="2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affect</a:t>
            </a:r>
            <a:r>
              <a:rPr sz="800" spc="2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2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physical</a:t>
            </a:r>
            <a:r>
              <a:rPr sz="800" spc="2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24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chemical </a:t>
            </a:r>
            <a:r>
              <a:rPr sz="800" dirty="0">
                <a:latin typeface="Arial"/>
                <a:cs typeface="Arial"/>
              </a:rPr>
              <a:t>properties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soil.There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lot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biodiversity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but</a:t>
            </a:r>
            <a:r>
              <a:rPr sz="800" dirty="0">
                <a:latin typeface="Arial"/>
                <a:cs typeface="Arial"/>
              </a:rPr>
              <a:t> there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not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lot</a:t>
            </a:r>
            <a:r>
              <a:rPr sz="800" spc="1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DNA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barcoding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identify</a:t>
            </a:r>
            <a:r>
              <a:rPr sz="800" spc="1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3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different </a:t>
            </a:r>
            <a:r>
              <a:rPr sz="800" dirty="0">
                <a:latin typeface="Arial"/>
                <a:cs typeface="Arial"/>
              </a:rPr>
              <a:t>species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bacteria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organisms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soil.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aimed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to</a:t>
            </a:r>
            <a:r>
              <a:rPr sz="800" dirty="0">
                <a:latin typeface="Arial"/>
                <a:cs typeface="Arial"/>
              </a:rPr>
              <a:t> identify</a:t>
            </a:r>
            <a:r>
              <a:rPr sz="800" spc="1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bio-</a:t>
            </a:r>
            <a:r>
              <a:rPr sz="800" dirty="0">
                <a:latin typeface="Arial"/>
                <a:cs typeface="Arial"/>
              </a:rPr>
              <a:t>organisms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see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effect</a:t>
            </a:r>
            <a:r>
              <a:rPr sz="800" spc="16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that </a:t>
            </a: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have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-10" dirty="0">
                <a:latin typeface="Arial"/>
                <a:cs typeface="Arial"/>
              </a:rPr>
              <a:t> them.</a:t>
            </a:r>
            <a:r>
              <a:rPr lang="en-US" sz="800" spc="-1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As</a:t>
            </a:r>
            <a:r>
              <a:rPr lang="en-US" sz="800" spc="7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more</a:t>
            </a:r>
            <a:r>
              <a:rPr lang="en-US" sz="800" spc="9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industrial</a:t>
            </a:r>
            <a:r>
              <a:rPr lang="en-US" sz="800" spc="9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waste</a:t>
            </a:r>
            <a:r>
              <a:rPr lang="en-US" sz="800" spc="9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is</a:t>
            </a:r>
            <a:r>
              <a:rPr lang="en-US" sz="800" spc="9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distributed</a:t>
            </a:r>
            <a:r>
              <a:rPr lang="en-US" sz="800" spc="9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into</a:t>
            </a:r>
            <a:r>
              <a:rPr lang="en-US" sz="800" spc="9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the</a:t>
            </a:r>
            <a:r>
              <a:rPr lang="en-US" sz="800" spc="90" dirty="0">
                <a:latin typeface="Arial"/>
                <a:cs typeface="Arial"/>
              </a:rPr>
              <a:t> </a:t>
            </a:r>
            <a:r>
              <a:rPr lang="en-US" sz="800" spc="-10" dirty="0">
                <a:latin typeface="Arial"/>
                <a:cs typeface="Arial"/>
              </a:rPr>
              <a:t>environment, </a:t>
            </a:r>
            <a:r>
              <a:rPr lang="en-US" sz="800" dirty="0">
                <a:latin typeface="Arial"/>
                <a:cs typeface="Arial"/>
              </a:rPr>
              <a:t>one</a:t>
            </a:r>
            <a:r>
              <a:rPr lang="en-US" sz="800" spc="220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particular</a:t>
            </a:r>
            <a:r>
              <a:rPr lang="en-US" sz="800" spc="23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area</a:t>
            </a:r>
            <a:r>
              <a:rPr lang="en-US" sz="800" spc="229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of</a:t>
            </a:r>
            <a:r>
              <a:rPr lang="en-US" sz="800" spc="23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concern</a:t>
            </a:r>
            <a:r>
              <a:rPr lang="en-US" sz="800" spc="23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is</a:t>
            </a:r>
            <a:r>
              <a:rPr lang="en-US" sz="800" spc="229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the</a:t>
            </a:r>
            <a:r>
              <a:rPr lang="en-US" sz="800" spc="23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rising</a:t>
            </a:r>
            <a:r>
              <a:rPr lang="en-US" sz="800" spc="229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levels</a:t>
            </a:r>
            <a:r>
              <a:rPr lang="en-US" sz="800" spc="235" dirty="0">
                <a:latin typeface="Arial"/>
                <a:cs typeface="Arial"/>
              </a:rPr>
              <a:t> </a:t>
            </a:r>
            <a:r>
              <a:rPr lang="en-US" sz="800" dirty="0">
                <a:latin typeface="Arial"/>
                <a:cs typeface="Arial"/>
              </a:rPr>
              <a:t>of</a:t>
            </a:r>
            <a:r>
              <a:rPr lang="en-US" sz="800" spc="235" dirty="0">
                <a:latin typeface="Arial"/>
                <a:cs typeface="Arial"/>
              </a:rPr>
              <a:t> </a:t>
            </a:r>
            <a:r>
              <a:rPr lang="en-US" sz="800" spc="-20" dirty="0">
                <a:latin typeface="Arial"/>
                <a:cs typeface="Arial"/>
              </a:rPr>
              <a:t>soil </a:t>
            </a:r>
            <a:r>
              <a:rPr lang="en-US" sz="800" spc="-10" dirty="0">
                <a:latin typeface="Arial"/>
                <a:cs typeface="Arial"/>
              </a:rPr>
              <a:t>pollution.</a:t>
            </a:r>
            <a:endParaRPr lang="en-US" sz="800" dirty="0">
              <a:latin typeface="Arial"/>
              <a:cs typeface="Arial"/>
            </a:endParaRPr>
          </a:p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20388" y="791455"/>
            <a:ext cx="32327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865"/>
              </a:lnSpc>
              <a:spcBef>
                <a:spcPts val="100"/>
              </a:spcBef>
            </a:pPr>
            <a:r>
              <a:rPr sz="800" b="1" spc="-10" dirty="0">
                <a:latin typeface="Arial"/>
                <a:cs typeface="Arial"/>
              </a:rPr>
              <a:t>Discussion</a:t>
            </a:r>
            <a:endParaRPr sz="800" dirty="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95"/>
              </a:spcBef>
            </a:pPr>
            <a:r>
              <a:rPr sz="800" dirty="0">
                <a:latin typeface="Arial"/>
                <a:cs typeface="Arial"/>
              </a:rPr>
              <a:t>One</a:t>
            </a:r>
            <a:r>
              <a:rPr sz="800" spc="1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example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r>
              <a:rPr sz="800" spc="160" dirty="0">
                <a:latin typeface="Arial"/>
                <a:cs typeface="Arial"/>
              </a:rPr>
              <a:t>  </a:t>
            </a:r>
            <a:r>
              <a:rPr sz="800" dirty="0">
                <a:latin typeface="Arial"/>
                <a:cs typeface="Arial"/>
              </a:rPr>
              <a:t>from</a:t>
            </a:r>
            <a:r>
              <a:rPr sz="800" spc="1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study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done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by</a:t>
            </a:r>
            <a:r>
              <a:rPr sz="800" dirty="0">
                <a:latin typeface="Arial"/>
                <a:cs typeface="Arial"/>
              </a:rPr>
              <a:t> Huang,</a:t>
            </a:r>
            <a:r>
              <a:rPr sz="800" spc="2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et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(1),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which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states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that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can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have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very </a:t>
            </a:r>
            <a:r>
              <a:rPr sz="800" dirty="0">
                <a:latin typeface="Arial"/>
                <a:cs typeface="Arial"/>
              </a:rPr>
              <a:t>negative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effect</a:t>
            </a:r>
            <a:r>
              <a:rPr sz="800" spc="1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agriculture.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It</a:t>
            </a:r>
            <a:r>
              <a:rPr sz="800" spc="1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reported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that</a:t>
            </a:r>
            <a:r>
              <a:rPr sz="800" spc="15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“seeds</a:t>
            </a:r>
            <a:r>
              <a:rPr sz="800" spc="1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exposed</a:t>
            </a:r>
            <a:r>
              <a:rPr sz="800" spc="16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to</a:t>
            </a:r>
            <a:r>
              <a:rPr sz="800" dirty="0">
                <a:latin typeface="Arial"/>
                <a:cs typeface="Arial"/>
              </a:rPr>
              <a:t> microplastics</a:t>
            </a:r>
            <a:r>
              <a:rPr sz="800" spc="1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for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8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delayed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germination,”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which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can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be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due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12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microplastics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blocking the pores in the seed capsule which can </a:t>
            </a:r>
            <a:r>
              <a:rPr sz="800" spc="-10" dirty="0">
                <a:latin typeface="Arial"/>
                <a:cs typeface="Arial"/>
              </a:rPr>
              <a:t>prevent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seed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from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getting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water.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Therefore,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aimed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determine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whether </a:t>
            </a: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have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positive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negative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effect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microorganisms </a:t>
            </a:r>
            <a:r>
              <a:rPr sz="800" dirty="0">
                <a:latin typeface="Arial"/>
                <a:cs typeface="Arial"/>
              </a:rPr>
              <a:t>as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well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as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soil.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found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large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number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Tausonia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pullulans </a:t>
            </a:r>
            <a:r>
              <a:rPr sz="800" dirty="0">
                <a:latin typeface="Arial"/>
                <a:cs typeface="Arial"/>
              </a:rPr>
              <a:t>organisms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that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closely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related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DNA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extracted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from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Central Park.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20388" y="1874334"/>
            <a:ext cx="3232785" cy="842644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910"/>
              </a:lnSpc>
              <a:spcBef>
                <a:spcPts val="170"/>
              </a:spcBef>
            </a:pPr>
            <a:r>
              <a:rPr sz="800" dirty="0">
                <a:latin typeface="Arial"/>
                <a:cs typeface="Arial"/>
              </a:rPr>
              <a:t>The</a:t>
            </a:r>
            <a:r>
              <a:rPr sz="800" spc="1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health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microbes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plants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that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live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it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r>
              <a:rPr sz="800" spc="18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of</a:t>
            </a:r>
            <a:r>
              <a:rPr sz="800" dirty="0">
                <a:latin typeface="Arial"/>
                <a:cs typeface="Arial"/>
              </a:rPr>
              <a:t> important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consequence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human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health,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as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evidenced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by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Steffan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et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al.</a:t>
            </a:r>
            <a:r>
              <a:rPr sz="800" dirty="0">
                <a:latin typeface="Arial"/>
                <a:cs typeface="Arial"/>
              </a:rPr>
              <a:t> (2).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However,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with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advent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plastic</a:t>
            </a:r>
            <a:r>
              <a:rPr sz="800" spc="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mulch,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layer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material </a:t>
            </a:r>
            <a:r>
              <a:rPr sz="800" dirty="0">
                <a:latin typeface="Arial"/>
                <a:cs typeface="Arial"/>
              </a:rPr>
              <a:t>applied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conserve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soil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moisture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9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reduce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weed</a:t>
            </a:r>
            <a:r>
              <a:rPr sz="800" spc="10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growth,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amount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plastics,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more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specifically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microplastics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found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soil </a:t>
            </a:r>
            <a:r>
              <a:rPr sz="800" dirty="0">
                <a:latin typeface="Arial"/>
                <a:cs typeface="Arial"/>
              </a:rPr>
              <a:t>has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grown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exponentially.</a:t>
            </a:r>
            <a:r>
              <a:rPr sz="800" spc="4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Thus,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it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is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important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for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humanity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quantify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dangers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microplastic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contamination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within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soil.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21022" y="2669076"/>
            <a:ext cx="3231515" cy="72644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2700" marR="5080" algn="just">
              <a:lnSpc>
                <a:spcPts val="910"/>
              </a:lnSpc>
              <a:spcBef>
                <a:spcPts val="170"/>
              </a:spcBef>
            </a:pPr>
            <a:r>
              <a:rPr sz="800" dirty="0">
                <a:latin typeface="Arial"/>
                <a:cs typeface="Arial"/>
              </a:rPr>
              <a:t>Interestingly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study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done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Charlop-</a:t>
            </a:r>
            <a:r>
              <a:rPr sz="800" dirty="0">
                <a:latin typeface="Arial"/>
                <a:cs typeface="Arial"/>
              </a:rPr>
              <a:t>Powers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et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al.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revealed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class </a:t>
            </a:r>
            <a:r>
              <a:rPr sz="800" dirty="0">
                <a:latin typeface="Arial"/>
                <a:cs typeface="Arial"/>
              </a:rPr>
              <a:t>of antibiotics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enormous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potential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for</a:t>
            </a:r>
            <a:r>
              <a:rPr sz="800" spc="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discovery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new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therapeutics </a:t>
            </a:r>
            <a:r>
              <a:rPr sz="800" dirty="0">
                <a:latin typeface="Arial"/>
                <a:cs typeface="Arial"/>
              </a:rPr>
              <a:t>(Figure</a:t>
            </a:r>
            <a:r>
              <a:rPr sz="800" spc="3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4).</a:t>
            </a:r>
            <a:r>
              <a:rPr sz="800" spc="3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Which</a:t>
            </a:r>
            <a:r>
              <a:rPr sz="800" spc="3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raises</a:t>
            </a:r>
            <a:r>
              <a:rPr sz="800" spc="3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</a:t>
            </a:r>
            <a:r>
              <a:rPr sz="800" spc="3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interesting</a:t>
            </a:r>
            <a:r>
              <a:rPr sz="800" spc="335" dirty="0">
                <a:latin typeface="Arial"/>
                <a:cs typeface="Arial"/>
              </a:rPr>
              <a:t>  </a:t>
            </a:r>
            <a:r>
              <a:rPr sz="800" dirty="0">
                <a:latin typeface="Arial"/>
                <a:cs typeface="Arial"/>
              </a:rPr>
              <a:t>what</a:t>
            </a:r>
            <a:r>
              <a:rPr sz="800" spc="3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impact,</a:t>
            </a:r>
            <a:r>
              <a:rPr sz="800" spc="3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do</a:t>
            </a:r>
            <a:r>
              <a:rPr sz="800" spc="33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these </a:t>
            </a:r>
            <a:r>
              <a:rPr sz="800" dirty="0">
                <a:latin typeface="Arial"/>
                <a:cs typeface="Arial"/>
              </a:rPr>
              <a:t>molecules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have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child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who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eats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dirt?</a:t>
            </a:r>
            <a:r>
              <a:rPr sz="800" spc="2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Especially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with</a:t>
            </a:r>
            <a:r>
              <a:rPr sz="800" spc="229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the</a:t>
            </a:r>
            <a:r>
              <a:rPr sz="800" dirty="0">
                <a:latin typeface="Arial"/>
                <a:cs typeface="Arial"/>
              </a:rPr>
              <a:t> increasing</a:t>
            </a:r>
            <a:r>
              <a:rPr sz="800" spc="10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data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long-</a:t>
            </a:r>
            <a:r>
              <a:rPr sz="800" dirty="0">
                <a:latin typeface="Arial"/>
                <a:cs typeface="Arial"/>
              </a:rPr>
              <a:t>term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effects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early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childhood</a:t>
            </a:r>
            <a:r>
              <a:rPr sz="800" spc="114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exposures</a:t>
            </a:r>
            <a:r>
              <a:rPr sz="800" spc="12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to</a:t>
            </a:r>
            <a:r>
              <a:rPr sz="800" dirty="0">
                <a:latin typeface="Arial"/>
                <a:cs typeface="Arial"/>
              </a:rPr>
              <a:t> toxins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medication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use.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48996" y="3524982"/>
            <a:ext cx="3230880" cy="1250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95705" algn="just">
              <a:lnSpc>
                <a:spcPts val="919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Future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Directions</a:t>
            </a:r>
            <a:endParaRPr sz="800" dirty="0">
              <a:latin typeface="Arial"/>
              <a:cs typeface="Arial"/>
            </a:endParaRPr>
          </a:p>
          <a:p>
            <a:pPr marL="12700" marR="5080" algn="just">
              <a:lnSpc>
                <a:spcPts val="910"/>
              </a:lnSpc>
              <a:spcBef>
                <a:spcPts val="30"/>
              </a:spcBef>
            </a:pPr>
            <a:r>
              <a:rPr sz="800" spc="-10" dirty="0">
                <a:latin typeface="Arial"/>
                <a:cs typeface="Arial"/>
              </a:rPr>
              <a:t>Unfortunately, </a:t>
            </a:r>
            <a:r>
              <a:rPr sz="800" dirty="0">
                <a:latin typeface="Arial"/>
                <a:cs typeface="Arial"/>
              </a:rPr>
              <a:t>after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submitting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our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samples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for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sequencing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were </a:t>
            </a:r>
            <a:r>
              <a:rPr sz="800" spc="-25" dirty="0">
                <a:latin typeface="Arial"/>
                <a:cs typeface="Arial"/>
              </a:rPr>
              <a:t>not</a:t>
            </a:r>
            <a:r>
              <a:rPr sz="800" dirty="0">
                <a:latin typeface="Arial"/>
                <a:cs typeface="Arial"/>
              </a:rPr>
              <a:t> able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extract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clean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DNA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samples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(Figure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2).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future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would </a:t>
            </a:r>
            <a:r>
              <a:rPr sz="800" dirty="0">
                <a:latin typeface="Arial"/>
                <a:cs typeface="Arial"/>
              </a:rPr>
              <a:t>recommend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taking fresh samples of soil and using these samples </a:t>
            </a:r>
            <a:r>
              <a:rPr sz="800" spc="-20" dirty="0">
                <a:latin typeface="Arial"/>
                <a:cs typeface="Arial"/>
              </a:rPr>
              <a:t>soon </a:t>
            </a:r>
            <a:r>
              <a:rPr sz="800" dirty="0">
                <a:latin typeface="Arial"/>
                <a:cs typeface="Arial"/>
              </a:rPr>
              <a:t>after.</a:t>
            </a:r>
            <a:r>
              <a:rPr sz="800" spc="2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However,</a:t>
            </a:r>
            <a:r>
              <a:rPr sz="800" spc="2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</a:t>
            </a:r>
            <a:r>
              <a:rPr sz="800" spc="2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found</a:t>
            </a:r>
            <a:r>
              <a:rPr sz="800" spc="2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2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large</a:t>
            </a:r>
            <a:r>
              <a:rPr sz="800" spc="29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number</a:t>
            </a:r>
            <a:r>
              <a:rPr sz="800" spc="28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2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Tausonia</a:t>
            </a:r>
            <a:r>
              <a:rPr sz="800" spc="29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pullulans </a:t>
            </a:r>
            <a:r>
              <a:rPr sz="800" dirty="0">
                <a:latin typeface="Arial"/>
                <a:cs typeface="Arial"/>
              </a:rPr>
              <a:t>organisms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that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were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closely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related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DNA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extracted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from</a:t>
            </a:r>
            <a:r>
              <a:rPr sz="800" spc="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Central </a:t>
            </a:r>
            <a:r>
              <a:rPr sz="800" dirty="0">
                <a:latin typeface="Arial"/>
                <a:cs typeface="Arial"/>
              </a:rPr>
              <a:t>Park.</a:t>
            </a:r>
            <a:r>
              <a:rPr sz="800" spc="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Further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research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will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need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6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be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conducted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order</a:t>
            </a:r>
            <a:r>
              <a:rPr sz="800" spc="7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7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examine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impact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Tausonia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pullulans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has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on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environment.</a:t>
            </a:r>
            <a:endParaRPr sz="800" dirty="0">
              <a:latin typeface="Arial"/>
              <a:cs typeface="Arial"/>
            </a:endParaRPr>
          </a:p>
          <a:p>
            <a:pPr marL="12700" marR="108585">
              <a:lnSpc>
                <a:spcPct val="80000"/>
              </a:lnSpc>
              <a:spcBef>
                <a:spcPts val="790"/>
              </a:spcBef>
            </a:pPr>
            <a:r>
              <a:rPr sz="800" dirty="0">
                <a:latin typeface="Arial"/>
                <a:cs typeface="Arial"/>
              </a:rPr>
              <a:t>In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future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would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also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like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use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animal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DNA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samples,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it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would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be</a:t>
            </a:r>
            <a:r>
              <a:rPr sz="800" dirty="0">
                <a:latin typeface="Arial"/>
                <a:cs typeface="Arial"/>
              </a:rPr>
              <a:t> easier</a:t>
            </a:r>
            <a:r>
              <a:rPr sz="800" spc="-4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to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extract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DNA</a:t>
            </a:r>
            <a:r>
              <a:rPr sz="800" spc="-5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and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get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useful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information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out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of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analysis.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016774" y="4426551"/>
            <a:ext cx="1550035" cy="45720"/>
          </a:xfrm>
          <a:custGeom>
            <a:avLst/>
            <a:gdLst/>
            <a:ahLst/>
            <a:cxnLst/>
            <a:rect l="l" t="t" r="r" b="b"/>
            <a:pathLst>
              <a:path w="1550035" h="45720">
                <a:moveTo>
                  <a:pt x="1549821" y="45720"/>
                </a:moveTo>
                <a:lnTo>
                  <a:pt x="0" y="45720"/>
                </a:lnTo>
                <a:lnTo>
                  <a:pt x="0" y="0"/>
                </a:lnTo>
                <a:lnTo>
                  <a:pt x="1549821" y="0"/>
                </a:lnTo>
                <a:lnTo>
                  <a:pt x="1549821" y="457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06245" y="1780324"/>
            <a:ext cx="2202815" cy="16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400" spc="-10" dirty="0">
                <a:latin typeface="Arial"/>
                <a:cs typeface="Arial"/>
              </a:rPr>
              <a:t>Figure 2:Central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park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sequence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data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reflecting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how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there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seems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to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be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multiple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species,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there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spc="-25" dirty="0">
                <a:latin typeface="Arial"/>
                <a:cs typeface="Arial"/>
              </a:rPr>
              <a:t>are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overlapping</a:t>
            </a:r>
            <a:r>
              <a:rPr sz="400" dirty="0">
                <a:latin typeface="Arial"/>
                <a:cs typeface="Arial"/>
              </a:rPr>
              <a:t> reads.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We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should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have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expected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to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see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one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curve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perbase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read.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75188" y="3999617"/>
            <a:ext cx="29083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400" spc="-10" dirty="0">
                <a:latin typeface="Arial"/>
                <a:cs typeface="Arial"/>
              </a:rPr>
              <a:t>Figure</a:t>
            </a:r>
            <a:r>
              <a:rPr sz="400" spc="30" dirty="0">
                <a:latin typeface="Arial"/>
                <a:cs typeface="Arial"/>
              </a:rPr>
              <a:t> </a:t>
            </a:r>
            <a:r>
              <a:rPr sz="400" spc="-35" dirty="0">
                <a:latin typeface="Arial"/>
                <a:cs typeface="Arial"/>
              </a:rPr>
              <a:t>1: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20" dirty="0">
                <a:latin typeface="Arial"/>
                <a:cs typeface="Arial"/>
              </a:rPr>
              <a:t>Soil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samples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20" dirty="0">
                <a:latin typeface="Arial"/>
                <a:cs typeface="Arial"/>
              </a:rPr>
              <a:t>were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collected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from</a:t>
            </a:r>
            <a:r>
              <a:rPr sz="400" spc="-20" dirty="0">
                <a:latin typeface="Arial"/>
                <a:cs typeface="Arial"/>
              </a:rPr>
              <a:t> each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of</a:t>
            </a:r>
            <a:r>
              <a:rPr sz="400" spc="-1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the</a:t>
            </a:r>
            <a:r>
              <a:rPr sz="400" spc="-10" dirty="0">
                <a:latin typeface="Arial"/>
                <a:cs typeface="Arial"/>
              </a:rPr>
              <a:t> parks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marked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spc="-35" dirty="0">
                <a:latin typeface="Arial"/>
                <a:cs typeface="Arial"/>
              </a:rPr>
              <a:t>on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the</a:t>
            </a:r>
            <a:r>
              <a:rPr sz="400" spc="-15" dirty="0">
                <a:latin typeface="Arial"/>
                <a:cs typeface="Arial"/>
              </a:rPr>
              <a:t> </a:t>
            </a:r>
            <a:r>
              <a:rPr sz="400" spc="-25" dirty="0">
                <a:latin typeface="Arial"/>
                <a:cs typeface="Arial"/>
              </a:rPr>
              <a:t>NYC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25" dirty="0">
                <a:latin typeface="Arial"/>
                <a:cs typeface="Arial"/>
              </a:rPr>
              <a:t>map</a:t>
            </a:r>
            <a:endParaRPr sz="400" dirty="0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36199" y="3203945"/>
            <a:ext cx="761673" cy="872749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4476562" y="3240108"/>
            <a:ext cx="36703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400" spc="-10" dirty="0">
                <a:latin typeface="Arial"/>
                <a:cs typeface="Arial"/>
              </a:rPr>
              <a:t>Figure</a:t>
            </a:r>
            <a:r>
              <a:rPr sz="400" spc="30" dirty="0">
                <a:latin typeface="Arial"/>
                <a:cs typeface="Arial"/>
              </a:rPr>
              <a:t> </a:t>
            </a:r>
            <a:r>
              <a:rPr sz="400" spc="-35" dirty="0">
                <a:latin typeface="Arial"/>
                <a:cs typeface="Arial"/>
              </a:rPr>
              <a:t>4: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Discovery</a:t>
            </a:r>
            <a:r>
              <a:rPr sz="400" spc="3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sites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of</a:t>
            </a:r>
            <a:r>
              <a:rPr sz="400" spc="-2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antibiotic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molecules</a:t>
            </a:r>
            <a:r>
              <a:rPr sz="400" spc="50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found</a:t>
            </a:r>
            <a:r>
              <a:rPr sz="400" spc="-2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to</a:t>
            </a:r>
            <a:r>
              <a:rPr sz="400" spc="-1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date.</a:t>
            </a:r>
            <a:endParaRPr sz="400" dirty="0">
              <a:latin typeface="Arial"/>
              <a:cs typeface="Arial"/>
            </a:endParaRPr>
          </a:p>
        </p:txBody>
      </p:sp>
      <p:pic>
        <p:nvPicPr>
          <p:cNvPr id="27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00588" y="209046"/>
            <a:ext cx="451685" cy="458699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14775" y="258764"/>
            <a:ext cx="591511" cy="36690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75188" y="816034"/>
            <a:ext cx="2387399" cy="90445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06784" y="2012714"/>
            <a:ext cx="2341374" cy="1085650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3168714" y="3124802"/>
            <a:ext cx="2151380" cy="86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" spc="-10" dirty="0">
                <a:latin typeface="Arial"/>
                <a:cs typeface="Arial"/>
              </a:rPr>
              <a:t>Figure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3:</a:t>
            </a:r>
            <a:r>
              <a:rPr sz="400" spc="-2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After </a:t>
            </a:r>
            <a:r>
              <a:rPr sz="400" spc="-10" dirty="0">
                <a:latin typeface="Arial"/>
                <a:cs typeface="Arial"/>
              </a:rPr>
              <a:t>performing</a:t>
            </a:r>
            <a:r>
              <a:rPr sz="40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DNA</a:t>
            </a:r>
            <a:r>
              <a:rPr sz="400" spc="-2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subway we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found top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7</a:t>
            </a:r>
            <a:r>
              <a:rPr sz="400" spc="110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species that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closely matched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dirty="0">
                <a:latin typeface="Arial"/>
                <a:cs typeface="Arial"/>
              </a:rPr>
              <a:t>our</a:t>
            </a:r>
            <a:r>
              <a:rPr sz="400" spc="114" dirty="0">
                <a:latin typeface="Arial"/>
                <a:cs typeface="Arial"/>
              </a:rPr>
              <a:t> </a:t>
            </a:r>
            <a:r>
              <a:rPr sz="400" spc="-25" dirty="0">
                <a:latin typeface="Arial"/>
                <a:cs typeface="Arial"/>
              </a:rPr>
              <a:t>DNA</a:t>
            </a:r>
            <a:endParaRPr sz="400" dirty="0">
              <a:latin typeface="Arial"/>
              <a:cs typeface="Arial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1064E76-E279-6D4B-85A6-8EEE822E5B02}"/>
              </a:ext>
            </a:extLst>
          </p:cNvPr>
          <p:cNvSpPr/>
          <p:nvPr/>
        </p:nvSpPr>
        <p:spPr>
          <a:xfrm>
            <a:off x="135324" y="801810"/>
            <a:ext cx="2980499" cy="22304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C7597BF-4D0B-D148-B91E-14AD3E0CE156}"/>
              </a:ext>
            </a:extLst>
          </p:cNvPr>
          <p:cNvSpPr/>
          <p:nvPr/>
        </p:nvSpPr>
        <p:spPr>
          <a:xfrm>
            <a:off x="135324" y="3124798"/>
            <a:ext cx="2980499" cy="1981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EA5D51B-9D98-F546-8BCF-69939B3ABFA0}"/>
              </a:ext>
            </a:extLst>
          </p:cNvPr>
          <p:cNvSpPr/>
          <p:nvPr/>
        </p:nvSpPr>
        <p:spPr>
          <a:xfrm>
            <a:off x="29080" y="3267872"/>
            <a:ext cx="3148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30810" algn="just">
              <a:lnSpc>
                <a:spcPts val="819"/>
              </a:lnSpc>
              <a:spcBef>
                <a:spcPts val="100"/>
              </a:spcBef>
              <a:buClr>
                <a:srgbClr val="222222"/>
              </a:buClr>
              <a:buFont typeface="Arial"/>
              <a:buAutoNum type="arabicParenBoth"/>
              <a:tabLst>
                <a:tab pos="168910" algn="l"/>
              </a:tabLst>
            </a:pPr>
            <a:r>
              <a:rPr lang="en-US" sz="750" spc="-10" dirty="0">
                <a:latin typeface="Arial"/>
                <a:cs typeface="Arial"/>
              </a:rPr>
              <a:t>DNALC-</a:t>
            </a:r>
            <a:r>
              <a:rPr lang="en-US" sz="750" dirty="0">
                <a:latin typeface="Arial"/>
                <a:cs typeface="Arial"/>
              </a:rPr>
              <a:t>prepared</a:t>
            </a:r>
            <a:r>
              <a:rPr lang="en-US" sz="750" spc="1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extraction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and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dirty="0" err="1">
                <a:latin typeface="Arial"/>
                <a:cs typeface="Arial"/>
              </a:rPr>
              <a:t>PowerSoil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DNA</a:t>
            </a:r>
            <a:r>
              <a:rPr lang="en-US" sz="750" spc="-2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extraction</a:t>
            </a:r>
            <a:r>
              <a:rPr lang="en-US" sz="750" spc="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kits were purchased</a:t>
            </a:r>
          </a:p>
          <a:p>
            <a:pPr marL="38100" marR="30480" algn="just">
              <a:lnSpc>
                <a:spcPts val="800"/>
              </a:lnSpc>
              <a:spcBef>
                <a:spcPts val="40"/>
              </a:spcBef>
              <a:buFont typeface="Arial"/>
              <a:buAutoNum type="arabicParenBoth"/>
              <a:tabLst>
                <a:tab pos="186055" algn="l"/>
              </a:tabLst>
            </a:pPr>
            <a:r>
              <a:rPr lang="en-US" sz="750" dirty="0">
                <a:latin typeface="Arial"/>
                <a:cs typeface="Arial"/>
              </a:rPr>
              <a:t>Soil</a:t>
            </a:r>
            <a:r>
              <a:rPr lang="en-US" sz="750" spc="9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samples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from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Central</a:t>
            </a:r>
            <a:r>
              <a:rPr lang="en-US" sz="750" spc="11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Park,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Hillman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Park,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and</a:t>
            </a:r>
            <a:r>
              <a:rPr lang="en-US" sz="750" spc="11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Luther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Gulick</a:t>
            </a:r>
            <a:r>
              <a:rPr lang="en-US" sz="750" spc="10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Park</a:t>
            </a:r>
            <a:r>
              <a:rPr lang="en-US" sz="750" spc="110" dirty="0">
                <a:latin typeface="Arial"/>
                <a:cs typeface="Arial"/>
              </a:rPr>
              <a:t> </a:t>
            </a:r>
            <a:r>
              <a:rPr lang="en-US" sz="750" spc="-20" dirty="0">
                <a:latin typeface="Arial"/>
                <a:cs typeface="Arial"/>
              </a:rPr>
              <a:t>were</a:t>
            </a:r>
            <a:r>
              <a:rPr lang="en-US" sz="750" spc="5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collected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in</a:t>
            </a:r>
            <a:r>
              <a:rPr lang="en-US" sz="750" spc="254" dirty="0">
                <a:latin typeface="Arial"/>
                <a:cs typeface="Arial"/>
              </a:rPr>
              <a:t> </a:t>
            </a:r>
            <a:r>
              <a:rPr lang="en-US" sz="750" dirty="0" err="1">
                <a:latin typeface="Arial"/>
                <a:cs typeface="Arial"/>
              </a:rPr>
              <a:t>ziplock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bags.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Two</a:t>
            </a:r>
            <a:r>
              <a:rPr lang="en-US" sz="750" spc="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samples were collected from</a:t>
            </a:r>
            <a:r>
              <a:rPr lang="en-US" sz="750" spc="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each</a:t>
            </a:r>
            <a:r>
              <a:rPr lang="en-US" sz="750" spc="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site.</a:t>
            </a:r>
            <a:r>
              <a:rPr lang="en-US" sz="750" spc="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We</a:t>
            </a:r>
            <a:r>
              <a:rPr lang="en-US" sz="750" spc="3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believe</a:t>
            </a:r>
            <a:r>
              <a:rPr lang="en-US" sz="750" spc="5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having</a:t>
            </a:r>
            <a:r>
              <a:rPr lang="en-US" sz="750" spc="19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duplicates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from</a:t>
            </a:r>
            <a:r>
              <a:rPr lang="en-US" sz="750" spc="19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each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site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will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provide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us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with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more</a:t>
            </a:r>
            <a:r>
              <a:rPr lang="en-US" sz="750" spc="2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information</a:t>
            </a:r>
            <a:r>
              <a:rPr lang="en-US" sz="750" spc="204" dirty="0">
                <a:latin typeface="Arial"/>
                <a:cs typeface="Arial"/>
              </a:rPr>
              <a:t> </a:t>
            </a:r>
            <a:r>
              <a:rPr lang="en-US" sz="750" spc="-20" dirty="0">
                <a:latin typeface="Arial"/>
                <a:cs typeface="Arial"/>
              </a:rPr>
              <a:t>about the species.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CF2A3F-B731-3243-97FA-3E7CB03B86E2}"/>
              </a:ext>
            </a:extLst>
          </p:cNvPr>
          <p:cNvSpPr/>
          <p:nvPr/>
        </p:nvSpPr>
        <p:spPr>
          <a:xfrm>
            <a:off x="50626" y="3885501"/>
            <a:ext cx="3086742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430" algn="just">
              <a:lnSpc>
                <a:spcPts val="800"/>
              </a:lnSpc>
              <a:spcBef>
                <a:spcPts val="160"/>
              </a:spcBef>
              <a:buFont typeface="Arial"/>
              <a:buAutoNum type="arabicParenBoth" startAt="3"/>
              <a:tabLst>
                <a:tab pos="156845" algn="l"/>
              </a:tabLst>
            </a:pPr>
            <a:r>
              <a:rPr lang="en-US" sz="750" dirty="0">
                <a:latin typeface="Arial"/>
                <a:cs typeface="Arial"/>
              </a:rPr>
              <a:t>DNA</a:t>
            </a:r>
            <a:r>
              <a:rPr lang="en-US" sz="750" spc="3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was</a:t>
            </a:r>
            <a:r>
              <a:rPr lang="en-US" sz="750" spc="8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extracted</a:t>
            </a:r>
            <a:r>
              <a:rPr lang="en-US" sz="750" spc="8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from</a:t>
            </a:r>
            <a:r>
              <a:rPr lang="en-US" sz="750" spc="8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our</a:t>
            </a:r>
            <a:r>
              <a:rPr lang="en-US" sz="750" spc="7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soil</a:t>
            </a:r>
            <a:r>
              <a:rPr lang="en-US" sz="750" spc="8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samples</a:t>
            </a:r>
            <a:r>
              <a:rPr lang="en-US" sz="750" spc="8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using</a:t>
            </a:r>
            <a:r>
              <a:rPr lang="en-US" sz="750" spc="8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DNALC-</a:t>
            </a:r>
            <a:r>
              <a:rPr lang="en-US" sz="750" dirty="0">
                <a:latin typeface="Arial"/>
                <a:cs typeface="Arial"/>
              </a:rPr>
              <a:t>prepared</a:t>
            </a:r>
            <a:r>
              <a:rPr lang="en-US" sz="750" spc="8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extraction</a:t>
            </a:r>
            <a:r>
              <a:rPr lang="en-US" sz="750" spc="50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and </a:t>
            </a:r>
            <a:r>
              <a:rPr lang="en-US" sz="750" dirty="0" err="1">
                <a:latin typeface="Arial"/>
                <a:cs typeface="Arial"/>
              </a:rPr>
              <a:t>PowerSoil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DNA</a:t>
            </a:r>
            <a:r>
              <a:rPr lang="en-US" sz="750" spc="-3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extraction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kits.</a:t>
            </a:r>
            <a:endParaRPr lang="en-US" sz="750" dirty="0">
              <a:latin typeface="Arial"/>
              <a:cs typeface="Arial"/>
            </a:endParaRPr>
          </a:p>
          <a:p>
            <a:pPr marL="147955" indent="-135890" algn="just">
              <a:lnSpc>
                <a:spcPts val="755"/>
              </a:lnSpc>
              <a:buFont typeface="Arial"/>
              <a:buAutoNum type="arabicParenBoth" startAt="3"/>
              <a:tabLst>
                <a:tab pos="148590" algn="l"/>
              </a:tabLst>
            </a:pPr>
            <a:r>
              <a:rPr lang="en-US" sz="750" dirty="0">
                <a:latin typeface="Arial"/>
                <a:cs typeface="Arial"/>
              </a:rPr>
              <a:t>We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amplified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the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DNA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barcode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region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by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using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primer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sets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ITS: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(ITS1F</a:t>
            </a:r>
            <a:r>
              <a:rPr lang="en-US" sz="750" spc="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/</a:t>
            </a:r>
            <a:r>
              <a:rPr lang="en-US" sz="750" spc="2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ITS4)</a:t>
            </a:r>
            <a:endParaRPr lang="en-US" sz="750" dirty="0">
              <a:latin typeface="Arial"/>
              <a:cs typeface="Arial"/>
            </a:endParaRPr>
          </a:p>
          <a:p>
            <a:pPr marL="12700" marR="5080" algn="just">
              <a:lnSpc>
                <a:spcPts val="800"/>
              </a:lnSpc>
              <a:spcBef>
                <a:spcPts val="40"/>
              </a:spcBef>
            </a:pPr>
            <a:r>
              <a:rPr lang="en-US" sz="750" dirty="0">
                <a:latin typeface="Arial"/>
                <a:cs typeface="Arial"/>
              </a:rPr>
              <a:t>and</a:t>
            </a:r>
            <a:r>
              <a:rPr lang="en-US" sz="750" spc="1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ran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</a:t>
            </a:r>
            <a:r>
              <a:rPr lang="en-US" sz="750" spc="1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PCR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reaction.</a:t>
            </a:r>
            <a:r>
              <a:rPr lang="en-US" sz="750" spc="12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These</a:t>
            </a:r>
            <a:r>
              <a:rPr lang="en-US" sz="750" spc="1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are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fungi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primer</a:t>
            </a:r>
            <a:r>
              <a:rPr lang="en-US" sz="750" spc="1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sets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which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will</a:t>
            </a:r>
            <a:r>
              <a:rPr lang="en-US" sz="750" spc="13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target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the</a:t>
            </a:r>
            <a:r>
              <a:rPr lang="en-US" sz="750" spc="135" dirty="0">
                <a:latin typeface="Arial"/>
                <a:cs typeface="Arial"/>
              </a:rPr>
              <a:t> </a:t>
            </a:r>
            <a:r>
              <a:rPr lang="en-US" sz="750" spc="-20" dirty="0">
                <a:latin typeface="Arial"/>
                <a:cs typeface="Arial"/>
              </a:rPr>
              <a:t>soil</a:t>
            </a:r>
            <a:r>
              <a:rPr lang="en-US" sz="750" spc="50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samples.</a:t>
            </a:r>
            <a:endParaRPr lang="en-US" sz="750" dirty="0">
              <a:latin typeface="Arial"/>
              <a:cs typeface="Arial"/>
            </a:endParaRPr>
          </a:p>
          <a:p>
            <a:pPr marL="152400" indent="-140335" algn="just">
              <a:lnSpc>
                <a:spcPts val="755"/>
              </a:lnSpc>
              <a:buFont typeface="Arial"/>
              <a:buAutoNum type="arabicParenBoth" startAt="5"/>
              <a:tabLst>
                <a:tab pos="153035" algn="l"/>
              </a:tabLst>
            </a:pPr>
            <a:r>
              <a:rPr lang="en-US" sz="750" dirty="0">
                <a:latin typeface="Arial"/>
                <a:cs typeface="Arial"/>
              </a:rPr>
              <a:t>We</a:t>
            </a:r>
            <a:r>
              <a:rPr lang="en-US" sz="750" spc="4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analyzed</a:t>
            </a:r>
            <a:r>
              <a:rPr lang="en-US" sz="750" spc="5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the</a:t>
            </a:r>
            <a:r>
              <a:rPr lang="en-US" sz="750" spc="6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PCR</a:t>
            </a:r>
            <a:r>
              <a:rPr lang="en-US" sz="750" spc="5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products</a:t>
            </a:r>
            <a:r>
              <a:rPr lang="en-US" sz="750" spc="6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by</a:t>
            </a:r>
            <a:r>
              <a:rPr lang="en-US" sz="750" spc="5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creating</a:t>
            </a:r>
            <a:r>
              <a:rPr lang="en-US" sz="750" spc="6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an</a:t>
            </a:r>
            <a:r>
              <a:rPr lang="en-US" sz="750" spc="5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agarose</a:t>
            </a:r>
            <a:r>
              <a:rPr lang="en-US" sz="750" spc="6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gel</a:t>
            </a:r>
            <a:r>
              <a:rPr lang="en-US" sz="750" spc="5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and</a:t>
            </a:r>
            <a:r>
              <a:rPr lang="en-US" sz="750" spc="60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running</a:t>
            </a:r>
            <a:r>
              <a:rPr lang="en-US" sz="750" spc="5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a</a:t>
            </a:r>
            <a:r>
              <a:rPr lang="en-US" sz="750" spc="60" dirty="0">
                <a:latin typeface="Arial"/>
                <a:cs typeface="Arial"/>
              </a:rPr>
              <a:t> </a:t>
            </a:r>
            <a:r>
              <a:rPr lang="en-US" sz="750" spc="-25" dirty="0">
                <a:latin typeface="Arial"/>
                <a:cs typeface="Arial"/>
              </a:rPr>
              <a:t>gel</a:t>
            </a:r>
            <a:endParaRPr lang="en-US" sz="750" dirty="0">
              <a:latin typeface="Arial"/>
              <a:cs typeface="Arial"/>
            </a:endParaRPr>
          </a:p>
          <a:p>
            <a:pPr marL="12700" algn="just">
              <a:lnSpc>
                <a:spcPts val="800"/>
              </a:lnSpc>
            </a:pPr>
            <a:r>
              <a:rPr lang="en-US" sz="750" spc="-10" dirty="0">
                <a:latin typeface="Arial"/>
                <a:cs typeface="Arial"/>
              </a:rPr>
              <a:t>electrophoresis</a:t>
            </a:r>
            <a:r>
              <a:rPr lang="en-US" sz="750" spc="-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using a</a:t>
            </a:r>
            <a:r>
              <a:rPr lang="en-US" sz="750" spc="-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small amount</a:t>
            </a:r>
            <a:r>
              <a:rPr lang="en-US" sz="750" spc="-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of </a:t>
            </a:r>
            <a:r>
              <a:rPr lang="en-US" sz="750" dirty="0" err="1">
                <a:latin typeface="Arial"/>
                <a:cs typeface="Arial"/>
              </a:rPr>
              <a:t>pcr</a:t>
            </a:r>
            <a:r>
              <a:rPr lang="en-US" sz="750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product.</a:t>
            </a:r>
            <a:endParaRPr lang="en-US" sz="750" dirty="0">
              <a:latin typeface="Arial"/>
              <a:cs typeface="Arial"/>
            </a:endParaRPr>
          </a:p>
          <a:p>
            <a:pPr marL="142875" indent="-130810" algn="just">
              <a:lnSpc>
                <a:spcPts val="800"/>
              </a:lnSpc>
              <a:buFont typeface="Arial"/>
              <a:buAutoNum type="arabicParenBoth" startAt="6"/>
              <a:tabLst>
                <a:tab pos="143510" algn="l"/>
              </a:tabLst>
            </a:pPr>
            <a:r>
              <a:rPr lang="en-US" sz="750" dirty="0">
                <a:latin typeface="Arial"/>
                <a:cs typeface="Arial"/>
              </a:rPr>
              <a:t>We </a:t>
            </a:r>
            <a:r>
              <a:rPr lang="en-US" sz="750" spc="-10" dirty="0">
                <a:latin typeface="Arial"/>
                <a:cs typeface="Arial"/>
              </a:rPr>
              <a:t>interpreted</a:t>
            </a:r>
            <a:r>
              <a:rPr lang="en-US" sz="750" dirty="0">
                <a:latin typeface="Arial"/>
                <a:cs typeface="Arial"/>
              </a:rPr>
              <a:t> the gel by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seeing which bands </a:t>
            </a:r>
            <a:r>
              <a:rPr lang="en-US" sz="750" spc="-10" dirty="0">
                <a:latin typeface="Arial"/>
                <a:cs typeface="Arial"/>
              </a:rPr>
              <a:t>appear/amplify</a:t>
            </a:r>
            <a:r>
              <a:rPr lang="en-US" sz="750" spc="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well.</a:t>
            </a:r>
            <a:endParaRPr lang="en-US" sz="750" dirty="0">
              <a:latin typeface="Arial"/>
              <a:cs typeface="Arial"/>
            </a:endParaRPr>
          </a:p>
          <a:p>
            <a:pPr marL="142875" indent="-130810" algn="just">
              <a:lnSpc>
                <a:spcPts val="819"/>
              </a:lnSpc>
              <a:buFont typeface="Arial"/>
              <a:buAutoNum type="arabicParenBoth" startAt="6"/>
              <a:tabLst>
                <a:tab pos="143510" algn="l"/>
              </a:tabLst>
            </a:pPr>
            <a:r>
              <a:rPr lang="en-US" sz="750" dirty="0">
                <a:latin typeface="Arial"/>
                <a:cs typeface="Arial"/>
              </a:rPr>
              <a:t>We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submitted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the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rest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of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the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PCR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product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dirty="0">
                <a:latin typeface="Arial"/>
                <a:cs typeface="Arial"/>
              </a:rPr>
              <a:t>for</a:t>
            </a:r>
            <a:r>
              <a:rPr lang="en-US" sz="750" spc="-15" dirty="0">
                <a:latin typeface="Arial"/>
                <a:cs typeface="Arial"/>
              </a:rPr>
              <a:t> </a:t>
            </a:r>
            <a:r>
              <a:rPr lang="en-US" sz="750" spc="-10" dirty="0">
                <a:latin typeface="Arial"/>
                <a:cs typeface="Arial"/>
              </a:rPr>
              <a:t>seque</a:t>
            </a:r>
            <a:r>
              <a:rPr lang="en-US" sz="800" spc="-10" dirty="0">
                <a:latin typeface="Arial"/>
                <a:cs typeface="Arial"/>
              </a:rPr>
              <a:t>ncing.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93A240-CC0F-1448-A543-2E2EA7B7559E}"/>
              </a:ext>
            </a:extLst>
          </p:cNvPr>
          <p:cNvSpPr/>
          <p:nvPr/>
        </p:nvSpPr>
        <p:spPr>
          <a:xfrm>
            <a:off x="5697845" y="784640"/>
            <a:ext cx="3277873" cy="26438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9405C87-1A42-EC41-B966-BE19A1761EFE}"/>
              </a:ext>
            </a:extLst>
          </p:cNvPr>
          <p:cNvSpPr/>
          <p:nvPr/>
        </p:nvSpPr>
        <p:spPr>
          <a:xfrm>
            <a:off x="5712273" y="3513691"/>
            <a:ext cx="3296403" cy="1250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38CB3B-A117-244F-839E-57DFEDE2D921}"/>
              </a:ext>
            </a:extLst>
          </p:cNvPr>
          <p:cNvSpPr/>
          <p:nvPr/>
        </p:nvSpPr>
        <p:spPr>
          <a:xfrm>
            <a:off x="5597872" y="4726057"/>
            <a:ext cx="3585034" cy="47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en-US" sz="300" b="1" spc="-10" dirty="0">
                <a:solidFill>
                  <a:schemeClr val="tx1"/>
                </a:solidFill>
                <a:latin typeface="Arial"/>
                <a:cs typeface="Arial"/>
              </a:rPr>
              <a:t>References</a:t>
            </a:r>
            <a:endParaRPr lang="en-US" sz="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algn="just"/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1)Huang</a:t>
            </a:r>
            <a:r>
              <a:rPr lang="en-US" sz="3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D,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Wang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X,</a:t>
            </a:r>
            <a:r>
              <a:rPr lang="en-US" sz="3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Yin</a:t>
            </a:r>
            <a:r>
              <a:rPr lang="en-US" sz="3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L, Chen S,</a:t>
            </a:r>
            <a:r>
              <a:rPr lang="en-US" sz="3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20" dirty="0">
                <a:solidFill>
                  <a:schemeClr val="tx1"/>
                </a:solidFill>
                <a:latin typeface="Arial"/>
                <a:cs typeface="Arial"/>
              </a:rPr>
              <a:t>Tao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J,</a:t>
            </a:r>
            <a:r>
              <a:rPr lang="en-US" sz="3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Zhou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W,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Chen H,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Zhang</a:t>
            </a:r>
            <a:r>
              <a:rPr lang="en-US" sz="300" spc="-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G, Xiao R.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Research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progress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microplastics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soil-plant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system: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Ecological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effects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potential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risks.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Sci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Total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Environ.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20" dirty="0">
                <a:solidFill>
                  <a:schemeClr val="tx1"/>
                </a:solidFill>
                <a:latin typeface="Arial"/>
                <a:cs typeface="Arial"/>
              </a:rPr>
              <a:t>2021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Nov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4:151487.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 err="1">
                <a:solidFill>
                  <a:schemeClr val="tx1"/>
                </a:solidFill>
                <a:latin typeface="Arial"/>
                <a:cs typeface="Arial"/>
              </a:rPr>
              <a:t>doi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r>
              <a:rPr lang="en-US" sz="3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10.1016/j.scitotenv.2021.151487.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 err="1">
                <a:solidFill>
                  <a:schemeClr val="tx1"/>
                </a:solidFill>
                <a:latin typeface="Arial"/>
                <a:cs typeface="Arial"/>
              </a:rPr>
              <a:t>Epub</a:t>
            </a:r>
            <a:r>
              <a:rPr lang="en-US" sz="3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ahead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3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print.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PMID:</a:t>
            </a:r>
            <a:r>
              <a:rPr lang="en-US" sz="3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34742990</a:t>
            </a:r>
          </a:p>
          <a:p>
            <a:pPr marL="12700" marR="100330" algn="just">
              <a:spcBef>
                <a:spcPts val="100"/>
              </a:spcBef>
              <a:buSzPct val="66666"/>
              <a:buAutoNum type="arabicParenBoth" startAt="2"/>
              <a:tabLst>
                <a:tab pos="60325" algn="l"/>
              </a:tabLst>
            </a:pP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Steffan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J.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J.,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Brevik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E.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C.,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Burgess,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L. C.,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Cerdà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A.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(2018). The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effect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 of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soil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human</a:t>
            </a:r>
            <a:r>
              <a:rPr lang="en-US" sz="300" spc="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health: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overview.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i="1" spc="-10" dirty="0">
                <a:solidFill>
                  <a:schemeClr val="tx1"/>
                </a:solidFill>
                <a:latin typeface="Arial"/>
                <a:cs typeface="Arial"/>
              </a:rPr>
              <a:t>European</a:t>
            </a:r>
            <a:r>
              <a:rPr lang="en-US" sz="300" i="1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i="1" spc="-10" dirty="0">
                <a:solidFill>
                  <a:schemeClr val="tx1"/>
                </a:solidFill>
                <a:latin typeface="Arial"/>
                <a:cs typeface="Arial"/>
              </a:rPr>
              <a:t>journal</a:t>
            </a:r>
            <a:r>
              <a:rPr lang="en-US" sz="300" i="1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i="1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300" i="1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i="1" dirty="0">
                <a:solidFill>
                  <a:schemeClr val="tx1"/>
                </a:solidFill>
                <a:latin typeface="Arial"/>
                <a:cs typeface="Arial"/>
              </a:rPr>
              <a:t>soil</a:t>
            </a:r>
            <a:r>
              <a:rPr lang="en-US" sz="300" i="1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i="1" dirty="0">
                <a:solidFill>
                  <a:schemeClr val="tx1"/>
                </a:solidFill>
                <a:latin typeface="Arial"/>
                <a:cs typeface="Arial"/>
              </a:rPr>
              <a:t>science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i="1" dirty="0">
                <a:solidFill>
                  <a:schemeClr val="tx1"/>
                </a:solidFill>
                <a:latin typeface="Arial"/>
                <a:cs typeface="Arial"/>
              </a:rPr>
              <a:t>69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(1),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159–171.</a:t>
            </a:r>
            <a:r>
              <a:rPr lang="en-US" sz="300" spc="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u="sng" spc="-10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https://doi.org/10.1111/ejss.1245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lang="en-US" sz="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2700" marR="5080" algn="just">
              <a:buSzPct val="66666"/>
              <a:buAutoNum type="arabicParenBoth" startAt="2"/>
              <a:tabLst>
                <a:tab pos="60325" algn="l"/>
              </a:tabLst>
            </a:pPr>
            <a:r>
              <a:rPr lang="en-US" sz="300" dirty="0" err="1">
                <a:solidFill>
                  <a:schemeClr val="tx1"/>
                </a:solidFill>
                <a:latin typeface="Arial"/>
                <a:cs typeface="Arial"/>
              </a:rPr>
              <a:t>Charlop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-Powers,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Zachary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Pregitzer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Clara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Lemetre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Christophe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Ternei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Melinda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Maniko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Jeffrey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Hover,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Bradley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Calle,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Paula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 err="1">
                <a:solidFill>
                  <a:schemeClr val="tx1"/>
                </a:solidFill>
                <a:latin typeface="Arial"/>
                <a:cs typeface="Arial"/>
              </a:rPr>
              <a:t>Mcguire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Krista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Garbarino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Jeanne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Forgione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lang="en-US" sz="3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Helen</a:t>
            </a:r>
            <a:r>
              <a:rPr lang="en-US" sz="300" spc="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 err="1">
                <a:solidFill>
                  <a:schemeClr val="tx1"/>
                </a:solidFill>
                <a:latin typeface="Arial"/>
                <a:cs typeface="Arial"/>
              </a:rPr>
              <a:t>Charlop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-Powers,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Sarah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&amp;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Brady,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Sean.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(2016).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Urban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park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soil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microbiomes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are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en-US" sz="3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rich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reservoir</a:t>
            </a:r>
            <a:r>
              <a:rPr lang="en-US" sz="300" spc="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3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natural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product</a:t>
            </a:r>
            <a:r>
              <a:rPr lang="en-US" sz="3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biosynthetic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diversity.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Proceedings</a:t>
            </a:r>
            <a:r>
              <a:rPr lang="en-US" sz="3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the</a:t>
            </a:r>
            <a:r>
              <a:rPr lang="en-US" sz="3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National</a:t>
            </a:r>
            <a:r>
              <a:rPr lang="en-US" sz="3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Academy</a:t>
            </a:r>
            <a:r>
              <a:rPr lang="en-US" sz="3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Sciences.</a:t>
            </a:r>
            <a:r>
              <a:rPr lang="en-US" sz="3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20" dirty="0">
                <a:solidFill>
                  <a:schemeClr val="tx1"/>
                </a:solidFill>
                <a:latin typeface="Arial"/>
                <a:cs typeface="Arial"/>
              </a:rPr>
              <a:t>113.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201615581.</a:t>
            </a:r>
            <a:r>
              <a:rPr lang="en-US" sz="3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00" spc="-10" dirty="0">
                <a:solidFill>
                  <a:schemeClr val="tx1"/>
                </a:solidFill>
                <a:latin typeface="Arial"/>
                <a:cs typeface="Arial"/>
              </a:rPr>
              <a:t>10.1073/pnas.1615581113.</a:t>
            </a:r>
            <a:endParaRPr lang="en-US" sz="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3" name="Picture 2">
            <a:extLst>
              <a:ext uri="{FF2B5EF4-FFF2-40B4-BE49-F238E27FC236}">
                <a16:creationId xmlns:a16="http://schemas.microsoft.com/office/drawing/2014/main" id="{9C9398C4-F0B4-FD42-BD20-2ED7A0606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91590"/>
            <a:ext cx="1483072" cy="87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EA3DDC3F-4FE0-4841-B9B2-17FCF3A8A619}"/>
              </a:ext>
            </a:extLst>
          </p:cNvPr>
          <p:cNvSpPr/>
          <p:nvPr/>
        </p:nvSpPr>
        <p:spPr>
          <a:xfrm>
            <a:off x="4244404" y="4900688"/>
            <a:ext cx="850874" cy="157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lang="en-US" sz="400" spc="-10" dirty="0">
                <a:latin typeface="Arial"/>
                <a:cs typeface="Arial"/>
              </a:rPr>
              <a:t>Figure</a:t>
            </a:r>
            <a:r>
              <a:rPr lang="en-US" sz="400" spc="30" dirty="0">
                <a:latin typeface="Arial"/>
                <a:cs typeface="Arial"/>
              </a:rPr>
              <a:t> </a:t>
            </a:r>
            <a:r>
              <a:rPr lang="en-US" sz="400" spc="-35" dirty="0">
                <a:latin typeface="Arial"/>
                <a:cs typeface="Arial"/>
              </a:rPr>
              <a:t>5:</a:t>
            </a:r>
            <a:r>
              <a:rPr lang="en-US" sz="400" spc="500" dirty="0">
                <a:latin typeface="Arial"/>
                <a:cs typeface="Arial"/>
              </a:rPr>
              <a:t> </a:t>
            </a:r>
            <a:r>
              <a:rPr lang="en-US" sz="400" spc="-10" dirty="0">
                <a:latin typeface="Arial"/>
                <a:cs typeface="Arial"/>
              </a:rPr>
              <a:t>Phylogenetic tree</a:t>
            </a:r>
            <a:endParaRPr lang="en-US" sz="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55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1026</Words>
  <Application>Microsoft Macintosh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Soil biodiversity and its functioning impact both directly and indirectly to human wellbeing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Poster</dc:title>
  <cp:lastModifiedBy>Nora Hassan</cp:lastModifiedBy>
  <cp:revision>1</cp:revision>
  <dcterms:created xsi:type="dcterms:W3CDTF">2022-06-03T05:52:45Z</dcterms:created>
  <dcterms:modified xsi:type="dcterms:W3CDTF">2022-06-03T06:10:11Z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