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4" r:id="rId2"/>
  </p:sldIdLst>
  <p:sldSz cx="43891200" cy="32918400"/>
  <p:notesSz cx="6858000" cy="9144000"/>
  <p:defaultText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4"/>
          </p14:sldIdLst>
        </p14:section>
      </p14:sectionLst>
    </p:ex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20412">
          <p15:clr>
            <a:srgbClr val="A4A3A4"/>
          </p15:clr>
        </p15:guide>
        <p15:guide id="6" orient="horz" pos="324">
          <p15:clr>
            <a:srgbClr val="A4A3A4"/>
          </p15:clr>
        </p15:guide>
        <p15:guide id="7" pos="313">
          <p15:clr>
            <a:srgbClr val="A4A3A4"/>
          </p15:clr>
        </p15:guide>
        <p15:guide id="8" pos="2733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9" autoAdjust="0"/>
    <p:restoredTop sz="80593" autoAdjust="0"/>
  </p:normalViewPr>
  <p:slideViewPr>
    <p:cSldViewPr snapToGrid="0" snapToObjects="1">
      <p:cViewPr varScale="1">
        <p:scale>
          <a:sx n="15" d="100"/>
          <a:sy n="15" d="100"/>
        </p:scale>
        <p:origin x="1377" y="102"/>
      </p:cViewPr>
      <p:guideLst>
        <p:guide orient="horz" pos="18144"/>
        <p:guide orient="horz" pos="288"/>
        <p:guide pos="287"/>
        <p:guide pos="25055"/>
        <p:guide orient="horz" pos="20412"/>
        <p:guide orient="horz" pos="324"/>
        <p:guide pos="313"/>
        <p:guide pos="27333"/>
      </p:guideLst>
    </p:cSldViewPr>
  </p:slideViewPr>
  <p:outlineViewPr>
    <p:cViewPr>
      <p:scale>
        <a:sx n="33" d="100"/>
        <a:sy n="33" d="100"/>
      </p:scale>
      <p:origin x="0" y="0"/>
    </p:cViewPr>
  </p:outlin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DC90E-368B-4953-9068-7F0644A4434A}" type="datetimeFigureOut">
              <a:rPr lang="en-US" smtClean="0"/>
              <a:t>5/26/2023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7754C-4890-4EBE-8C5B-9FEAC2526FF6}" type="slidenum">
              <a:rPr lang="en-US" smtClean="0"/>
              <a:t>‹#›</a:t>
            </a:fld>
            <a:endParaRPr lang="en-US"/>
          </a:p>
        </p:txBody>
      </p:sp>
    </p:spTree>
    <p:extLst>
      <p:ext uri="{BB962C8B-B14F-4D97-AF65-F5344CB8AC3E}">
        <p14:creationId xmlns:p14="http://schemas.microsoft.com/office/powerpoint/2010/main" val="22941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7754C-4890-4EBE-8C5B-9FEAC2526FF6}" type="slidenum">
              <a:rPr lang="en-US" smtClean="0"/>
              <a:t>1</a:t>
            </a:fld>
            <a:endParaRPr lang="en-US"/>
          </a:p>
        </p:txBody>
      </p:sp>
    </p:spTree>
    <p:extLst>
      <p:ext uri="{BB962C8B-B14F-4D97-AF65-F5344CB8AC3E}">
        <p14:creationId xmlns:p14="http://schemas.microsoft.com/office/powerpoint/2010/main" val="3988039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406" indent="0" algn="ctr">
              <a:buNone/>
              <a:defRPr>
                <a:solidFill>
                  <a:schemeClr val="tx1">
                    <a:tint val="75000"/>
                  </a:schemeClr>
                </a:solidFill>
              </a:defRPr>
            </a:lvl2pPr>
            <a:lvl3pPr marL="4388811" indent="0" algn="ctr">
              <a:buNone/>
              <a:defRPr>
                <a:solidFill>
                  <a:schemeClr val="tx1">
                    <a:tint val="75000"/>
                  </a:schemeClr>
                </a:solidFill>
              </a:defRPr>
            </a:lvl3pPr>
            <a:lvl4pPr marL="6583217" indent="0" algn="ctr">
              <a:buNone/>
              <a:defRPr>
                <a:solidFill>
                  <a:schemeClr val="tx1">
                    <a:tint val="75000"/>
                  </a:schemeClr>
                </a:solidFill>
              </a:defRPr>
            </a:lvl4pPr>
            <a:lvl5pPr marL="8777623" indent="0" algn="ctr">
              <a:buNone/>
              <a:defRPr>
                <a:solidFill>
                  <a:schemeClr val="tx1">
                    <a:tint val="75000"/>
                  </a:schemeClr>
                </a:solidFill>
              </a:defRPr>
            </a:lvl5pPr>
            <a:lvl6pPr marL="10972029" indent="0" algn="ctr">
              <a:buNone/>
              <a:defRPr>
                <a:solidFill>
                  <a:schemeClr val="tx1">
                    <a:tint val="75000"/>
                  </a:schemeClr>
                </a:solidFill>
              </a:defRPr>
            </a:lvl6pPr>
            <a:lvl7pPr marL="13166434" indent="0" algn="ctr">
              <a:buNone/>
              <a:defRPr>
                <a:solidFill>
                  <a:schemeClr val="tx1">
                    <a:tint val="75000"/>
                  </a:schemeClr>
                </a:solidFill>
              </a:defRPr>
            </a:lvl7pPr>
            <a:lvl8pPr marL="15360840" indent="0" algn="ctr">
              <a:buNone/>
              <a:defRPr>
                <a:solidFill>
                  <a:schemeClr val="tx1">
                    <a:tint val="75000"/>
                  </a:schemeClr>
                </a:solidFill>
              </a:defRPr>
            </a:lvl8pPr>
            <a:lvl9pPr marL="1755524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DA9FA-688F-B042-A36A-9CF7AA496E45}" type="datetimeFigureOut">
              <a:rPr lang="en-US" smtClean="0"/>
              <a:pPr/>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6"/>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406" indent="0">
              <a:buNone/>
              <a:defRPr sz="8600">
                <a:solidFill>
                  <a:schemeClr val="tx1">
                    <a:tint val="75000"/>
                  </a:schemeClr>
                </a:solidFill>
              </a:defRPr>
            </a:lvl2pPr>
            <a:lvl3pPr marL="4388811" indent="0">
              <a:buNone/>
              <a:defRPr sz="7600">
                <a:solidFill>
                  <a:schemeClr val="tx1">
                    <a:tint val="75000"/>
                  </a:schemeClr>
                </a:solidFill>
              </a:defRPr>
            </a:lvl3pPr>
            <a:lvl4pPr marL="6583217" indent="0">
              <a:buNone/>
              <a:defRPr sz="6700">
                <a:solidFill>
                  <a:schemeClr val="tx1">
                    <a:tint val="75000"/>
                  </a:schemeClr>
                </a:solidFill>
              </a:defRPr>
            </a:lvl4pPr>
            <a:lvl5pPr marL="8777623" indent="0">
              <a:buNone/>
              <a:defRPr sz="6700">
                <a:solidFill>
                  <a:schemeClr val="tx1">
                    <a:tint val="75000"/>
                  </a:schemeClr>
                </a:solidFill>
              </a:defRPr>
            </a:lvl5pPr>
            <a:lvl6pPr marL="10972029" indent="0">
              <a:buNone/>
              <a:defRPr sz="6700">
                <a:solidFill>
                  <a:schemeClr val="tx1">
                    <a:tint val="75000"/>
                  </a:schemeClr>
                </a:solidFill>
              </a:defRPr>
            </a:lvl6pPr>
            <a:lvl7pPr marL="13166434" indent="0">
              <a:buNone/>
              <a:defRPr sz="6700">
                <a:solidFill>
                  <a:schemeClr val="tx1">
                    <a:tint val="75000"/>
                  </a:schemeClr>
                </a:solidFill>
              </a:defRPr>
            </a:lvl7pPr>
            <a:lvl8pPr marL="15360840" indent="0">
              <a:buNone/>
              <a:defRPr sz="6700">
                <a:solidFill>
                  <a:schemeClr val="tx1">
                    <a:tint val="75000"/>
                  </a:schemeClr>
                </a:solidFill>
              </a:defRPr>
            </a:lvl8pPr>
            <a:lvl9pPr marL="17555245"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DA9FA-688F-B042-A36A-9CF7AA496E45}" type="datetimeFigureOut">
              <a:rPr lang="en-US" smtClean="0"/>
              <a:pPr/>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4"/>
            <a:ext cx="19392902"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a:t>Click to edit Master text styles</a:t>
            </a:r>
          </a:p>
        </p:txBody>
      </p:sp>
      <p:sp>
        <p:nvSpPr>
          <p:cNvPr id="4" name="Content Placeholder 3"/>
          <p:cNvSpPr>
            <a:spLocks noGrp="1"/>
          </p:cNvSpPr>
          <p:nvPr>
            <p:ph sz="half" idx="2"/>
          </p:nvPr>
        </p:nvSpPr>
        <p:spPr>
          <a:xfrm>
            <a:off x="2194561" y="10439401"/>
            <a:ext cx="19392902"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4"/>
            <a:ext cx="19400520"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DA9FA-688F-B042-A36A-9CF7AA496E45}" type="datetimeFigureOut">
              <a:rPr lang="en-US" smtClean="0"/>
              <a:pPr/>
              <a:t>5/26/2023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8DA9FA-688F-B042-A36A-9CF7AA496E45}" type="datetimeFigureOut">
              <a:rPr lang="en-US" smtClean="0"/>
              <a:pPr/>
              <a:t>5/26/2023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5/26/2023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5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406" indent="0">
              <a:buNone/>
              <a:defRPr sz="13500"/>
            </a:lvl2pPr>
            <a:lvl3pPr marL="4388811" indent="0">
              <a:buNone/>
              <a:defRPr sz="11500"/>
            </a:lvl3pPr>
            <a:lvl4pPr marL="6583217" indent="0">
              <a:buNone/>
              <a:defRPr sz="9600"/>
            </a:lvl4pPr>
            <a:lvl5pPr marL="8777623" indent="0">
              <a:buNone/>
              <a:defRPr sz="9600"/>
            </a:lvl5pPr>
            <a:lvl6pPr marL="10972029" indent="0">
              <a:buNone/>
              <a:defRPr sz="9600"/>
            </a:lvl6pPr>
            <a:lvl7pPr marL="13166434" indent="0">
              <a:buNone/>
              <a:defRPr sz="9600"/>
            </a:lvl7pPr>
            <a:lvl8pPr marL="15360840" indent="0">
              <a:buNone/>
              <a:defRPr sz="9600"/>
            </a:lvl8pPr>
            <a:lvl9pPr marL="17555245"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38882" tIns="219441" rIns="438882" bIns="219441"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882" tIns="219441" rIns="438882" bIns="2194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3"/>
            <a:ext cx="10241280" cy="1752600"/>
          </a:xfrm>
          <a:prstGeom prst="rect">
            <a:avLst/>
          </a:prstGeom>
        </p:spPr>
        <p:txBody>
          <a:bodyPr vert="horz" lIns="438882" tIns="219441" rIns="438882" bIns="219441" rtlCol="0" anchor="ctr"/>
          <a:lstStyle>
            <a:lvl1pPr algn="l">
              <a:defRPr sz="5700">
                <a:solidFill>
                  <a:schemeClr val="tx1">
                    <a:tint val="75000"/>
                  </a:schemeClr>
                </a:solidFill>
              </a:defRPr>
            </a:lvl1pPr>
          </a:lstStyle>
          <a:p>
            <a:fld id="{9A8DA9FA-688F-B042-A36A-9CF7AA496E45}" type="datetimeFigureOut">
              <a:rPr lang="en-US" smtClean="0"/>
              <a:pPr/>
              <a:t>5/26/2023</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38882" tIns="219441" rIns="438882" bIns="219441"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38882" tIns="219441" rIns="438882" bIns="219441" rtlCol="0" anchor="ctr"/>
          <a:lstStyle>
            <a:lvl1pPr algn="r">
              <a:defRPr sz="57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406" rtl="0" eaLnBrk="1" latinLnBrk="0" hangingPunct="1">
        <a:spcBef>
          <a:spcPct val="0"/>
        </a:spcBef>
        <a:buNone/>
        <a:defRPr sz="21100" kern="1200">
          <a:solidFill>
            <a:schemeClr val="tx1"/>
          </a:solidFill>
          <a:latin typeface="+mj-lt"/>
          <a:ea typeface="+mj-ea"/>
          <a:cs typeface="+mj-cs"/>
        </a:defRPr>
      </a:lvl1pPr>
    </p:titleStyle>
    <p:bodyStyle>
      <a:lvl1pPr marL="1645804" indent="-1645804" algn="l" defTabSz="2194406" rtl="0" eaLnBrk="1" latinLnBrk="0" hangingPunct="1">
        <a:spcBef>
          <a:spcPct val="20000"/>
        </a:spcBef>
        <a:buFont typeface="Arial"/>
        <a:buChar char="•"/>
        <a:defRPr sz="15400" kern="1200">
          <a:solidFill>
            <a:schemeClr val="tx1"/>
          </a:solidFill>
          <a:latin typeface="+mn-lt"/>
          <a:ea typeface="+mn-ea"/>
          <a:cs typeface="+mn-cs"/>
        </a:defRPr>
      </a:lvl1pPr>
      <a:lvl2pPr marL="3565909" indent="-1371503" algn="l" defTabSz="2194406" rtl="0" eaLnBrk="1" latinLnBrk="0" hangingPunct="1">
        <a:spcBef>
          <a:spcPct val="20000"/>
        </a:spcBef>
        <a:buFont typeface="Arial"/>
        <a:buChar char="–"/>
        <a:defRPr sz="13500" kern="1200">
          <a:solidFill>
            <a:schemeClr val="tx1"/>
          </a:solidFill>
          <a:latin typeface="+mn-lt"/>
          <a:ea typeface="+mn-ea"/>
          <a:cs typeface="+mn-cs"/>
        </a:defRPr>
      </a:lvl2pPr>
      <a:lvl3pPr marL="5486014" indent="-1097203" algn="l" defTabSz="2194406" rtl="0" eaLnBrk="1" latinLnBrk="0" hangingPunct="1">
        <a:spcBef>
          <a:spcPct val="20000"/>
        </a:spcBef>
        <a:buFont typeface="Arial"/>
        <a:buChar char="•"/>
        <a:defRPr sz="11500" kern="1200">
          <a:solidFill>
            <a:schemeClr val="tx1"/>
          </a:solidFill>
          <a:latin typeface="+mn-lt"/>
          <a:ea typeface="+mn-ea"/>
          <a:cs typeface="+mn-cs"/>
        </a:defRPr>
      </a:lvl3pPr>
      <a:lvl4pPr marL="7680421" indent="-1097203" algn="l" defTabSz="2194406" rtl="0" eaLnBrk="1" latinLnBrk="0" hangingPunct="1">
        <a:spcBef>
          <a:spcPct val="20000"/>
        </a:spcBef>
        <a:buFont typeface="Arial"/>
        <a:buChar char="–"/>
        <a:defRPr sz="9600" kern="1200">
          <a:solidFill>
            <a:schemeClr val="tx1"/>
          </a:solidFill>
          <a:latin typeface="+mn-lt"/>
          <a:ea typeface="+mn-ea"/>
          <a:cs typeface="+mn-cs"/>
        </a:defRPr>
      </a:lvl4pPr>
      <a:lvl5pPr marL="9874826" indent="-1097203" algn="l" defTabSz="2194406" rtl="0" eaLnBrk="1" latinLnBrk="0" hangingPunct="1">
        <a:spcBef>
          <a:spcPct val="20000"/>
        </a:spcBef>
        <a:buFont typeface="Arial"/>
        <a:buChar char="»"/>
        <a:defRPr sz="9600" kern="1200">
          <a:solidFill>
            <a:schemeClr val="tx1"/>
          </a:solidFill>
          <a:latin typeface="+mn-lt"/>
          <a:ea typeface="+mn-ea"/>
          <a:cs typeface="+mn-cs"/>
        </a:defRPr>
      </a:lvl5pPr>
      <a:lvl6pPr marL="12069232" indent="-1097203" algn="l" defTabSz="2194406" rtl="0" eaLnBrk="1" latinLnBrk="0" hangingPunct="1">
        <a:spcBef>
          <a:spcPct val="20000"/>
        </a:spcBef>
        <a:buFont typeface="Arial"/>
        <a:buChar char="•"/>
        <a:defRPr sz="9600" kern="1200">
          <a:solidFill>
            <a:schemeClr val="tx1"/>
          </a:solidFill>
          <a:latin typeface="+mn-lt"/>
          <a:ea typeface="+mn-ea"/>
          <a:cs typeface="+mn-cs"/>
        </a:defRPr>
      </a:lvl6pPr>
      <a:lvl7pPr marL="14263637" indent="-1097203" algn="l" defTabSz="2194406" rtl="0" eaLnBrk="1" latinLnBrk="0" hangingPunct="1">
        <a:spcBef>
          <a:spcPct val="20000"/>
        </a:spcBef>
        <a:buFont typeface="Arial"/>
        <a:buChar char="•"/>
        <a:defRPr sz="9600" kern="1200">
          <a:solidFill>
            <a:schemeClr val="tx1"/>
          </a:solidFill>
          <a:latin typeface="+mn-lt"/>
          <a:ea typeface="+mn-ea"/>
          <a:cs typeface="+mn-cs"/>
        </a:defRPr>
      </a:lvl7pPr>
      <a:lvl8pPr marL="16458043" indent="-1097203" algn="l" defTabSz="2194406" rtl="0" eaLnBrk="1" latinLnBrk="0" hangingPunct="1">
        <a:spcBef>
          <a:spcPct val="20000"/>
        </a:spcBef>
        <a:buFont typeface="Arial"/>
        <a:buChar char="•"/>
        <a:defRPr sz="9600" kern="1200">
          <a:solidFill>
            <a:schemeClr val="tx1"/>
          </a:solidFill>
          <a:latin typeface="+mn-lt"/>
          <a:ea typeface="+mn-ea"/>
          <a:cs typeface="+mn-cs"/>
        </a:defRPr>
      </a:lvl8pPr>
      <a:lvl9pPr marL="18652448" indent="-1097203" algn="l" defTabSz="2194406"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4" name="AutoShape 30"/>
          <p:cNvSpPr>
            <a:spLocks noChangeArrowheads="1"/>
          </p:cNvSpPr>
          <p:nvPr/>
        </p:nvSpPr>
        <p:spPr bwMode="auto">
          <a:xfrm>
            <a:off x="33423394" y="6096000"/>
            <a:ext cx="9882188" cy="25984200"/>
          </a:xfrm>
          <a:prstGeom prst="rect">
            <a:avLst/>
          </a:prstGeom>
          <a:solidFill>
            <a:schemeClr val="bg1"/>
          </a:solidFill>
          <a:ln w="9525">
            <a:solidFill>
              <a:schemeClr val="tx1"/>
            </a:solidFill>
            <a:round/>
            <a:headEnd/>
            <a:tailEnd/>
          </a:ln>
          <a:effectLst/>
        </p:spPr>
        <p:txBody>
          <a:bodyPr wrap="none" anchor="ctr"/>
          <a:lstStyle/>
          <a:p>
            <a:endParaRPr lang="en-US"/>
          </a:p>
        </p:txBody>
      </p:sp>
      <p:sp>
        <p:nvSpPr>
          <p:cNvPr id="5" name="AutoShape 29"/>
          <p:cNvSpPr>
            <a:spLocks noChangeArrowheads="1"/>
          </p:cNvSpPr>
          <p:nvPr/>
        </p:nvSpPr>
        <p:spPr bwMode="auto">
          <a:xfrm>
            <a:off x="11310256" y="6096000"/>
            <a:ext cx="21346886" cy="25984200"/>
          </a:xfrm>
          <a:prstGeom prst="rect">
            <a:avLst/>
          </a:prstGeom>
          <a:solidFill>
            <a:schemeClr val="bg1"/>
          </a:solidFill>
          <a:ln w="9525">
            <a:solidFill>
              <a:schemeClr val="tx1"/>
            </a:solidFill>
            <a:round/>
            <a:headEnd/>
            <a:tailEnd/>
          </a:ln>
          <a:effectLst/>
        </p:spPr>
        <p:txBody>
          <a:bodyPr wrap="none" anchor="ct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3000" dirty="0"/>
              <a:t>A phylogenetic tree of our samples as compared to BLAST results and each other</a:t>
            </a:r>
          </a:p>
        </p:txBody>
      </p:sp>
      <p:sp>
        <p:nvSpPr>
          <p:cNvPr id="7" name="AutoShape 4"/>
          <p:cNvSpPr>
            <a:spLocks noChangeArrowheads="1"/>
          </p:cNvSpPr>
          <p:nvPr/>
        </p:nvSpPr>
        <p:spPr bwMode="auto">
          <a:xfrm>
            <a:off x="609600" y="6096000"/>
            <a:ext cx="9883775" cy="25984200"/>
          </a:xfrm>
          <a:prstGeom prst="rect">
            <a:avLst/>
          </a:prstGeom>
          <a:solidFill>
            <a:schemeClr val="bg1"/>
          </a:solidFill>
          <a:ln w="9525">
            <a:solidFill>
              <a:schemeClr val="tx1"/>
            </a:solidFill>
            <a:round/>
            <a:headEnd/>
            <a:tailEnd/>
          </a:ln>
          <a:effectLst/>
        </p:spPr>
        <p:txBody>
          <a:bodyPr wrap="none" anchor="ctr"/>
          <a:lstStyle/>
          <a:p>
            <a:endParaRPr lang="en-US"/>
          </a:p>
        </p:txBody>
      </p:sp>
      <p:sp>
        <p:nvSpPr>
          <p:cNvPr id="11" name="AutoShape 13"/>
          <p:cNvSpPr>
            <a:spLocks noChangeArrowheads="1"/>
          </p:cNvSpPr>
          <p:nvPr/>
        </p:nvSpPr>
        <p:spPr bwMode="auto">
          <a:xfrm>
            <a:off x="609600" y="381000"/>
            <a:ext cx="42695982" cy="5257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dirty="0"/>
              <a:t>                      </a:t>
            </a:r>
          </a:p>
          <a:p>
            <a:endParaRPr lang="en-US" dirty="0"/>
          </a:p>
        </p:txBody>
      </p:sp>
      <p:sp>
        <p:nvSpPr>
          <p:cNvPr id="12" name="Text Box 14"/>
          <p:cNvSpPr txBox="1">
            <a:spLocks noChangeArrowheads="1"/>
          </p:cNvSpPr>
          <p:nvPr/>
        </p:nvSpPr>
        <p:spPr bwMode="auto">
          <a:xfrm>
            <a:off x="6789495" y="604879"/>
            <a:ext cx="30138036" cy="2785378"/>
          </a:xfrm>
          <a:prstGeom prst="rect">
            <a:avLst/>
          </a:prstGeom>
          <a:noFill/>
          <a:ln w="9525">
            <a:noFill/>
            <a:miter lim="800000"/>
            <a:headEnd/>
            <a:tailEnd/>
          </a:ln>
          <a:effectLst/>
        </p:spPr>
        <p:txBody>
          <a:bodyPr wrap="square">
            <a:spAutoFit/>
          </a:bodyPr>
          <a:lstStyle/>
          <a:p>
            <a:pPr defTabSz="4389438"/>
            <a:r>
              <a:rPr lang="en-US" sz="17500" b="1" i="0" u="none" strike="noStrike" dirty="0">
                <a:solidFill>
                  <a:srgbClr val="000000"/>
                </a:solidFill>
                <a:effectLst/>
                <a:latin typeface="+mj-lt"/>
              </a:rPr>
              <a:t>Identifying Russula in New York</a:t>
            </a:r>
            <a:endParaRPr lang="en-US" sz="17500" dirty="0">
              <a:latin typeface="+mj-lt"/>
            </a:endParaRPr>
          </a:p>
        </p:txBody>
      </p:sp>
      <p:sp>
        <p:nvSpPr>
          <p:cNvPr id="25" name="TextBox 24"/>
          <p:cNvSpPr txBox="1"/>
          <p:nvPr/>
        </p:nvSpPr>
        <p:spPr>
          <a:xfrm>
            <a:off x="14644587" y="3943268"/>
            <a:ext cx="14678221" cy="840711"/>
          </a:xfrm>
          <a:prstGeom prst="rect">
            <a:avLst/>
          </a:prstGeom>
          <a:noFill/>
        </p:spPr>
        <p:txBody>
          <a:bodyPr wrap="square" lIns="101059" tIns="50530" rIns="101059" bIns="50530" rtlCol="0">
            <a:spAutoFit/>
          </a:bodyPr>
          <a:lstStyle/>
          <a:p>
            <a:r>
              <a:rPr lang="en-US" sz="4800" i="1" dirty="0"/>
              <a:t>Urban Barcode Research Project, Biotech Without Borders</a:t>
            </a:r>
          </a:p>
        </p:txBody>
      </p:sp>
      <p:sp>
        <p:nvSpPr>
          <p:cNvPr id="26" name="TextBox 25"/>
          <p:cNvSpPr txBox="1"/>
          <p:nvPr/>
        </p:nvSpPr>
        <p:spPr>
          <a:xfrm>
            <a:off x="8234823" y="2923735"/>
            <a:ext cx="27497751" cy="933044"/>
          </a:xfrm>
          <a:prstGeom prst="rect">
            <a:avLst/>
          </a:prstGeom>
          <a:noFill/>
        </p:spPr>
        <p:txBody>
          <a:bodyPr wrap="square" lIns="101059" tIns="50530" rIns="101059" bIns="50530" rtlCol="0">
            <a:spAutoFit/>
          </a:bodyPr>
          <a:lstStyle/>
          <a:p>
            <a:pPr algn="ctr"/>
            <a:r>
              <a:rPr lang="en-US" sz="5400" b="0" i="0" u="none" strike="noStrike" dirty="0">
                <a:solidFill>
                  <a:srgbClr val="000000"/>
                </a:solidFill>
                <a:effectLst/>
                <a:latin typeface="Times New Roman" panose="02020603050405020304" pitchFamily="18" charset="0"/>
              </a:rPr>
              <a:t>Maxim Borisov, Zoë </a:t>
            </a:r>
            <a:r>
              <a:rPr lang="en-US" sz="5400" b="0" i="0" u="none" strike="noStrike" dirty="0" err="1">
                <a:solidFill>
                  <a:srgbClr val="000000"/>
                </a:solidFill>
                <a:effectLst/>
                <a:latin typeface="Times New Roman" panose="02020603050405020304" pitchFamily="18" charset="0"/>
              </a:rPr>
              <a:t>Feigelson</a:t>
            </a:r>
            <a:r>
              <a:rPr lang="en-US" sz="5400" b="0" i="0" u="none" strike="noStrike" dirty="0">
                <a:solidFill>
                  <a:srgbClr val="000000"/>
                </a:solidFill>
                <a:effectLst/>
                <a:latin typeface="Times New Roman" panose="02020603050405020304" pitchFamily="18" charset="0"/>
              </a:rPr>
              <a:t>, and Helen Mancini, Mentored by Dr. Ellen Jorgensen</a:t>
            </a:r>
            <a:endParaRPr lang="en-US" sz="5400" dirty="0"/>
          </a:p>
        </p:txBody>
      </p:sp>
      <p:pic>
        <p:nvPicPr>
          <p:cNvPr id="27" name="Shape 243"/>
          <p:cNvPicPr preferRelativeResize="0"/>
          <p:nvPr/>
        </p:nvPicPr>
        <p:blipFill rotWithShape="1">
          <a:blip r:embed="rId3">
            <a:alphaModFix/>
          </a:blip>
          <a:srcRect/>
          <a:stretch/>
        </p:blipFill>
        <p:spPr>
          <a:xfrm>
            <a:off x="36347872" y="789711"/>
            <a:ext cx="6593157" cy="1307967"/>
          </a:xfrm>
          <a:prstGeom prst="rect">
            <a:avLst/>
          </a:prstGeom>
          <a:noFill/>
          <a:ln>
            <a:noFill/>
          </a:ln>
        </p:spPr>
      </p:pic>
      <p:pic>
        <p:nvPicPr>
          <p:cNvPr id="28" name="Picture 27"/>
          <p:cNvPicPr>
            <a:picLocks noChangeAspect="1"/>
          </p:cNvPicPr>
          <p:nvPr/>
        </p:nvPicPr>
        <p:blipFill>
          <a:blip r:embed="rId4"/>
          <a:stretch>
            <a:fillRect/>
          </a:stretch>
        </p:blipFill>
        <p:spPr>
          <a:xfrm>
            <a:off x="856858" y="428069"/>
            <a:ext cx="5352977" cy="3138998"/>
          </a:xfrm>
          <a:prstGeom prst="rect">
            <a:avLst/>
          </a:prstGeom>
        </p:spPr>
      </p:pic>
      <p:sp>
        <p:nvSpPr>
          <p:cNvPr id="2" name="TextBox 1"/>
          <p:cNvSpPr txBox="1"/>
          <p:nvPr/>
        </p:nvSpPr>
        <p:spPr>
          <a:xfrm>
            <a:off x="1002344" y="6441535"/>
            <a:ext cx="9012513" cy="27145893"/>
          </a:xfrm>
          <a:prstGeom prst="rect">
            <a:avLst/>
          </a:prstGeom>
          <a:noFill/>
        </p:spPr>
        <p:txBody>
          <a:bodyPr wrap="square" rtlCol="0">
            <a:spAutoFit/>
          </a:bodyPr>
          <a:lstStyle/>
          <a:p>
            <a:pPr algn="ctr"/>
            <a:r>
              <a:rPr lang="en-US" dirty="0"/>
              <a:t>Abstract</a:t>
            </a:r>
          </a:p>
          <a:p>
            <a:r>
              <a:rPr lang="en-US" sz="2800" dirty="0"/>
              <a:t>The genus Russula is a family of commonly foraged mushrooms that contains a great deal of toxic Russula subspecies, so research into the identification of these mushrooms is crucial. However, only a few species can be visually identified while the rest remain a mystery. Thus, DNA Barcoding using the most experimentally successful Russula barcoding region, ITS,  a necessary tool to analyze and speciate these mushrooms. Our research was aimed at assisting amateur and professional mycologists in confirming observed identities of species of Russula through DNA Barcoding. After being provided with dried mushroom samples and completing the fungal DNA barcoding protocol, we obtained the sequenced ITS region of our Russula samples and compared their species to the species identified by the forager community through each sample's corresponding </a:t>
            </a:r>
            <a:r>
              <a:rPr lang="en-US" sz="2800" dirty="0" err="1"/>
              <a:t>iNaturalist</a:t>
            </a:r>
            <a:r>
              <a:rPr lang="en-US" sz="2800" dirty="0"/>
              <a:t> number. Our DNA barcoding was around 75% successful, and our sequencing results yielded more specific speciation for the collected Russula samples.</a:t>
            </a:r>
            <a:endParaRPr lang="en-US" dirty="0"/>
          </a:p>
          <a:p>
            <a:pPr algn="ctr"/>
            <a:r>
              <a:rPr lang="en-US" dirty="0"/>
              <a:t>Introduction</a:t>
            </a:r>
            <a:endParaRPr lang="en-US" sz="5400" i="1" dirty="0"/>
          </a:p>
          <a:p>
            <a:pPr marL="457200" indent="-457200"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Mycology is an overlooked but crucial part of many ecosystems. Fungi cycles nutrients and drives soil health and carbon sequestration among other things. </a:t>
            </a:r>
          </a:p>
          <a:p>
            <a:pPr marL="457200" indent="-457200"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The genus Russula is a particularly delicious family of ectomycorrhizal mushrooms (an organism with a preference for temperate and boreal forest trees) with several toxic subspecies, some of which are even fatal. This makes the accurate identification of these mushrooms key.</a:t>
            </a:r>
          </a:p>
          <a:p>
            <a:pPr marL="457200" indent="-457200"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Russula can be characterized by their colorful caps, gills attached to the stem, and spore prints, but there is a remarkable genetic diversity within the family. Found on almost all continents, the whole </a:t>
            </a:r>
            <a:r>
              <a:rPr lang="en-US" sz="2800" b="0" i="0" u="none" strike="noStrike" dirty="0" err="1">
                <a:solidFill>
                  <a:srgbClr val="000000"/>
                </a:solidFill>
                <a:effectLst/>
              </a:rPr>
              <a:t>Russulae</a:t>
            </a:r>
            <a:r>
              <a:rPr lang="en-US" sz="2800" b="0" i="0" u="none" strike="noStrike" dirty="0">
                <a:solidFill>
                  <a:srgbClr val="000000"/>
                </a:solidFill>
                <a:effectLst/>
              </a:rPr>
              <a:t> genus contains around 750 subspecies. However, only about 20 to 30 species can be easily identified using morphological hints.</a:t>
            </a:r>
          </a:p>
          <a:p>
            <a:pPr marL="457200" indent="-457200"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A study that included 433 sequences from 38 well-circumscribed </a:t>
            </a:r>
            <a:r>
              <a:rPr lang="en-US" sz="2800" b="0" i="1" u="none" strike="noStrike" dirty="0">
                <a:solidFill>
                  <a:srgbClr val="000000"/>
                </a:solidFill>
                <a:effectLst/>
              </a:rPr>
              <a:t>Russula</a:t>
            </a:r>
            <a:r>
              <a:rPr lang="en-US" sz="2800" b="0" i="0" u="none" strike="noStrike" dirty="0">
                <a:solidFill>
                  <a:srgbClr val="000000"/>
                </a:solidFill>
                <a:effectLst/>
              </a:rPr>
              <a:t> species found that the ITS barcoding region has the highest probability of successful identification for the broadest range of fungi</a:t>
            </a:r>
          </a:p>
          <a:p>
            <a:pPr marL="457200" indent="-457200"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Using the </a:t>
            </a:r>
            <a:r>
              <a:rPr lang="en-US" sz="2800" b="0" i="0" u="none" strike="noStrike" dirty="0" err="1">
                <a:solidFill>
                  <a:srgbClr val="000000"/>
                </a:solidFill>
                <a:effectLst/>
              </a:rPr>
              <a:t>iNaturalist</a:t>
            </a:r>
            <a:r>
              <a:rPr lang="en-US" sz="2800" b="0" i="0" u="none" strike="noStrike" dirty="0">
                <a:solidFill>
                  <a:srgbClr val="000000"/>
                </a:solidFill>
                <a:effectLst/>
              </a:rPr>
              <a:t> site and samples generously given to us by the President of the New York Mycological Society, Sigrid Jakob, we chose 10 different mushroom samples to sequence that had been previously sequenced and 13 samples that had been tentatively identified (morphologically) by foragers but had not yet been sequenced. </a:t>
            </a:r>
          </a:p>
          <a:p>
            <a:pPr marL="457200" indent="-457200"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By cross-referencing and building off pre-existing sequencing, we placed our identified species of Russula on a phylogenetic tree with other known species. By developing a detailed family tree of the Russula genus, we have started to notice patterns in the relationship between a mushroom’s morphology and its speciation. Our project aims to help amateur foragers identify their Russula species and contribute to a local network of genetic research on Mushrooms.</a:t>
            </a:r>
            <a:endParaRPr lang="en-US" sz="4000" i="0" u="none" strike="noStrike" dirty="0">
              <a:solidFill>
                <a:srgbClr val="000000"/>
              </a:solidFill>
              <a:effectLst/>
            </a:endParaRPr>
          </a:p>
          <a:p>
            <a:endParaRPr lang="en-US" dirty="0"/>
          </a:p>
        </p:txBody>
      </p:sp>
      <p:sp>
        <p:nvSpPr>
          <p:cNvPr id="54" name="TextBox 53"/>
          <p:cNvSpPr txBox="1"/>
          <p:nvPr/>
        </p:nvSpPr>
        <p:spPr>
          <a:xfrm>
            <a:off x="11942056" y="6441535"/>
            <a:ext cx="9916457" cy="9571851"/>
          </a:xfrm>
          <a:prstGeom prst="rect">
            <a:avLst/>
          </a:prstGeom>
          <a:noFill/>
        </p:spPr>
        <p:txBody>
          <a:bodyPr wrap="square" rtlCol="0">
            <a:spAutoFit/>
          </a:bodyPr>
          <a:lstStyle/>
          <a:p>
            <a:r>
              <a:rPr lang="en-US" dirty="0"/>
              <a:t>Materials &amp; Methods </a:t>
            </a:r>
          </a:p>
          <a:p>
            <a:r>
              <a:rPr lang="en-US" sz="2800" dirty="0"/>
              <a:t>We used samples previously collected by experts in the mycological field. Ms. Jakob provided us with dried samples that have been documented on </a:t>
            </a:r>
            <a:r>
              <a:rPr lang="en-US" sz="2800" dirty="0" err="1"/>
              <a:t>iNaturalist</a:t>
            </a:r>
            <a:r>
              <a:rPr lang="en-US" sz="2800" dirty="0"/>
              <a:t>. Photos of the Russula, the date and time of their collection, and all other necessary information have been recorded and are available for reference. We followed Alan Rockefeller’s fungal DNA barcoding protocol. This protocol involves taking tissue from our Russula samples and adding X-amp, a premade solution that will minimize human error. The X-Amp DNA Reagent is designed for efficient release of DNA for direct use in PCR reactions without purification. The sample would then be put through a thermal cycler, and we would be left with pure fungal DNA. After the extraction was complete, we ran the DNA through a PCR with internal transcribed spacer (ITS) region primers. After the extraction and amplification were done, we ran a gel electrophoresis to make sure the PCR was successful. We would achieve this by using 1% agarose gel to visualize the 500 bp ITS region sequence.</a:t>
            </a:r>
          </a:p>
          <a:p>
            <a:endParaRPr lang="en-US" sz="5400" dirty="0"/>
          </a:p>
        </p:txBody>
      </p:sp>
      <p:sp>
        <p:nvSpPr>
          <p:cNvPr id="55" name="TextBox 54"/>
          <p:cNvSpPr txBox="1"/>
          <p:nvPr/>
        </p:nvSpPr>
        <p:spPr>
          <a:xfrm>
            <a:off x="22773343" y="6441535"/>
            <a:ext cx="9317743" cy="6155531"/>
          </a:xfrm>
          <a:prstGeom prst="rect">
            <a:avLst/>
          </a:prstGeom>
          <a:noFill/>
        </p:spPr>
        <p:txBody>
          <a:bodyPr wrap="square" rtlCol="0">
            <a:spAutoFit/>
          </a:bodyPr>
          <a:lstStyle/>
          <a:p>
            <a:pPr algn="ctr"/>
            <a:r>
              <a:rPr lang="en-US" dirty="0"/>
              <a:t>Results</a:t>
            </a:r>
          </a:p>
          <a:p>
            <a:r>
              <a:rPr lang="en-US" sz="2800" dirty="0"/>
              <a:t>We were successfully able to identify many different Russula subspecies and create a phylogenetic tree (See Appendix A). These subspecies include Russula </a:t>
            </a:r>
            <a:r>
              <a:rPr lang="en-US" sz="2800" dirty="0" err="1"/>
              <a:t>Velenovskyi</a:t>
            </a:r>
            <a:r>
              <a:rPr lang="en-US" sz="2800" dirty="0"/>
              <a:t>, Russula Pulchra, Russula </a:t>
            </a:r>
            <a:r>
              <a:rPr lang="en-US" sz="2800" dirty="0" err="1"/>
              <a:t>Mariae</a:t>
            </a:r>
            <a:r>
              <a:rPr lang="en-US" sz="2800" dirty="0"/>
              <a:t>, Russula </a:t>
            </a:r>
            <a:r>
              <a:rPr lang="en-US" sz="2800" dirty="0" err="1"/>
              <a:t>Rugulosa</a:t>
            </a:r>
            <a:r>
              <a:rPr lang="en-US" sz="2800" dirty="0"/>
              <a:t>, Russula Subtilis, and more. This only goes to show how diverse the Russula genus is and how easily one of its subspecies can be mistaken for another.</a:t>
            </a:r>
          </a:p>
          <a:p>
            <a:pPr algn="ctr"/>
            <a:r>
              <a:rPr lang="en-US" dirty="0"/>
              <a:t>Figures</a:t>
            </a:r>
          </a:p>
          <a:p>
            <a:r>
              <a:rPr lang="en-US" sz="5400" dirty="0"/>
              <a:t> 	</a:t>
            </a:r>
          </a:p>
        </p:txBody>
      </p:sp>
      <p:sp>
        <p:nvSpPr>
          <p:cNvPr id="56" name="TextBox 55"/>
          <p:cNvSpPr txBox="1"/>
          <p:nvPr/>
        </p:nvSpPr>
        <p:spPr>
          <a:xfrm>
            <a:off x="33761467" y="6441535"/>
            <a:ext cx="9317743" cy="27576780"/>
          </a:xfrm>
          <a:prstGeom prst="rect">
            <a:avLst/>
          </a:prstGeom>
          <a:noFill/>
        </p:spPr>
        <p:txBody>
          <a:bodyPr wrap="square" rtlCol="0">
            <a:spAutoFit/>
          </a:bodyPr>
          <a:lstStyle/>
          <a:p>
            <a:pPr algn="ctr"/>
            <a:r>
              <a:rPr lang="en-US" dirty="0"/>
              <a:t>Discussion </a:t>
            </a:r>
            <a:endParaRPr lang="en-US" sz="5400" dirty="0"/>
          </a:p>
          <a:p>
            <a:r>
              <a:rPr lang="en-US" sz="3000" dirty="0"/>
              <a:t>In our time at the lab, we barcoded and sequenced 23 different samples of Russula, sourced from different parts of New York State. When sequenced, only five of our samples returned entirely unintelligible sequences. This means that our DNA extractions, PCR reactions, and gel electrophoresis testing were ultimately successful in around 75% of cases. In our many trials performing these extractions, we learned how careful our lab technique had to be in order to avoid cross-contamination between samples. We were also testing a novel Fungal DNA Barcoding Protocol. This meant paying close attention to (and sometimes altering) the reaction times for various steps through trial-and-error. Our results yielded much more specific information as to the identity of each Russula sample. By putting these results into a phylogenetic tree, we could compare our samples to each other and track morphological trends (in cap color and gill shape). Although we have a fairly robust dataset on the identities of these Russula samples, it took much longer than we originally anticipated to fully barcode our samples, and we did not have time to complete the second phase of our proposed project. We hope to continue our research at Biotech Without Borders to complete the next phase of our proposed project. </a:t>
            </a:r>
            <a:endParaRPr lang="en-US" sz="5400" dirty="0"/>
          </a:p>
          <a:p>
            <a:pPr algn="ctr"/>
            <a:r>
              <a:rPr lang="en-US" dirty="0"/>
              <a:t>References</a:t>
            </a:r>
            <a:endParaRPr lang="en-US" sz="5400" dirty="0"/>
          </a:p>
          <a:p>
            <a:r>
              <a:rPr lang="en-US" sz="2800" i="1" dirty="0">
                <a:effectLst/>
              </a:rPr>
              <a:t>1. Benefits of fungi for the environment and humans</a:t>
            </a:r>
            <a:r>
              <a:rPr lang="en-US" sz="2800" dirty="0">
                <a:effectLst/>
              </a:rPr>
              <a:t>. UN Decade on Restoration. (n.d.). https://</a:t>
            </a:r>
            <a:r>
              <a:rPr lang="en-US" sz="2800" dirty="0" err="1">
                <a:effectLst/>
              </a:rPr>
              <a:t>www.decadeonrestoration.org</a:t>
            </a:r>
            <a:r>
              <a:rPr lang="en-US" sz="2800" dirty="0">
                <a:effectLst/>
              </a:rPr>
              <a:t>/stories/benefits-fungi-environment-and-humans </a:t>
            </a:r>
          </a:p>
          <a:p>
            <a:r>
              <a:rPr lang="en-US" sz="2800" i="1" dirty="0">
                <a:effectLst/>
              </a:rPr>
              <a:t>2. Cornell Mushroom blog</a:t>
            </a:r>
            <a:r>
              <a:rPr lang="en-US" sz="2800" dirty="0">
                <a:effectLst/>
              </a:rPr>
              <a:t>. A deadly </a:t>
            </a:r>
            <a:r>
              <a:rPr lang="en-US" sz="2800" dirty="0" err="1">
                <a:effectLst/>
              </a:rPr>
              <a:t>Russula</a:t>
            </a:r>
            <a:r>
              <a:rPr lang="en-US" sz="2800" dirty="0">
                <a:effectLst/>
              </a:rPr>
              <a:t> :Cornell Mushroom Blog. (n.d.). https://</a:t>
            </a:r>
            <a:r>
              <a:rPr lang="en-US" sz="2800" dirty="0" err="1">
                <a:effectLst/>
              </a:rPr>
              <a:t>blog.mycology.cornell.edu</a:t>
            </a:r>
            <a:r>
              <a:rPr lang="en-US" sz="2800" dirty="0">
                <a:effectLst/>
              </a:rPr>
              <a:t>/2013/12/30/a-deadly-</a:t>
            </a:r>
            <a:r>
              <a:rPr lang="en-US" sz="2800" dirty="0" err="1">
                <a:effectLst/>
              </a:rPr>
              <a:t>russula</a:t>
            </a:r>
            <a:r>
              <a:rPr lang="en-US" sz="2800" dirty="0">
                <a:effectLst/>
              </a:rPr>
              <a:t>/ </a:t>
            </a:r>
          </a:p>
          <a:p>
            <a:r>
              <a:rPr lang="en-US" sz="2800" dirty="0">
                <a:effectLst/>
              </a:rPr>
              <a:t>3. Jakob, S. (n.d.). Fungal DNA Barcoding Protocol. </a:t>
            </a:r>
            <a:r>
              <a:rPr lang="en-US" sz="2800" i="1" dirty="0">
                <a:effectLst/>
              </a:rPr>
              <a:t>New York Mycological Society</a:t>
            </a:r>
            <a:r>
              <a:rPr lang="en-US" sz="2800" dirty="0">
                <a:effectLst/>
              </a:rPr>
              <a:t>. </a:t>
            </a:r>
          </a:p>
          <a:p>
            <a:r>
              <a:rPr lang="en-US" sz="2800" dirty="0">
                <a:effectLst/>
              </a:rPr>
              <a:t>4. </a:t>
            </a:r>
            <a:r>
              <a:rPr lang="en-US" sz="2800" dirty="0" err="1">
                <a:effectLst/>
              </a:rPr>
              <a:t>MushroomExpert.Com</a:t>
            </a:r>
            <a:r>
              <a:rPr lang="en-US" sz="2800" dirty="0">
                <a:effectLst/>
              </a:rPr>
              <a:t>. (n.d.). The genus </a:t>
            </a:r>
            <a:r>
              <a:rPr lang="en-US" sz="2800" dirty="0" err="1">
                <a:effectLst/>
              </a:rPr>
              <a:t>Russula</a:t>
            </a:r>
            <a:r>
              <a:rPr lang="en-US" sz="2800" dirty="0">
                <a:effectLst/>
              </a:rPr>
              <a:t> (</a:t>
            </a:r>
            <a:r>
              <a:rPr lang="en-US" sz="2800" dirty="0" err="1">
                <a:effectLst/>
              </a:rPr>
              <a:t>mushroomexpert.com</a:t>
            </a:r>
            <a:r>
              <a:rPr lang="en-US" sz="2800" dirty="0">
                <a:effectLst/>
              </a:rPr>
              <a:t>). https://</a:t>
            </a:r>
            <a:r>
              <a:rPr lang="en-US" sz="2800" dirty="0" err="1">
                <a:effectLst/>
              </a:rPr>
              <a:t>www.mushroomexpert.com</a:t>
            </a:r>
            <a:r>
              <a:rPr lang="en-US" sz="2800" dirty="0">
                <a:effectLst/>
              </a:rPr>
              <a:t>/</a:t>
            </a:r>
            <a:r>
              <a:rPr lang="en-US" sz="2800" dirty="0" err="1">
                <a:effectLst/>
              </a:rPr>
              <a:t>russula.html</a:t>
            </a:r>
            <a:r>
              <a:rPr lang="en-US" sz="2800" dirty="0">
                <a:effectLst/>
              </a:rPr>
              <a:t> </a:t>
            </a:r>
          </a:p>
          <a:p>
            <a:r>
              <a:rPr lang="en-US" sz="2800" i="1" dirty="0">
                <a:effectLst/>
              </a:rPr>
              <a:t>5. </a:t>
            </a:r>
            <a:r>
              <a:rPr lang="en-US" sz="2800" i="1" dirty="0" err="1">
                <a:effectLst/>
              </a:rPr>
              <a:t>Russulaceae</a:t>
            </a:r>
            <a:r>
              <a:rPr lang="en-US" sz="2800" i="1" dirty="0">
                <a:effectLst/>
              </a:rPr>
              <a:t> Gallery</a:t>
            </a:r>
            <a:r>
              <a:rPr lang="en-US" sz="2800" dirty="0">
                <a:effectLst/>
              </a:rPr>
              <a:t>. </a:t>
            </a:r>
            <a:r>
              <a:rPr lang="en-US" sz="2800" dirty="0" err="1">
                <a:effectLst/>
              </a:rPr>
              <a:t>Russulaceae</a:t>
            </a:r>
            <a:r>
              <a:rPr lang="en-US" sz="2800" dirty="0">
                <a:effectLst/>
              </a:rPr>
              <a:t>: </a:t>
            </a:r>
            <a:r>
              <a:rPr lang="en-US" sz="2800" dirty="0" err="1">
                <a:effectLst/>
              </a:rPr>
              <a:t>Lactarius</a:t>
            </a:r>
            <a:r>
              <a:rPr lang="en-US" sz="2800" dirty="0">
                <a:effectLst/>
              </a:rPr>
              <a:t>, </a:t>
            </a:r>
            <a:r>
              <a:rPr lang="en-US" sz="2800" dirty="0" err="1">
                <a:effectLst/>
              </a:rPr>
              <a:t>Russula</a:t>
            </a:r>
            <a:r>
              <a:rPr lang="en-US" sz="2800" dirty="0">
                <a:effectLst/>
              </a:rPr>
              <a:t> fungi picture gallery. (n.d.). https://</a:t>
            </a:r>
            <a:r>
              <a:rPr lang="en-US" sz="2800" dirty="0" err="1">
                <a:effectLst/>
              </a:rPr>
              <a:t>www.first-nature.com</a:t>
            </a:r>
            <a:r>
              <a:rPr lang="en-US" sz="2800" dirty="0">
                <a:effectLst/>
              </a:rPr>
              <a:t>/fungi/~</a:t>
            </a:r>
            <a:r>
              <a:rPr lang="en-US" sz="2800" dirty="0" err="1">
                <a:effectLst/>
              </a:rPr>
              <a:t>russulaceae.php</a:t>
            </a:r>
            <a:r>
              <a:rPr lang="en-US" sz="2800" dirty="0">
                <a:effectLst/>
              </a:rPr>
              <a:t> </a:t>
            </a:r>
            <a:endParaRPr lang="en-US" sz="2800" dirty="0"/>
          </a:p>
          <a:p>
            <a:pPr algn="ctr"/>
            <a:r>
              <a:rPr lang="en-US" dirty="0"/>
              <a:t>Acknowledgements</a:t>
            </a:r>
            <a:endParaRPr lang="en-US" sz="5400" dirty="0"/>
          </a:p>
          <a:p>
            <a:r>
              <a:rPr lang="en-US" sz="3600" dirty="0"/>
              <a:t>We’d like to acknowledge Dr. Ellen Jorgensen and the rest of the Biotech Without Borders lab for welcoming us into their community, and Sigrid Jakob of the New York Mycological Society for her samples. We also want to thank Arden Feil and Dr. </a:t>
            </a:r>
            <a:r>
              <a:rPr lang="en-US" sz="3600" dirty="0" err="1"/>
              <a:t>Mayle</a:t>
            </a:r>
            <a:r>
              <a:rPr lang="en-US" sz="3600" dirty="0"/>
              <a:t> for their support throughout the program!</a:t>
            </a:r>
          </a:p>
          <a:p>
            <a:endParaRPr lang="en-US" sz="5400" dirty="0"/>
          </a:p>
        </p:txBody>
      </p:sp>
      <p:sp>
        <p:nvSpPr>
          <p:cNvPr id="3" name="TextBox 2"/>
          <p:cNvSpPr txBox="1"/>
          <p:nvPr/>
        </p:nvSpPr>
        <p:spPr>
          <a:xfrm>
            <a:off x="37180240" y="2757238"/>
            <a:ext cx="5184093" cy="2123658"/>
          </a:xfrm>
          <a:prstGeom prst="rect">
            <a:avLst/>
          </a:prstGeom>
          <a:noFill/>
        </p:spPr>
        <p:txBody>
          <a:bodyPr wrap="square" rtlCol="0">
            <a:spAutoFit/>
          </a:bodyPr>
          <a:lstStyle/>
          <a:p>
            <a:pPr algn="r"/>
            <a:r>
              <a:rPr lang="en-US" sz="4400" dirty="0">
                <a:cs typeface="Arial"/>
              </a:rPr>
              <a:t>Funded by the</a:t>
            </a:r>
          </a:p>
          <a:p>
            <a:pPr algn="r"/>
            <a:r>
              <a:rPr lang="en-US" sz="4400" dirty="0">
                <a:cs typeface="Arial"/>
              </a:rPr>
              <a:t>Thompson Family Foundation </a:t>
            </a:r>
          </a:p>
        </p:txBody>
      </p:sp>
      <p:pic>
        <p:nvPicPr>
          <p:cNvPr id="1026" name="Picture 2">
            <a:extLst>
              <a:ext uri="{FF2B5EF4-FFF2-40B4-BE49-F238E27FC236}">
                <a16:creationId xmlns:a16="http://schemas.microsoft.com/office/drawing/2014/main" id="{C661BBAB-E594-187F-5A47-5E2B9B1C12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501" t="25693" r="12501" b="17941"/>
          <a:stretch/>
        </p:blipFill>
        <p:spPr bwMode="auto">
          <a:xfrm>
            <a:off x="22871009" y="11730639"/>
            <a:ext cx="4270997" cy="42798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CFC0887-85B3-A6EB-208E-7E2D1495E7F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328" t="23363" r="10981" b="18248"/>
          <a:stretch/>
        </p:blipFill>
        <p:spPr bwMode="auto">
          <a:xfrm>
            <a:off x="27587245" y="11730638"/>
            <a:ext cx="4270997" cy="42798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178CF9A-D673-4FB6-995B-00B3DFA20C5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27" t="16944" r="12631" b="18616"/>
          <a:stretch/>
        </p:blipFill>
        <p:spPr bwMode="auto">
          <a:xfrm>
            <a:off x="22858624" y="16469072"/>
            <a:ext cx="4270997" cy="4279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74F7B64-B176-13A8-E4B6-306471F3A2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88443" y="25908595"/>
            <a:ext cx="4282184" cy="43172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08D0306-2EAE-00BF-E756-7C46145E550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3289" t="9732" r="13647" b="8952"/>
          <a:stretch/>
        </p:blipFill>
        <p:spPr bwMode="auto">
          <a:xfrm>
            <a:off x="27599630" y="16482854"/>
            <a:ext cx="4270997" cy="427986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3DDD4DB7-1124-31D5-0419-BE8EFFA1E30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94" t="27441" r="6080" b="3541"/>
          <a:stretch/>
        </p:blipFill>
        <p:spPr bwMode="auto">
          <a:xfrm>
            <a:off x="27588443" y="21193724"/>
            <a:ext cx="4282183" cy="42798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71BAE32-55D9-658B-74E8-2FAD0B44BDE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0729" t="28435" r="14630" b="22983"/>
          <a:stretch/>
        </p:blipFill>
        <p:spPr bwMode="auto">
          <a:xfrm>
            <a:off x="22858624" y="21207506"/>
            <a:ext cx="4270997" cy="427986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2393E05-555F-6DBD-0E95-047D11432A6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2795" t="7129" r="27273" b="12797"/>
          <a:stretch/>
        </p:blipFill>
        <p:spPr bwMode="auto">
          <a:xfrm>
            <a:off x="22858624" y="25945939"/>
            <a:ext cx="4270997" cy="42798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F43AD94-74C8-FF46-82BB-C52B4862A5F7}"/>
              </a:ext>
            </a:extLst>
          </p:cNvPr>
          <p:cNvPicPr>
            <a:picLocks noChangeAspect="1"/>
          </p:cNvPicPr>
          <p:nvPr/>
        </p:nvPicPr>
        <p:blipFill>
          <a:blip r:embed="rId13"/>
          <a:stretch>
            <a:fillRect/>
          </a:stretch>
        </p:blipFill>
        <p:spPr>
          <a:xfrm>
            <a:off x="11686432" y="14841518"/>
            <a:ext cx="8765241" cy="15899740"/>
          </a:xfrm>
          <a:prstGeom prst="rect">
            <a:avLst/>
          </a:prstGeom>
        </p:spPr>
      </p:pic>
    </p:spTree>
    <p:extLst>
      <p:ext uri="{BB962C8B-B14F-4D97-AF65-F5344CB8AC3E}">
        <p14:creationId xmlns:p14="http://schemas.microsoft.com/office/powerpoint/2010/main" val="644230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1889</TotalTime>
  <Words>1205</Words>
  <Application>Microsoft Office PowerPoint</Application>
  <PresentationFormat>Custom</PresentationFormat>
  <Paragraphs>51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AMNH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Ellen Jorgensen</cp:lastModifiedBy>
  <cp:revision>54</cp:revision>
  <cp:lastPrinted>2016-03-28T20:27:59Z</cp:lastPrinted>
  <dcterms:created xsi:type="dcterms:W3CDTF">2011-05-13T20:15:01Z</dcterms:created>
  <dcterms:modified xsi:type="dcterms:W3CDTF">2023-05-26T20:20:16Z</dcterms:modified>
</cp:coreProperties>
</file>