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627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29936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6563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59873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6500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1F7"/>
    <a:srgbClr val="F7F5B1"/>
    <a:srgbClr val="FCACA6"/>
    <a:srgbClr val="FB958D"/>
    <a:srgbClr val="FF9999"/>
    <a:srgbClr val="4ECBE4"/>
    <a:srgbClr val="F1A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771D3-A5E3-C4EF-A21A-33476FFF8EBB}" v="418" dt="2025-05-15T17:26:01.045"/>
    <p1510:client id="{0735A5C4-09BA-3B81-4577-38D4C7DDCCCA}" v="460" dt="2025-05-16T01:49:14.055"/>
    <p1510:client id="{65F52A59-64F0-43EE-8CE2-51B22513C6AE}" v="6" dt="2025-05-15T22:51:39.195"/>
    <p1510:client id="{AB5650D0-FFA2-4BA8-B334-9965155DBAAF}" v="540" dt="2025-05-16T00:41:29.909"/>
    <p1510:client id="{C13BB8C6-0E88-CA53-731F-52B84DDCC9E5}" v="223" dt="2025-05-16T01:38:12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111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1DD2-A9FE-B788-B517-871000091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33D2E-8155-4699-E3B3-0830B7807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E931-ECB4-B23E-A3F6-75C13CB3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9B6F0-F728-BD49-FBB5-BCED1461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99CA0-9AFA-5879-C590-77A19498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A28E-7BEE-A497-82AC-EAB9C598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F5886-7020-2F6D-19BE-9DA62D532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47900-66EF-2C19-85EE-9E3A799D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AA89F-777C-D54A-D1BD-D36C9D8A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D59D-0292-E48A-94FF-32BF2397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20A59-CAF6-70EA-912B-662D5A2FC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12333-640C-1597-F94D-859DB0DA9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A000C-A366-97AE-CC4B-3D21ECC7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40BEB-B43B-B50B-426A-E4FEE7F9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90102-F3BC-6F6E-F899-2989E813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6D69-81FF-C5E4-E513-DF66A2B6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A57B-E281-385A-15C1-3B4F70334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48824-4594-0C1A-3E5E-C407AE17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02BB6-B4C6-372F-744E-7D73BDFD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A72CB-B8A6-416B-EB84-605B2D3B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4B01-C704-BD33-46CC-1BF3AB1F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660" y="8206749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229D-4640-0307-D276-236C84CA0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660" y="22029429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82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D84E4-1EDD-19A3-2FB4-50F012CD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17D8-3124-0BF2-B93B-4A07F4E9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ADF6-0313-42A6-3262-113498AF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0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16CB-6632-ED19-0433-99F554E0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B9F64-C403-AF64-2C7C-4C45D9BB1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7D0A-C79B-7F4E-2AE3-260A9A45E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E036C-7D7C-B1E5-F81C-FE8228B4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30683-EFE5-689A-B8CA-1F033A5F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41D2B-0CA4-B4EB-57AA-77317BFD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EF73-F813-C9A5-37E4-E60318EE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9EBFB-DAF5-4FC3-7A40-A3343296D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7C819-BC7F-1B2F-8EAD-F005A5E28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18BC8-B153-443A-B38D-E82E8285C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2E6B3-DA4C-1586-22E8-E9A154904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3984A-7A41-EF77-BF1F-0A83216D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F1160-E951-394C-92D2-98B22039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016A6-19D9-88FF-2654-56B314CF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841E-FA8F-976C-6F50-B89F61A5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8F9D0-AF9B-7554-1925-630A370B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A38BF-DDAC-55C2-F939-632F96E2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23BFA-3D29-2BAD-9585-B1819064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E9D4-9042-0EBB-F76A-C3977A96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35C13-FAA5-9AB1-8F4B-DE24644B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4C112-94F5-2416-3389-AF1A8FD1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84FC-4717-F528-79B4-AEC4A9E3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42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F9F6-E7B8-FF2C-A7DC-41F9D856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FE5C8-1322-9682-A23F-EC0CB3635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3242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DEDB6-9F6A-02F2-3AB2-D11690D3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7C3C-FB6C-0578-FF8E-BE3F4676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61CB5-27BE-3AB4-C582-9B6EF130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AFDF-7E4A-3877-C340-59ABDDFD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242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DF0D3-542F-31A8-1729-62603626D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FC72A-4301-084C-631C-EF6DF6286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3242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5E445-E98B-7B58-4261-47A6F1B6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D51B3-1867-93F5-F9DC-EE297768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DF8A0-2928-AD99-5E73-8C424469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D4D66-8CEE-4BB8-02A3-1919F68C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227B2-8C7F-8E79-3E1D-6C8FFC9C5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B5DF-9D7E-686A-EA5D-7776A6CEA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298A1-987B-4878-8758-981BBFBF75C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436AD-7B0C-81A1-295A-9C03F2FA2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37A6-4703-039A-DA90-B68E6E529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D9996-A4D0-4DA0-B377-99B0DB10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EE13A-1E91-3E97-0748-C5E2818D9B33}"/>
              </a:ext>
            </a:extLst>
          </p:cNvPr>
          <p:cNvSpPr/>
          <p:nvPr/>
        </p:nvSpPr>
        <p:spPr>
          <a:xfrm>
            <a:off x="792478" y="4108039"/>
            <a:ext cx="14121450" cy="950009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1FC9F5-6C09-E2D0-A0C5-BF622DE2C542}"/>
              </a:ext>
            </a:extLst>
          </p:cNvPr>
          <p:cNvSpPr/>
          <p:nvPr/>
        </p:nvSpPr>
        <p:spPr>
          <a:xfrm>
            <a:off x="792478" y="13902713"/>
            <a:ext cx="14121450" cy="994746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63C24C-6FCE-6B95-494B-0F97849EF5BF}"/>
              </a:ext>
            </a:extLst>
          </p:cNvPr>
          <p:cNvSpPr/>
          <p:nvPr/>
        </p:nvSpPr>
        <p:spPr>
          <a:xfrm>
            <a:off x="29197664" y="8141304"/>
            <a:ext cx="13726079" cy="4284063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CA5306-9E68-6171-286E-F43FAE77152E}"/>
              </a:ext>
            </a:extLst>
          </p:cNvPr>
          <p:cNvSpPr/>
          <p:nvPr/>
        </p:nvSpPr>
        <p:spPr>
          <a:xfrm>
            <a:off x="29039396" y="13042955"/>
            <a:ext cx="14261225" cy="111683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5760" dirty="0">
                <a:solidFill>
                  <a:schemeClr val="tx1"/>
                </a:solidFill>
                <a:latin typeface="Aharoni"/>
                <a:ea typeface="+mn-lt"/>
                <a:cs typeface="Aharoni"/>
              </a:rPr>
              <a:t>CONCLUSION</a:t>
            </a:r>
            <a:endParaRPr lang="en-US" sz="26129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This study investigated the impact of pollution on fungal biodiversity by comparing soil samples from high- and low-pollution areas  using DNA barcoding of the ITS region.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Fungi play essential roles in ecosystems such as nutrient cycling, organic matter decomposition, erosion prevention, and supporting plant growth through mycorrhizal relationships—yet they remain underrepresented in pollution studies.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 Using culturing, DNA extraction, and ITS-region amplification, the project aimed to evaluate fungal diversity across pollution gradients.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Of 60 isolated colonies, genomic DNA was successfully extracted from 37 samples. However, ITS region amplification was difficult, with only 7 samples producing visible PCR bands.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These were sequenced via Sanger DNA sequencing; 4 matched known fungal sequences, while 2 did not align with fungal or yeast DNA.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These difficulties could be the results of cross-contamination, inadvertently growing bacteria rather than  fungi or yeast, or other parts of our method didn’t work as intended.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5EB79A-766E-CEB7-CC98-6F3715F3CBBD}"/>
              </a:ext>
            </a:extLst>
          </p:cNvPr>
          <p:cNvSpPr/>
          <p:nvPr/>
        </p:nvSpPr>
        <p:spPr>
          <a:xfrm>
            <a:off x="511842" y="23918208"/>
            <a:ext cx="14448614" cy="87168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05170-0270-E351-7744-F52A1880C65E}"/>
              </a:ext>
            </a:extLst>
          </p:cNvPr>
          <p:cNvSpPr txBox="1"/>
          <p:nvPr/>
        </p:nvSpPr>
        <p:spPr>
          <a:xfrm>
            <a:off x="6224855" y="4293824"/>
            <a:ext cx="415662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latin typeface="Aharoni" panose="020F0502020204030204" pitchFamily="2" charset="-79"/>
                <a:cs typeface="Aharoni" panose="020F0502020204030204" pitchFamily="2" charset="-79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8606C6-7E0B-80F9-066A-349BF424F77D}"/>
              </a:ext>
            </a:extLst>
          </p:cNvPr>
          <p:cNvSpPr txBox="1"/>
          <p:nvPr/>
        </p:nvSpPr>
        <p:spPr>
          <a:xfrm>
            <a:off x="5532290" y="14390410"/>
            <a:ext cx="69501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FA2FE-AA92-F5D8-C82A-44F492D5A395}"/>
              </a:ext>
            </a:extLst>
          </p:cNvPr>
          <p:cNvSpPr txBox="1"/>
          <p:nvPr/>
        </p:nvSpPr>
        <p:spPr>
          <a:xfrm>
            <a:off x="3721729" y="24162688"/>
            <a:ext cx="1076178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dirty="0">
                <a:latin typeface="Aharoni" panose="02010803020104030203" pitchFamily="2" charset="-79"/>
                <a:cs typeface="Aharoni" panose="02010803020104030203" pitchFamily="2" charset="-79"/>
              </a:rPr>
              <a:t>MATERIALS AND METHODS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ACE450-6E6F-0683-CA5E-15D1F4690C1D}"/>
              </a:ext>
            </a:extLst>
          </p:cNvPr>
          <p:cNvSpPr txBox="1"/>
          <p:nvPr/>
        </p:nvSpPr>
        <p:spPr>
          <a:xfrm>
            <a:off x="33712613" y="8234755"/>
            <a:ext cx="4548413" cy="1163395"/>
          </a:xfrm>
          <a:prstGeom prst="rect">
            <a:avLst/>
          </a:prstGeom>
          <a:noFill/>
        </p:spPr>
        <p:txBody>
          <a:bodyPr wrap="square" lIns="329184" tIns="164592" rIns="329184" bIns="164592" rtlCol="0" anchor="t">
            <a:spAutoFit/>
          </a:bodyPr>
          <a:lstStyle/>
          <a:p>
            <a:r>
              <a:rPr lang="en-US" sz="5400" dirty="0">
                <a:latin typeface="Aharoni"/>
                <a:cs typeface="Aharoni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15133-A3FE-5D4A-2478-68486009543C}"/>
              </a:ext>
            </a:extLst>
          </p:cNvPr>
          <p:cNvSpPr txBox="1"/>
          <p:nvPr/>
        </p:nvSpPr>
        <p:spPr>
          <a:xfrm>
            <a:off x="1012871" y="550537"/>
            <a:ext cx="42085850" cy="2936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329184" tIns="164592" rIns="329184" bIns="164592" rtlCol="0" anchor="t">
            <a:spAutoFit/>
          </a:bodyPr>
          <a:lstStyle/>
          <a:p>
            <a:pPr algn="ctr"/>
            <a:r>
              <a:rPr lang="en-US" sz="7560" b="1" dirty="0">
                <a:solidFill>
                  <a:srgbClr val="000000"/>
                </a:solidFill>
                <a:latin typeface="Times New Roman"/>
                <a:cs typeface="Times New Roman"/>
              </a:rPr>
              <a:t>Effects of Pollution on Fungal Communities</a:t>
            </a:r>
          </a:p>
          <a:p>
            <a:pPr algn="ctr"/>
            <a:r>
              <a:rPr lang="en-US" sz="2880" dirty="0">
                <a:latin typeface="Times New Roman"/>
                <a:cs typeface="Times New Roman"/>
              </a:rPr>
              <a:t>1</a:t>
            </a:r>
            <a:r>
              <a:rPr lang="en-US" sz="5040" dirty="0">
                <a:latin typeface="Times New Roman"/>
                <a:cs typeface="Times New Roman"/>
              </a:rPr>
              <a:t> </a:t>
            </a:r>
            <a:r>
              <a:rPr lang="en-US" sz="5400" dirty="0">
                <a:latin typeface="Times New Roman"/>
                <a:cs typeface="Times New Roman"/>
              </a:rPr>
              <a:t>Arianna Sukhdeo</a:t>
            </a:r>
            <a:r>
              <a:rPr lang="en-US" sz="5040" dirty="0">
                <a:latin typeface="Times New Roman"/>
                <a:cs typeface="Times New Roman"/>
              </a:rPr>
              <a:t>, </a:t>
            </a:r>
            <a:r>
              <a:rPr lang="en-US" sz="2880" dirty="0">
                <a:latin typeface="Times New Roman"/>
                <a:cs typeface="Times New Roman"/>
              </a:rPr>
              <a:t>2</a:t>
            </a:r>
            <a:r>
              <a:rPr lang="en-US" sz="5040" dirty="0">
                <a:latin typeface="Times New Roman"/>
                <a:cs typeface="Times New Roman"/>
              </a:rPr>
              <a:t> </a:t>
            </a:r>
            <a:r>
              <a:rPr lang="en-US" sz="5400" err="1">
                <a:latin typeface="Times New Roman"/>
                <a:cs typeface="Times New Roman"/>
              </a:rPr>
              <a:t>Tianxiao</a:t>
            </a:r>
            <a:r>
              <a:rPr lang="en-US" sz="5400" dirty="0">
                <a:latin typeface="Times New Roman"/>
                <a:cs typeface="Times New Roman"/>
              </a:rPr>
              <a:t> Liu,</a:t>
            </a:r>
            <a:r>
              <a:rPr lang="en-US" sz="5040" dirty="0">
                <a:latin typeface="Times New Roman"/>
                <a:cs typeface="Times New Roman"/>
              </a:rPr>
              <a:t>  </a:t>
            </a:r>
            <a:r>
              <a:rPr lang="en-US" sz="2880" dirty="0">
                <a:latin typeface="Times New Roman"/>
                <a:cs typeface="Times New Roman"/>
              </a:rPr>
              <a:t>3</a:t>
            </a:r>
            <a:r>
              <a:rPr lang="en-US" sz="5040" dirty="0">
                <a:latin typeface="Times New Roman"/>
                <a:cs typeface="Times New Roman"/>
              </a:rPr>
              <a:t> </a:t>
            </a:r>
            <a:r>
              <a:rPr lang="en-US" sz="5400" dirty="0">
                <a:latin typeface="Times New Roman"/>
                <a:cs typeface="Times New Roman"/>
              </a:rPr>
              <a:t>Alexandra Snowden</a:t>
            </a:r>
            <a:r>
              <a:rPr lang="en-US" sz="5040" dirty="0">
                <a:latin typeface="Times New Roman"/>
                <a:cs typeface="Times New Roman"/>
              </a:rPr>
              <a:t>, </a:t>
            </a:r>
            <a:r>
              <a:rPr lang="en-US" sz="2880" dirty="0">
                <a:latin typeface="Times New Roman"/>
                <a:cs typeface="Times New Roman"/>
              </a:rPr>
              <a:t>4</a:t>
            </a:r>
            <a:r>
              <a:rPr lang="en-US" sz="5040" dirty="0">
                <a:latin typeface="Times New Roman"/>
                <a:cs typeface="Times New Roman"/>
              </a:rPr>
              <a:t> </a:t>
            </a:r>
            <a:r>
              <a:rPr lang="en-US" sz="5400" dirty="0">
                <a:solidFill>
                  <a:srgbClr val="1F1F1F"/>
                </a:solidFill>
                <a:latin typeface="Times New Roman"/>
                <a:cs typeface="Times New Roman"/>
              </a:rPr>
              <a:t>Katsuhiro Kita</a:t>
            </a:r>
          </a:p>
          <a:p>
            <a:pPr algn="ctr"/>
            <a:r>
              <a:rPr lang="en-US" sz="28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lang="en-US" sz="39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NEST+m</a:t>
            </a:r>
            <a:r>
              <a:rPr lang="en-US" sz="39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  </a:t>
            </a:r>
            <a:r>
              <a:rPr lang="en-US" sz="28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39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Brooklyn Technical High School</a:t>
            </a:r>
            <a:r>
              <a:rPr lang="en-US" sz="28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   3</a:t>
            </a:r>
            <a:r>
              <a:rPr lang="en-US" sz="39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Hunter College High School     </a:t>
            </a:r>
            <a:r>
              <a:rPr lang="en-US" sz="288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lang="en-US" sz="39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St. Francis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5863B-9531-67E3-D1E6-4DEF7A1E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21" y="1161172"/>
            <a:ext cx="279654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12AE9-388B-7C61-55F1-FDCAB4C9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882" y="950073"/>
            <a:ext cx="5006344" cy="11000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78CA65-1206-F3D1-86A3-52FAA0CC4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151" y="2015905"/>
            <a:ext cx="5731704" cy="1282619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7BAEBBD3-35B7-2743-4E9A-36D4B6C472F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67458" y="5100352"/>
            <a:ext cx="14117699" cy="83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9184" tIns="164592" rIns="329184" bIns="16459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Fungal communities are vital for ecosystem health but remain underexplored in polluted environments.</a:t>
            </a:r>
          </a:p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This project investigates the impact of pollution on fungal biodiversity by comparing soils from areas of high and low pollution (e.g., highways versus nature reserves).</a:t>
            </a:r>
            <a:endParaRPr lang="en-US" sz="26129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Soil samples will be collected and analyzed through DNA barcoding (ITS region sequencing) to identify fungal taxa.</a:t>
            </a:r>
            <a:endParaRPr lang="en-US" sz="26129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The aim is to evaluate fungal diversity and community composition across pollution gradients.</a:t>
            </a:r>
            <a:endParaRPr lang="en-US" sz="26129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 It is hypothesized that high-pollution sites will exhibit reduced fungal diversity and altered community structures.</a:t>
            </a:r>
            <a:endParaRPr lang="en-US" sz="26129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Statistical and graphical analyses will be employed to assess diversity indices and species distributions.</a:t>
            </a:r>
            <a:endParaRPr lang="en-US" sz="26129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240" dirty="0">
                <a:ea typeface="+mn-lt"/>
                <a:cs typeface="+mn-lt"/>
              </a:rPr>
              <a:t>Bioindicator taxa may be identified to indicate pollution levels.</a:t>
            </a:r>
            <a:endParaRPr lang="en-US" sz="26129" dirty="0">
              <a:ea typeface="+mn-lt"/>
              <a:cs typeface="+mn-lt"/>
            </a:endParaRPr>
          </a:p>
          <a:p>
            <a:r>
              <a:rPr lang="en-US" sz="3240" dirty="0">
                <a:ea typeface="+mn-lt"/>
                <a:cs typeface="+mn-lt"/>
              </a:rPr>
              <a:t>• Findings could inform environmental restoration efforts and underline the importance of protecting fungal biodiversity in polluted ecosystems.</a:t>
            </a:r>
            <a:endParaRPr lang="en-US" sz="26129" dirty="0">
              <a:ea typeface="+mn-lt"/>
              <a:cs typeface="+mn-lt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0CA9C6F0-E78B-7A2D-10A4-08069B54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163" y="15437168"/>
            <a:ext cx="14186394" cy="791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9184" tIns="164592" rIns="329184" bIns="16459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Fungi play critical roles in ecosystems, including nutrient cycling, organic matter decomposition, soil erosion prevention, and promoting plant growth through mycorrhizal relationships.</a:t>
            </a: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Despite their importance, fungi are often overlooked in environmental and pollution studies.</a:t>
            </a: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Pollution from human activities (e.g., industrial emissions, vehicle exhaust, waste runoff) introduces toxic substances like heavy metals into soil ecosystems.</a:t>
            </a: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These pollutants may negatively impact fungal biodiversity and the overall soil microbiome.</a:t>
            </a: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This project uses DNA barcoding to analyze fungal diversity and community composition in polluted versus unpolluted soils.</a:t>
            </a: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Fungi are sensitive to environmental changes, making them potential bioindicators of soil health.</a:t>
            </a:r>
            <a:endParaRPr lang="en-US" sz="2900" dirty="0"/>
          </a:p>
          <a:p>
            <a:pPr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Findings could contribute to conservation, restoration, and pollution mitigation strategies.</a:t>
            </a:r>
            <a:endParaRPr lang="en-US" sz="2900" dirty="0"/>
          </a:p>
          <a:p>
            <a:pPr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900" dirty="0">
                <a:ea typeface="+mn-lt"/>
                <a:cs typeface="+mn-lt"/>
              </a:rPr>
              <a:t>Although fungi are known to be important for soil health, few studies have explored how pollution specifically affects them—as this project intends to.</a:t>
            </a:r>
            <a:endParaRPr lang="en-US" sz="29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CA46FA-3A06-3F61-6F05-3E5F3C9C1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7731" y="22028026"/>
            <a:ext cx="10043441" cy="9123841"/>
          </a:xfrm>
          <a:prstGeom prst="rect">
            <a:avLst/>
          </a:prstGeom>
        </p:spPr>
      </p:pic>
      <p:sp>
        <p:nvSpPr>
          <p:cNvPr id="40" name="Rectangle 8">
            <a:extLst>
              <a:ext uri="{FF2B5EF4-FFF2-40B4-BE49-F238E27FC236}">
                <a16:creationId xmlns:a16="http://schemas.microsoft.com/office/drawing/2014/main" id="{E243ABD6-A9ED-9389-040D-EFF3CAC0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6793" y="8816452"/>
            <a:ext cx="12196433" cy="345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9184" tIns="164592" rIns="329184" bIns="164592" numCol="1" anchor="ctr" anchorCtr="0" compatLnSpc="1">
            <a:prstTxWarp prst="textNoShape">
              <a:avLst/>
            </a:prstTxWarp>
            <a:spAutoFit/>
          </a:bodyPr>
          <a:lstStyle/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Among 60 isolated colonies, genomic DNA was successfully obtained from 37 samples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ITS region amplification was challenging, with only 7 samples producing visible bands after PCR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These 7 samples were subjected to Sanger DNA sequencing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2 sequences did not match fungal or yeast genomic DNA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4 sequences matched known fungal sequences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96A623-1C00-FCFC-A0AB-327BAD4F3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7211" y="4445568"/>
            <a:ext cx="9334500" cy="1381125"/>
          </a:xfrm>
          <a:prstGeom prst="rect">
            <a:avLst/>
          </a:prstGeom>
        </p:spPr>
      </p:pic>
      <p:sp>
        <p:nvSpPr>
          <p:cNvPr id="45" name="Rectangle 10">
            <a:extLst>
              <a:ext uri="{FF2B5EF4-FFF2-40B4-BE49-F238E27FC236}">
                <a16:creationId xmlns:a16="http://schemas.microsoft.com/office/drawing/2014/main" id="{BB2547CA-86DC-8644-E060-0689356F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63" y="24857047"/>
            <a:ext cx="14360843" cy="74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29184" tIns="164592" rIns="329184" bIns="164592" numCol="1" anchor="ctr" anchorCtr="0" compatLnSpc="1">
            <a:prstTxWarp prst="textNoShape">
              <a:avLst/>
            </a:prstTxWarp>
            <a:spAutoFit/>
          </a:bodyPr>
          <a:lstStyle/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Each sample was placed in a 1.5-ml microcentrifuge tube with 500 </a:t>
            </a:r>
            <a:r>
              <a:rPr lang="en-US" altLang="en-US" sz="2900" dirty="0" err="1">
                <a:cs typeface="Angsana New"/>
              </a:rPr>
              <a:t>μl</a:t>
            </a:r>
            <a:r>
              <a:rPr lang="en-US" altLang="en-US" sz="2900" dirty="0">
                <a:cs typeface="Angsana New"/>
              </a:rPr>
              <a:t> of water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After </a:t>
            </a:r>
            <a:r>
              <a:rPr lang="en-US" altLang="en-US" sz="2900" dirty="0" err="1">
                <a:cs typeface="Angsana New"/>
              </a:rPr>
              <a:t>vortexing</a:t>
            </a:r>
            <a:r>
              <a:rPr lang="en-US" altLang="en-US" sz="2900" dirty="0">
                <a:cs typeface="Angsana New"/>
              </a:rPr>
              <a:t> and a quick spin, the supernatant was diluted (1:10) with water and plated on </a:t>
            </a:r>
            <a:r>
              <a:rPr lang="en-US" altLang="en-US" sz="2900" dirty="0" err="1">
                <a:cs typeface="Angsana New"/>
              </a:rPr>
              <a:t>Sabouraud</a:t>
            </a:r>
            <a:r>
              <a:rPr lang="en-US" altLang="en-US" sz="2900" dirty="0">
                <a:cs typeface="Angsana New"/>
              </a:rPr>
              <a:t> dextrose agar (4% dextrose, 1% peptone, 2% agar, pH ~5.6)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Fungal and yeast colonies were either directly used or cultured in </a:t>
            </a:r>
            <a:r>
              <a:rPr lang="en-US" altLang="en-US" sz="2900" dirty="0" err="1">
                <a:cs typeface="Angsana New"/>
              </a:rPr>
              <a:t>Sabouraud</a:t>
            </a:r>
            <a:r>
              <a:rPr lang="en-US" altLang="en-US" sz="2900" dirty="0">
                <a:cs typeface="Angsana New"/>
              </a:rPr>
              <a:t> dextrose medium (1 ml in microcentrifuge tubes) at 28°C for two days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Cells were resuspended in 100 </a:t>
            </a:r>
            <a:r>
              <a:rPr lang="en-US" altLang="en-US" sz="2900" dirty="0" err="1">
                <a:cs typeface="Angsana New"/>
              </a:rPr>
              <a:t>μl</a:t>
            </a:r>
            <a:r>
              <a:rPr lang="en-US" altLang="en-US" sz="2900" dirty="0">
                <a:cs typeface="Angsana New"/>
              </a:rPr>
              <a:t> of digestion buffer (1M sucrose, 50 mM EDTA, 2% </a:t>
            </a:r>
            <a:r>
              <a:rPr lang="en-US" altLang="en-US" sz="2900" dirty="0" err="1">
                <a:cs typeface="Angsana New"/>
              </a:rPr>
              <a:t>mercaptoethanol</a:t>
            </a:r>
            <a:r>
              <a:rPr lang="en-US" altLang="en-US" sz="2900" dirty="0">
                <a:cs typeface="Angsana New"/>
              </a:rPr>
              <a:t>) containing 2.5 </a:t>
            </a:r>
            <a:r>
              <a:rPr lang="en-US" altLang="en-US" sz="2900" dirty="0" err="1">
                <a:cs typeface="Angsana New"/>
              </a:rPr>
              <a:t>μl</a:t>
            </a:r>
            <a:r>
              <a:rPr lang="en-US" altLang="en-US" sz="2900" dirty="0">
                <a:cs typeface="Angsana New"/>
              </a:rPr>
              <a:t> (12.5U) </a:t>
            </a:r>
            <a:r>
              <a:rPr lang="en-US" altLang="en-US" sz="2900" dirty="0" err="1">
                <a:cs typeface="Angsana New"/>
              </a:rPr>
              <a:t>Zymolyase</a:t>
            </a:r>
            <a:r>
              <a:rPr lang="en-US" altLang="en-US" sz="2900" dirty="0">
                <a:cs typeface="Angsana New"/>
              </a:rPr>
              <a:t> and incubated at 37°C for 1 hour to digest cell walls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Genomic DNA was extracted using the </a:t>
            </a:r>
            <a:r>
              <a:rPr lang="en-US" altLang="en-US" sz="2900" dirty="0" err="1">
                <a:cs typeface="Angsana New"/>
              </a:rPr>
              <a:t>DNeasy</a:t>
            </a:r>
            <a:r>
              <a:rPr lang="en-US" altLang="en-US" sz="2900" dirty="0">
                <a:cs typeface="Angsana New"/>
              </a:rPr>
              <a:t> kit (Qiagen)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ITS1 and ITS4 primers, each tagged with an M13 sequence, were used to amplify the internal transcribed spacer (ITS) region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PCR conditions: initial denaturation at 94°C for 1 minute; 35 cycles of 94°C for 1 minute (denaturation), 55°C for 1 minute (annealing), and 72°C for 1 minute (extension)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Taq DNA polymerase (New England Biolabs) was used in all PCR reactions</a:t>
            </a:r>
          </a:p>
          <a:p>
            <a:pPr defTabSz="32918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>
                <a:cs typeface="Angsana New"/>
              </a:rPr>
              <a:t>PCR products were visualized using 2% agarose gel electrophoresis; expected amplicon size was 692 bp</a:t>
            </a: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71F06A18-C481-333A-06FF-69013855E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4682" y="4395175"/>
            <a:ext cx="10422228" cy="73447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A1564C-4FC1-678B-D7C6-1B36240C7A2D}"/>
              </a:ext>
            </a:extLst>
          </p:cNvPr>
          <p:cNvSpPr/>
          <p:nvPr/>
        </p:nvSpPr>
        <p:spPr>
          <a:xfrm>
            <a:off x="29499386" y="29344357"/>
            <a:ext cx="13896438" cy="3141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24B04-7865-BC3B-F90F-34BC41BA42B0}"/>
              </a:ext>
            </a:extLst>
          </p:cNvPr>
          <p:cNvSpPr txBox="1"/>
          <p:nvPr/>
        </p:nvSpPr>
        <p:spPr>
          <a:xfrm>
            <a:off x="32376698" y="29574181"/>
            <a:ext cx="8241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ACKNOWLEDGEMENTS</a:t>
            </a:r>
            <a:endParaRPr lang="en-US" sz="576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DB607-FC8F-AA44-237A-A0DE1A2E404A}"/>
              </a:ext>
            </a:extLst>
          </p:cNvPr>
          <p:cNvSpPr txBox="1"/>
          <p:nvPr/>
        </p:nvSpPr>
        <p:spPr>
          <a:xfrm>
            <a:off x="30361511" y="30552910"/>
            <a:ext cx="12939110" cy="145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0" i="0" dirty="0">
                <a:solidFill>
                  <a:srgbClr val="000000"/>
                </a:solidFill>
                <a:effectLst/>
              </a:rPr>
              <a:t>We thank Drs. Allison Mayle, Ashley Paynter, Christina Newkirk and all the DNA Learning Center for their dedicated support throughout the program. We also acknowledge the Pinkerton Foundation for their support.</a:t>
            </a:r>
            <a:endParaRPr lang="en-US" sz="2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2E2BB9-FCBC-4361-A12D-3C7073BB2656}"/>
              </a:ext>
            </a:extLst>
          </p:cNvPr>
          <p:cNvSpPr txBox="1"/>
          <p:nvPr/>
        </p:nvSpPr>
        <p:spPr>
          <a:xfrm>
            <a:off x="17886233" y="11729527"/>
            <a:ext cx="9108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Sampling locations (red)</a:t>
            </a:r>
          </a:p>
        </p:txBody>
      </p:sp>
      <p:pic>
        <p:nvPicPr>
          <p:cNvPr id="32" name="Picture 31" descr="A group of petri dishes with different types of bacteria&#10;&#10;AI-generated content may be incorrect.">
            <a:extLst>
              <a:ext uri="{FF2B5EF4-FFF2-40B4-BE49-F238E27FC236}">
                <a16:creationId xmlns:a16="http://schemas.microsoft.com/office/drawing/2014/main" id="{A57F8FCC-0DE5-4143-8357-C89AC80C5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56770" y="13357279"/>
            <a:ext cx="4968240" cy="7424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E8AE5F-3A3A-4FC1-A4BC-C296E9230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653" y="13516331"/>
            <a:ext cx="4864100" cy="4635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9276056-1E15-49AE-AB9B-D6A727C78A8A}"/>
              </a:ext>
            </a:extLst>
          </p:cNvPr>
          <p:cNvSpPr txBox="1"/>
          <p:nvPr/>
        </p:nvSpPr>
        <p:spPr>
          <a:xfrm>
            <a:off x="16844682" y="20762960"/>
            <a:ext cx="10228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An example of typical plates.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0B2713-39DD-4D1E-B956-62C098694760}"/>
              </a:ext>
            </a:extLst>
          </p:cNvPr>
          <p:cNvSpPr txBox="1"/>
          <p:nvPr/>
        </p:nvSpPr>
        <p:spPr>
          <a:xfrm>
            <a:off x="16753030" y="31304267"/>
            <a:ext cx="12056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Four of read sequences aligned with</a:t>
            </a:r>
          </a:p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Clustal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Omega.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4AAB2D-D346-41D2-A782-56AE5A816AD2}"/>
              </a:ext>
            </a:extLst>
          </p:cNvPr>
          <p:cNvSpPr/>
          <p:nvPr/>
        </p:nvSpPr>
        <p:spPr>
          <a:xfrm>
            <a:off x="29471523" y="24828906"/>
            <a:ext cx="13896438" cy="43960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72AB97-EC19-4FEC-8CD5-C5AF7F16D05F}"/>
              </a:ext>
            </a:extLst>
          </p:cNvPr>
          <p:cNvSpPr txBox="1"/>
          <p:nvPr/>
        </p:nvSpPr>
        <p:spPr>
          <a:xfrm>
            <a:off x="34422650" y="24907525"/>
            <a:ext cx="45572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REFERENCES</a:t>
            </a:r>
            <a:endParaRPr lang="en-US" sz="576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6E4A56-2F26-4432-BCDA-DC213C1BC280}"/>
              </a:ext>
            </a:extLst>
          </p:cNvPr>
          <p:cNvSpPr txBox="1"/>
          <p:nvPr/>
        </p:nvSpPr>
        <p:spPr>
          <a:xfrm>
            <a:off x="30231727" y="25886254"/>
            <a:ext cx="129391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M. Tessler, F.J. David, S.W. Cunningham, E. </a:t>
            </a:r>
            <a:r>
              <a:rPr lang="en-US" sz="2800" dirty="0" err="1"/>
              <a:t>Herstoff</a:t>
            </a:r>
            <a:r>
              <a:rPr lang="en-US" sz="2800" dirty="0"/>
              <a:t> (2023) </a:t>
            </a:r>
            <a:r>
              <a:rPr lang="en-US" sz="2800" i="1" dirty="0" err="1"/>
              <a:t>Microb</a:t>
            </a:r>
            <a:r>
              <a:rPr lang="en-US" sz="2800" i="1" dirty="0"/>
              <a:t>. Ecol.</a:t>
            </a:r>
            <a:r>
              <a:rPr lang="en-US" sz="2800" dirty="0"/>
              <a:t>, </a:t>
            </a:r>
            <a:r>
              <a:rPr lang="en-US" sz="2800" b="1" dirty="0"/>
              <a:t>85</a:t>
            </a:r>
            <a:r>
              <a:rPr lang="en-US" sz="2800" dirty="0"/>
              <a:t>, 1077-1086</a:t>
            </a:r>
          </a:p>
          <a:p>
            <a:pPr lvl="0"/>
            <a:r>
              <a:rPr lang="en-US" sz="2800" dirty="0"/>
              <a:t>H.M. Bik, </a:t>
            </a:r>
            <a:r>
              <a:rPr lang="en-US" sz="2800" i="1" dirty="0"/>
              <a:t>et al.</a:t>
            </a:r>
            <a:r>
              <a:rPr lang="en-US" sz="2800" dirty="0"/>
              <a:t> (2012) </a:t>
            </a:r>
            <a:r>
              <a:rPr lang="en-US" sz="2800" i="1" dirty="0" err="1"/>
              <a:t>PLoS</a:t>
            </a:r>
            <a:r>
              <a:rPr lang="en-US" sz="2800" i="1" dirty="0"/>
              <a:t> One</a:t>
            </a:r>
            <a:r>
              <a:rPr lang="en-US" sz="2800" dirty="0"/>
              <a:t>, </a:t>
            </a:r>
            <a:r>
              <a:rPr lang="en-US" sz="2800" b="1" dirty="0"/>
              <a:t>7</a:t>
            </a:r>
            <a:r>
              <a:rPr lang="en-US" sz="2800" dirty="0"/>
              <a:t>, e38550</a:t>
            </a:r>
          </a:p>
          <a:p>
            <a:pPr lvl="0"/>
            <a:r>
              <a:rPr lang="en-US" sz="2800" dirty="0"/>
              <a:t>C.J. Jackson, </a:t>
            </a:r>
            <a:r>
              <a:rPr lang="en-US" sz="2800" i="1" dirty="0"/>
              <a:t>et al.</a:t>
            </a:r>
            <a:r>
              <a:rPr lang="en-US" sz="2800" dirty="0"/>
              <a:t> (1999) </a:t>
            </a:r>
            <a:r>
              <a:rPr lang="en-US" sz="2800" i="1" dirty="0"/>
              <a:t>J. Clin. Microbiol.</a:t>
            </a:r>
            <a:r>
              <a:rPr lang="en-US" sz="2800" dirty="0"/>
              <a:t>, </a:t>
            </a:r>
            <a:r>
              <a:rPr lang="en-US" sz="2800" b="1" dirty="0"/>
              <a:t>37</a:t>
            </a:r>
            <a:r>
              <a:rPr lang="en-US" sz="2800" dirty="0"/>
              <a:t>, 931-936</a:t>
            </a:r>
          </a:p>
          <a:p>
            <a:pPr lvl="0"/>
            <a:r>
              <a:rPr lang="en-US" sz="2800" dirty="0"/>
              <a:t>F. Sievers and D.G. Higgins (2014) </a:t>
            </a:r>
            <a:r>
              <a:rPr lang="en-US" sz="2800" i="1" dirty="0"/>
              <a:t>Methods Mol. Biol.</a:t>
            </a:r>
            <a:r>
              <a:rPr lang="en-US" sz="2800" dirty="0"/>
              <a:t>, </a:t>
            </a:r>
            <a:r>
              <a:rPr lang="en-US" sz="2800" b="1" dirty="0"/>
              <a:t>1079</a:t>
            </a:r>
            <a:r>
              <a:rPr lang="en-US" sz="2800" dirty="0"/>
              <a:t>, 105-116</a:t>
            </a:r>
          </a:p>
          <a:p>
            <a:pPr lvl="0"/>
            <a:r>
              <a:rPr lang="en-US" sz="2800" dirty="0"/>
              <a:t>V. </a:t>
            </a:r>
            <a:r>
              <a:rPr lang="en-US" sz="2800" dirty="0" err="1"/>
              <a:t>Baramidze</a:t>
            </a:r>
            <a:r>
              <a:rPr lang="en-US" sz="2800" dirty="0"/>
              <a:t>, </a:t>
            </a:r>
            <a:r>
              <a:rPr lang="en-US" sz="2800" i="1" dirty="0"/>
              <a:t>et al.</a:t>
            </a:r>
            <a:r>
              <a:rPr lang="en-US" sz="2800" dirty="0"/>
              <a:t> (2025) </a:t>
            </a:r>
            <a:r>
              <a:rPr lang="en-US" sz="2800" i="1" dirty="0"/>
              <a:t>J. Fungi</a:t>
            </a:r>
            <a:r>
              <a:rPr lang="en-US" sz="2800" dirty="0"/>
              <a:t>, </a:t>
            </a:r>
            <a:r>
              <a:rPr lang="en-US" sz="2800" b="1" dirty="0"/>
              <a:t>11</a:t>
            </a:r>
            <a:r>
              <a:rPr lang="en-US" sz="2800" dirty="0"/>
              <a:t>, 249</a:t>
            </a:r>
          </a:p>
          <a:p>
            <a:pPr lvl="0"/>
            <a:r>
              <a:rPr lang="en-US" sz="2800" dirty="0"/>
              <a:t>P. </a:t>
            </a:r>
            <a:r>
              <a:rPr lang="en-US" sz="2800" dirty="0" err="1"/>
              <a:t>Loján</a:t>
            </a:r>
            <a:r>
              <a:rPr lang="en-US" sz="2800" dirty="0"/>
              <a:t>, </a:t>
            </a:r>
            <a:r>
              <a:rPr lang="en-US" sz="2800" i="1" dirty="0"/>
              <a:t>et al.</a:t>
            </a:r>
            <a:r>
              <a:rPr lang="en-US" sz="2800" dirty="0"/>
              <a:t> (2017) </a:t>
            </a:r>
            <a:r>
              <a:rPr lang="en-US" sz="2800" i="1" dirty="0"/>
              <a:t>J. Appl. Microbiol.</a:t>
            </a:r>
            <a:r>
              <a:rPr lang="en-US" sz="2800" dirty="0"/>
              <a:t>, </a:t>
            </a:r>
            <a:r>
              <a:rPr lang="en-US" sz="2800" b="1" dirty="0"/>
              <a:t>122</a:t>
            </a:r>
            <a:r>
              <a:rPr lang="en-US" sz="2800" dirty="0"/>
              <a:t>, 429-440</a:t>
            </a:r>
          </a:p>
          <a:p>
            <a:pPr lvl="0"/>
            <a:r>
              <a:rPr lang="en-US" sz="2800" dirty="0"/>
              <a:t>B. </a:t>
            </a:r>
            <a:r>
              <a:rPr lang="en-US" sz="2800" dirty="0" err="1"/>
              <a:t>Arunan</a:t>
            </a:r>
            <a:r>
              <a:rPr lang="en-US" sz="2800" dirty="0"/>
              <a:t>, </a:t>
            </a:r>
            <a:r>
              <a:rPr lang="en-US" sz="2800" i="1" dirty="0"/>
              <a:t>et al.</a:t>
            </a:r>
            <a:r>
              <a:rPr lang="en-US" sz="2800" dirty="0"/>
              <a:t> (2024) </a:t>
            </a:r>
            <a:r>
              <a:rPr lang="en-US" sz="2800" i="1" dirty="0"/>
              <a:t>J. Med. </a:t>
            </a:r>
            <a:r>
              <a:rPr lang="en-US" sz="2800" i="1" dirty="0" err="1"/>
              <a:t>Virol</a:t>
            </a:r>
            <a:r>
              <a:rPr lang="en-US" sz="2800" i="1" dirty="0"/>
              <a:t>.</a:t>
            </a:r>
            <a:r>
              <a:rPr lang="en-US" sz="2800" dirty="0"/>
              <a:t>, </a:t>
            </a:r>
            <a:r>
              <a:rPr lang="en-US" sz="2800" b="1" dirty="0"/>
              <a:t>96</a:t>
            </a:r>
            <a:r>
              <a:rPr lang="en-US" sz="2800" dirty="0"/>
              <a:t>, e29601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0BA264-E677-49D8-8355-8FBBB888ACD5}"/>
              </a:ext>
            </a:extLst>
          </p:cNvPr>
          <p:cNvGrpSpPr/>
          <p:nvPr/>
        </p:nvGrpSpPr>
        <p:grpSpPr>
          <a:xfrm>
            <a:off x="29499386" y="4584094"/>
            <a:ext cx="2828925" cy="1153516"/>
            <a:chOff x="6545830" y="3374065"/>
            <a:chExt cx="2828925" cy="115351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97F797E-702A-4969-A65E-159E7FCD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30099"/>
            <a:stretch/>
          </p:blipFill>
          <p:spPr>
            <a:xfrm>
              <a:off x="6545830" y="3428999"/>
              <a:ext cx="2828925" cy="1098582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4075A8B-5DB7-4184-B2A4-E27171F26A35}"/>
                </a:ext>
              </a:extLst>
            </p:cNvPr>
            <p:cNvSpPr/>
            <p:nvPr/>
          </p:nvSpPr>
          <p:spPr>
            <a:xfrm>
              <a:off x="8265042" y="3374065"/>
              <a:ext cx="949842" cy="262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C89A6C-53D1-40B1-BDA9-70B0625311EB}"/>
                </a:ext>
              </a:extLst>
            </p:cNvPr>
            <p:cNvSpPr/>
            <p:nvPr/>
          </p:nvSpPr>
          <p:spPr>
            <a:xfrm>
              <a:off x="7790121" y="3636335"/>
              <a:ext cx="949842" cy="262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CD788B0-7E44-45C6-8E96-B210E0CAA4C4}"/>
                </a:ext>
              </a:extLst>
            </p:cNvPr>
            <p:cNvSpPr/>
            <p:nvPr/>
          </p:nvSpPr>
          <p:spPr>
            <a:xfrm>
              <a:off x="7630632" y="3918097"/>
              <a:ext cx="949842" cy="262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A5237C-A52B-4D53-82E4-5C4A3DC7D66B}"/>
                </a:ext>
              </a:extLst>
            </p:cNvPr>
            <p:cNvSpPr/>
            <p:nvPr/>
          </p:nvSpPr>
          <p:spPr>
            <a:xfrm>
              <a:off x="7679053" y="4150952"/>
              <a:ext cx="949842" cy="262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853F9FC-F4FD-4DC7-ADC3-2C7CC04363A4}"/>
              </a:ext>
            </a:extLst>
          </p:cNvPr>
          <p:cNvSpPr txBox="1"/>
          <p:nvPr/>
        </p:nvSpPr>
        <p:spPr>
          <a:xfrm>
            <a:off x="29471522" y="6021285"/>
            <a:ext cx="12927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The taxonomical relationship between four isolated fungi (created by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Omega; left) and Table 1 (right) summarizing possible fungal species identified in this study.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EB05A9-CB52-4749-8D6B-B7BFE29BF2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47" y="706020"/>
            <a:ext cx="3464719" cy="26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5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1039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Aharoni</vt:lpstr>
      <vt:lpstr>Angsana New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Arianna Sukhdeo</dc:creator>
  <cp:lastModifiedBy>Katsuhiro Kita</cp:lastModifiedBy>
  <cp:revision>327</cp:revision>
  <dcterms:created xsi:type="dcterms:W3CDTF">2025-05-03T16:45:01Z</dcterms:created>
  <dcterms:modified xsi:type="dcterms:W3CDTF">2025-05-16T03:46:31Z</dcterms:modified>
</cp:coreProperties>
</file>