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5" r:id="rId2"/>
  </p:sldIdLst>
  <p:sldSz cx="43891200" cy="32918400"/>
  <p:notesSz cx="6858000" cy="9144000"/>
  <p:defaultTextStyle>
    <a:defPPr>
      <a:defRPr lang="en-US"/>
    </a:defPPr>
    <a:lvl1pPr marL="0" algn="l" defTabSz="2194406" rtl="0" eaLnBrk="1" latinLnBrk="0" hangingPunct="1">
      <a:defRPr sz="8600" kern="1200">
        <a:solidFill>
          <a:schemeClr val="tx1"/>
        </a:solidFill>
        <a:latin typeface="+mn-lt"/>
        <a:ea typeface="+mn-ea"/>
        <a:cs typeface="+mn-cs"/>
      </a:defRPr>
    </a:lvl1pPr>
    <a:lvl2pPr marL="2194406" algn="l" defTabSz="2194406" rtl="0" eaLnBrk="1" latinLnBrk="0" hangingPunct="1">
      <a:defRPr sz="8600" kern="1200">
        <a:solidFill>
          <a:schemeClr val="tx1"/>
        </a:solidFill>
        <a:latin typeface="+mn-lt"/>
        <a:ea typeface="+mn-ea"/>
        <a:cs typeface="+mn-cs"/>
      </a:defRPr>
    </a:lvl2pPr>
    <a:lvl3pPr marL="4388811" algn="l" defTabSz="2194406" rtl="0" eaLnBrk="1" latinLnBrk="0" hangingPunct="1">
      <a:defRPr sz="8600" kern="1200">
        <a:solidFill>
          <a:schemeClr val="tx1"/>
        </a:solidFill>
        <a:latin typeface="+mn-lt"/>
        <a:ea typeface="+mn-ea"/>
        <a:cs typeface="+mn-cs"/>
      </a:defRPr>
    </a:lvl3pPr>
    <a:lvl4pPr marL="6583217" algn="l" defTabSz="2194406" rtl="0" eaLnBrk="1" latinLnBrk="0" hangingPunct="1">
      <a:defRPr sz="8600" kern="1200">
        <a:solidFill>
          <a:schemeClr val="tx1"/>
        </a:solidFill>
        <a:latin typeface="+mn-lt"/>
        <a:ea typeface="+mn-ea"/>
        <a:cs typeface="+mn-cs"/>
      </a:defRPr>
    </a:lvl4pPr>
    <a:lvl5pPr marL="8777623" algn="l" defTabSz="2194406" rtl="0" eaLnBrk="1" latinLnBrk="0" hangingPunct="1">
      <a:defRPr sz="8600" kern="1200">
        <a:solidFill>
          <a:schemeClr val="tx1"/>
        </a:solidFill>
        <a:latin typeface="+mn-lt"/>
        <a:ea typeface="+mn-ea"/>
        <a:cs typeface="+mn-cs"/>
      </a:defRPr>
    </a:lvl5pPr>
    <a:lvl6pPr marL="10972029" algn="l" defTabSz="2194406" rtl="0" eaLnBrk="1" latinLnBrk="0" hangingPunct="1">
      <a:defRPr sz="8600" kern="1200">
        <a:solidFill>
          <a:schemeClr val="tx1"/>
        </a:solidFill>
        <a:latin typeface="+mn-lt"/>
        <a:ea typeface="+mn-ea"/>
        <a:cs typeface="+mn-cs"/>
      </a:defRPr>
    </a:lvl6pPr>
    <a:lvl7pPr marL="13166434" algn="l" defTabSz="2194406" rtl="0" eaLnBrk="1" latinLnBrk="0" hangingPunct="1">
      <a:defRPr sz="8600" kern="1200">
        <a:solidFill>
          <a:schemeClr val="tx1"/>
        </a:solidFill>
        <a:latin typeface="+mn-lt"/>
        <a:ea typeface="+mn-ea"/>
        <a:cs typeface="+mn-cs"/>
      </a:defRPr>
    </a:lvl7pPr>
    <a:lvl8pPr marL="15360840" algn="l" defTabSz="2194406" rtl="0" eaLnBrk="1" latinLnBrk="0" hangingPunct="1">
      <a:defRPr sz="8600" kern="1200">
        <a:solidFill>
          <a:schemeClr val="tx1"/>
        </a:solidFill>
        <a:latin typeface="+mn-lt"/>
        <a:ea typeface="+mn-ea"/>
        <a:cs typeface="+mn-cs"/>
      </a:defRPr>
    </a:lvl8pPr>
    <a:lvl9pPr marL="17555245" algn="l" defTabSz="2194406"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5"/>
          </p14:sldIdLst>
        </p14:section>
      </p14:sectionLst>
    </p:ext>
    <p:ext uri="{EFAFB233-063F-42B5-8137-9DF3F51BA10A}">
      <p15:sldGuideLst xmlns:p15="http://schemas.microsoft.com/office/powerpoint/2012/main" xmlns="">
        <p15:guide id="5" orient="horz" pos="20412">
          <p15:clr>
            <a:srgbClr val="A4A3A4"/>
          </p15:clr>
        </p15:guide>
        <p15:guide id="6" orient="horz" pos="324">
          <p15:clr>
            <a:srgbClr val="A4A3A4"/>
          </p15:clr>
        </p15:guide>
        <p15:guide id="7" pos="313">
          <p15:clr>
            <a:srgbClr val="A4A3A4"/>
          </p15:clr>
        </p15:guide>
        <p15:guide id="8" pos="2733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15E162-7469-405C-84EB-4D06313BB30B}" v="1" dt="2023-05-24T02:33:07.044"/>
    <p1510:client id="{E915B051-A801-4775-A0EB-2D20E2382ACA}" v="17" dt="2023-05-24T03:00:10.7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3" d="100"/>
          <a:sy n="23" d="100"/>
        </p:scale>
        <p:origin x="-924" y="-144"/>
      </p:cViewPr>
      <p:guideLst>
        <p:guide orient="horz" pos="20412"/>
        <p:guide orient="horz" pos="324"/>
        <p:guide pos="313"/>
        <p:guide pos="2733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3"/>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406" indent="0" algn="ctr">
              <a:buNone/>
              <a:defRPr>
                <a:solidFill>
                  <a:schemeClr val="tx1">
                    <a:tint val="75000"/>
                  </a:schemeClr>
                </a:solidFill>
              </a:defRPr>
            </a:lvl2pPr>
            <a:lvl3pPr marL="4388811" indent="0" algn="ctr">
              <a:buNone/>
              <a:defRPr>
                <a:solidFill>
                  <a:schemeClr val="tx1">
                    <a:tint val="75000"/>
                  </a:schemeClr>
                </a:solidFill>
              </a:defRPr>
            </a:lvl3pPr>
            <a:lvl4pPr marL="6583217" indent="0" algn="ctr">
              <a:buNone/>
              <a:defRPr>
                <a:solidFill>
                  <a:schemeClr val="tx1">
                    <a:tint val="75000"/>
                  </a:schemeClr>
                </a:solidFill>
              </a:defRPr>
            </a:lvl4pPr>
            <a:lvl5pPr marL="8777623" indent="0" algn="ctr">
              <a:buNone/>
              <a:defRPr>
                <a:solidFill>
                  <a:schemeClr val="tx1">
                    <a:tint val="75000"/>
                  </a:schemeClr>
                </a:solidFill>
              </a:defRPr>
            </a:lvl5pPr>
            <a:lvl6pPr marL="10972029" indent="0" algn="ctr">
              <a:buNone/>
              <a:defRPr>
                <a:solidFill>
                  <a:schemeClr val="tx1">
                    <a:tint val="75000"/>
                  </a:schemeClr>
                </a:solidFill>
              </a:defRPr>
            </a:lvl6pPr>
            <a:lvl7pPr marL="13166434" indent="0" algn="ctr">
              <a:buNone/>
              <a:defRPr>
                <a:solidFill>
                  <a:schemeClr val="tx1">
                    <a:tint val="75000"/>
                  </a:schemeClr>
                </a:solidFill>
              </a:defRPr>
            </a:lvl7pPr>
            <a:lvl8pPr marL="15360840" indent="0" algn="ctr">
              <a:buNone/>
              <a:defRPr>
                <a:solidFill>
                  <a:schemeClr val="tx1">
                    <a:tint val="75000"/>
                  </a:schemeClr>
                </a:solidFill>
              </a:defRPr>
            </a:lvl8pPr>
            <a:lvl9pPr marL="175552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8DA9FA-688F-B042-A36A-9CF7AA496E45}" type="datetimeFigureOut">
              <a:rPr lang="en-US" smtClean="0"/>
              <a:pPr/>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6"/>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6"/>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406" indent="0">
              <a:buNone/>
              <a:defRPr sz="8600">
                <a:solidFill>
                  <a:schemeClr val="tx1">
                    <a:tint val="75000"/>
                  </a:schemeClr>
                </a:solidFill>
              </a:defRPr>
            </a:lvl2pPr>
            <a:lvl3pPr marL="4388811" indent="0">
              <a:buNone/>
              <a:defRPr sz="7600">
                <a:solidFill>
                  <a:schemeClr val="tx1">
                    <a:tint val="75000"/>
                  </a:schemeClr>
                </a:solidFill>
              </a:defRPr>
            </a:lvl3pPr>
            <a:lvl4pPr marL="6583217" indent="0">
              <a:buNone/>
              <a:defRPr sz="6700">
                <a:solidFill>
                  <a:schemeClr val="tx1">
                    <a:tint val="75000"/>
                  </a:schemeClr>
                </a:solidFill>
              </a:defRPr>
            </a:lvl4pPr>
            <a:lvl5pPr marL="8777623" indent="0">
              <a:buNone/>
              <a:defRPr sz="6700">
                <a:solidFill>
                  <a:schemeClr val="tx1">
                    <a:tint val="75000"/>
                  </a:schemeClr>
                </a:solidFill>
              </a:defRPr>
            </a:lvl5pPr>
            <a:lvl6pPr marL="10972029" indent="0">
              <a:buNone/>
              <a:defRPr sz="6700">
                <a:solidFill>
                  <a:schemeClr val="tx1">
                    <a:tint val="75000"/>
                  </a:schemeClr>
                </a:solidFill>
              </a:defRPr>
            </a:lvl6pPr>
            <a:lvl7pPr marL="13166434" indent="0">
              <a:buNone/>
              <a:defRPr sz="6700">
                <a:solidFill>
                  <a:schemeClr val="tx1">
                    <a:tint val="75000"/>
                  </a:schemeClr>
                </a:solidFill>
              </a:defRPr>
            </a:lvl7pPr>
            <a:lvl8pPr marL="15360840" indent="0">
              <a:buNone/>
              <a:defRPr sz="6700">
                <a:solidFill>
                  <a:schemeClr val="tx1">
                    <a:tint val="75000"/>
                  </a:schemeClr>
                </a:solidFill>
              </a:defRPr>
            </a:lvl8pPr>
            <a:lvl9pPr marL="17555245"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5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5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8DA9FA-688F-B042-A36A-9CF7AA496E45}" type="datetimeFigureOut">
              <a:rPr lang="en-US" smtClean="0"/>
              <a:pPr/>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1" y="7368544"/>
            <a:ext cx="19392902" cy="3070857"/>
          </a:xfrm>
        </p:spPr>
        <p:txBody>
          <a:bodyPr anchor="b"/>
          <a:lstStyle>
            <a:lvl1pPr marL="0" indent="0">
              <a:buNone/>
              <a:defRPr sz="11500" b="1"/>
            </a:lvl1pPr>
            <a:lvl2pPr marL="2194406" indent="0">
              <a:buNone/>
              <a:defRPr sz="9600" b="1"/>
            </a:lvl2pPr>
            <a:lvl3pPr marL="4388811" indent="0">
              <a:buNone/>
              <a:defRPr sz="8600" b="1"/>
            </a:lvl3pPr>
            <a:lvl4pPr marL="6583217" indent="0">
              <a:buNone/>
              <a:defRPr sz="7600" b="1"/>
            </a:lvl4pPr>
            <a:lvl5pPr marL="8777623" indent="0">
              <a:buNone/>
              <a:defRPr sz="7600" b="1"/>
            </a:lvl5pPr>
            <a:lvl6pPr marL="10972029" indent="0">
              <a:buNone/>
              <a:defRPr sz="7600" b="1"/>
            </a:lvl6pPr>
            <a:lvl7pPr marL="13166434" indent="0">
              <a:buNone/>
              <a:defRPr sz="7600" b="1"/>
            </a:lvl7pPr>
            <a:lvl8pPr marL="15360840" indent="0">
              <a:buNone/>
              <a:defRPr sz="7600" b="1"/>
            </a:lvl8pPr>
            <a:lvl9pPr marL="17555245" indent="0">
              <a:buNone/>
              <a:defRPr sz="7600" b="1"/>
            </a:lvl9pPr>
          </a:lstStyle>
          <a:p>
            <a:pPr lvl="0"/>
            <a:r>
              <a:rPr lang="en-US"/>
              <a:t>Click to edit Master text styles</a:t>
            </a:r>
          </a:p>
        </p:txBody>
      </p:sp>
      <p:sp>
        <p:nvSpPr>
          <p:cNvPr id="4" name="Content Placeholder 3"/>
          <p:cNvSpPr>
            <a:spLocks noGrp="1"/>
          </p:cNvSpPr>
          <p:nvPr>
            <p:ph sz="half" idx="2"/>
          </p:nvPr>
        </p:nvSpPr>
        <p:spPr>
          <a:xfrm>
            <a:off x="2194561" y="10439401"/>
            <a:ext cx="19392902" cy="18966183"/>
          </a:xfrm>
        </p:spPr>
        <p:txBody>
          <a:bodyPr/>
          <a:lstStyle>
            <a:lvl1pPr>
              <a:defRPr sz="11500"/>
            </a:lvl1pPr>
            <a:lvl2pPr>
              <a:defRPr sz="96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4"/>
            <a:ext cx="19400520" cy="3070857"/>
          </a:xfrm>
        </p:spPr>
        <p:txBody>
          <a:bodyPr anchor="b"/>
          <a:lstStyle>
            <a:lvl1pPr marL="0" indent="0">
              <a:buNone/>
              <a:defRPr sz="11500" b="1"/>
            </a:lvl1pPr>
            <a:lvl2pPr marL="2194406" indent="0">
              <a:buNone/>
              <a:defRPr sz="9600" b="1"/>
            </a:lvl2pPr>
            <a:lvl3pPr marL="4388811" indent="0">
              <a:buNone/>
              <a:defRPr sz="8600" b="1"/>
            </a:lvl3pPr>
            <a:lvl4pPr marL="6583217" indent="0">
              <a:buNone/>
              <a:defRPr sz="7600" b="1"/>
            </a:lvl4pPr>
            <a:lvl5pPr marL="8777623" indent="0">
              <a:buNone/>
              <a:defRPr sz="7600" b="1"/>
            </a:lvl5pPr>
            <a:lvl6pPr marL="10972029" indent="0">
              <a:buNone/>
              <a:defRPr sz="7600" b="1"/>
            </a:lvl6pPr>
            <a:lvl7pPr marL="13166434" indent="0">
              <a:buNone/>
              <a:defRPr sz="7600" b="1"/>
            </a:lvl7pPr>
            <a:lvl8pPr marL="15360840" indent="0">
              <a:buNone/>
              <a:defRPr sz="7600" b="1"/>
            </a:lvl8pPr>
            <a:lvl9pPr marL="17555245" indent="0">
              <a:buNone/>
              <a:defRPr sz="7600" b="1"/>
            </a:lvl9pPr>
          </a:lstStyle>
          <a:p>
            <a:pPr lvl="0"/>
            <a:r>
              <a:rPr lang="en-US"/>
              <a:t>Click to edit Master text styles</a:t>
            </a:r>
          </a:p>
        </p:txBody>
      </p:sp>
      <p:sp>
        <p:nvSpPr>
          <p:cNvPr id="6" name="Content Placeholder 5"/>
          <p:cNvSpPr>
            <a:spLocks noGrp="1"/>
          </p:cNvSpPr>
          <p:nvPr>
            <p:ph sz="quarter" idx="4"/>
          </p:nvPr>
        </p:nvSpPr>
        <p:spPr>
          <a:xfrm>
            <a:off x="22296122" y="10439401"/>
            <a:ext cx="19400520" cy="18966183"/>
          </a:xfrm>
        </p:spPr>
        <p:txBody>
          <a:bodyPr/>
          <a:lstStyle>
            <a:lvl1pPr>
              <a:defRPr sz="11500"/>
            </a:lvl1pPr>
            <a:lvl2pPr>
              <a:defRPr sz="96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8DA9FA-688F-B042-A36A-9CF7AA496E45}" type="datetimeFigureOut">
              <a:rPr lang="en-US" smtClean="0"/>
              <a:pPr/>
              <a:t>5/24/2023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8DA9FA-688F-B042-A36A-9CF7AA496E45}" type="datetimeFigureOut">
              <a:rPr lang="en-US" smtClean="0"/>
              <a:pPr/>
              <a:t>5/24/2023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5/24/2023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5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406" indent="0">
              <a:buNone/>
              <a:defRPr sz="5700"/>
            </a:lvl2pPr>
            <a:lvl3pPr marL="4388811" indent="0">
              <a:buNone/>
              <a:defRPr sz="4800"/>
            </a:lvl3pPr>
            <a:lvl4pPr marL="6583217" indent="0">
              <a:buNone/>
              <a:defRPr sz="4300"/>
            </a:lvl4pPr>
            <a:lvl5pPr marL="8777623" indent="0">
              <a:buNone/>
              <a:defRPr sz="4300"/>
            </a:lvl5pPr>
            <a:lvl6pPr marL="10972029" indent="0">
              <a:buNone/>
              <a:defRPr sz="4300"/>
            </a:lvl6pPr>
            <a:lvl7pPr marL="13166434" indent="0">
              <a:buNone/>
              <a:defRPr sz="4300"/>
            </a:lvl7pPr>
            <a:lvl8pPr marL="15360840" indent="0">
              <a:buNone/>
              <a:defRPr sz="4300"/>
            </a:lvl8pPr>
            <a:lvl9pPr marL="17555245"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406" indent="0">
              <a:buNone/>
              <a:defRPr sz="13500"/>
            </a:lvl2pPr>
            <a:lvl3pPr marL="4388811" indent="0">
              <a:buNone/>
              <a:defRPr sz="11500"/>
            </a:lvl3pPr>
            <a:lvl4pPr marL="6583217" indent="0">
              <a:buNone/>
              <a:defRPr sz="9600"/>
            </a:lvl4pPr>
            <a:lvl5pPr marL="8777623" indent="0">
              <a:buNone/>
              <a:defRPr sz="9600"/>
            </a:lvl5pPr>
            <a:lvl6pPr marL="10972029" indent="0">
              <a:buNone/>
              <a:defRPr sz="9600"/>
            </a:lvl6pPr>
            <a:lvl7pPr marL="13166434" indent="0">
              <a:buNone/>
              <a:defRPr sz="9600"/>
            </a:lvl7pPr>
            <a:lvl8pPr marL="15360840" indent="0">
              <a:buNone/>
              <a:defRPr sz="9600"/>
            </a:lvl8pPr>
            <a:lvl9pPr marL="17555245"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406" indent="0">
              <a:buNone/>
              <a:defRPr sz="5700"/>
            </a:lvl2pPr>
            <a:lvl3pPr marL="4388811" indent="0">
              <a:buNone/>
              <a:defRPr sz="4800"/>
            </a:lvl3pPr>
            <a:lvl4pPr marL="6583217" indent="0">
              <a:buNone/>
              <a:defRPr sz="4300"/>
            </a:lvl4pPr>
            <a:lvl5pPr marL="8777623" indent="0">
              <a:buNone/>
              <a:defRPr sz="4300"/>
            </a:lvl5pPr>
            <a:lvl6pPr marL="10972029" indent="0">
              <a:buNone/>
              <a:defRPr sz="4300"/>
            </a:lvl6pPr>
            <a:lvl7pPr marL="13166434" indent="0">
              <a:buNone/>
              <a:defRPr sz="4300"/>
            </a:lvl7pPr>
            <a:lvl8pPr marL="15360840" indent="0">
              <a:buNone/>
              <a:defRPr sz="4300"/>
            </a:lvl8pPr>
            <a:lvl9pPr marL="17555245"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3"/>
            <a:ext cx="39502080" cy="5486400"/>
          </a:xfrm>
          <a:prstGeom prst="rect">
            <a:avLst/>
          </a:prstGeom>
        </p:spPr>
        <p:txBody>
          <a:bodyPr vert="horz" lIns="438882" tIns="219441" rIns="438882" bIns="219441"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882" tIns="219441" rIns="438882" bIns="21944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3"/>
            <a:ext cx="10241280" cy="1752600"/>
          </a:xfrm>
          <a:prstGeom prst="rect">
            <a:avLst/>
          </a:prstGeom>
        </p:spPr>
        <p:txBody>
          <a:bodyPr vert="horz" lIns="438882" tIns="219441" rIns="438882" bIns="219441" rtlCol="0" anchor="ctr"/>
          <a:lstStyle>
            <a:lvl1pPr algn="l">
              <a:defRPr sz="5700">
                <a:solidFill>
                  <a:schemeClr val="tx1">
                    <a:tint val="75000"/>
                  </a:schemeClr>
                </a:solidFill>
              </a:defRPr>
            </a:lvl1pPr>
          </a:lstStyle>
          <a:p>
            <a:fld id="{9A8DA9FA-688F-B042-A36A-9CF7AA496E45}" type="datetimeFigureOut">
              <a:rPr lang="en-US" smtClean="0"/>
              <a:pPr/>
              <a:t>5/24/2023</a:t>
            </a:fld>
            <a:endParaRPr lang="en-US"/>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438882" tIns="219441" rIns="438882" bIns="219441" rtlCol="0" anchor="ctr"/>
          <a:lstStyle>
            <a:lvl1pPr algn="ctr">
              <a:defRPr sz="5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438882" tIns="219441" rIns="438882" bIns="219441" rtlCol="0" anchor="ctr"/>
          <a:lstStyle>
            <a:lvl1pPr algn="r">
              <a:defRPr sz="57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406" rtl="0" eaLnBrk="1" latinLnBrk="0" hangingPunct="1">
        <a:spcBef>
          <a:spcPct val="0"/>
        </a:spcBef>
        <a:buNone/>
        <a:defRPr sz="21100" kern="1200">
          <a:solidFill>
            <a:schemeClr val="tx1"/>
          </a:solidFill>
          <a:latin typeface="+mj-lt"/>
          <a:ea typeface="+mj-ea"/>
          <a:cs typeface="+mj-cs"/>
        </a:defRPr>
      </a:lvl1pPr>
    </p:titleStyle>
    <p:bodyStyle>
      <a:lvl1pPr marL="1645804" indent="-1645804" algn="l" defTabSz="2194406" rtl="0" eaLnBrk="1" latinLnBrk="0" hangingPunct="1">
        <a:spcBef>
          <a:spcPct val="20000"/>
        </a:spcBef>
        <a:buFont typeface="Arial"/>
        <a:buChar char="•"/>
        <a:defRPr sz="15400" kern="1200">
          <a:solidFill>
            <a:schemeClr val="tx1"/>
          </a:solidFill>
          <a:latin typeface="+mn-lt"/>
          <a:ea typeface="+mn-ea"/>
          <a:cs typeface="+mn-cs"/>
        </a:defRPr>
      </a:lvl1pPr>
      <a:lvl2pPr marL="3565909" indent="-1371503" algn="l" defTabSz="2194406" rtl="0" eaLnBrk="1" latinLnBrk="0" hangingPunct="1">
        <a:spcBef>
          <a:spcPct val="20000"/>
        </a:spcBef>
        <a:buFont typeface="Arial"/>
        <a:buChar char="–"/>
        <a:defRPr sz="13500" kern="1200">
          <a:solidFill>
            <a:schemeClr val="tx1"/>
          </a:solidFill>
          <a:latin typeface="+mn-lt"/>
          <a:ea typeface="+mn-ea"/>
          <a:cs typeface="+mn-cs"/>
        </a:defRPr>
      </a:lvl2pPr>
      <a:lvl3pPr marL="5486014" indent="-1097203" algn="l" defTabSz="2194406" rtl="0" eaLnBrk="1" latinLnBrk="0" hangingPunct="1">
        <a:spcBef>
          <a:spcPct val="20000"/>
        </a:spcBef>
        <a:buFont typeface="Arial"/>
        <a:buChar char="•"/>
        <a:defRPr sz="11500" kern="1200">
          <a:solidFill>
            <a:schemeClr val="tx1"/>
          </a:solidFill>
          <a:latin typeface="+mn-lt"/>
          <a:ea typeface="+mn-ea"/>
          <a:cs typeface="+mn-cs"/>
        </a:defRPr>
      </a:lvl3pPr>
      <a:lvl4pPr marL="7680421" indent="-1097203" algn="l" defTabSz="2194406" rtl="0" eaLnBrk="1" latinLnBrk="0" hangingPunct="1">
        <a:spcBef>
          <a:spcPct val="20000"/>
        </a:spcBef>
        <a:buFont typeface="Arial"/>
        <a:buChar char="–"/>
        <a:defRPr sz="9600" kern="1200">
          <a:solidFill>
            <a:schemeClr val="tx1"/>
          </a:solidFill>
          <a:latin typeface="+mn-lt"/>
          <a:ea typeface="+mn-ea"/>
          <a:cs typeface="+mn-cs"/>
        </a:defRPr>
      </a:lvl4pPr>
      <a:lvl5pPr marL="9874826" indent="-1097203" algn="l" defTabSz="2194406" rtl="0" eaLnBrk="1" latinLnBrk="0" hangingPunct="1">
        <a:spcBef>
          <a:spcPct val="20000"/>
        </a:spcBef>
        <a:buFont typeface="Arial"/>
        <a:buChar char="»"/>
        <a:defRPr sz="9600" kern="1200">
          <a:solidFill>
            <a:schemeClr val="tx1"/>
          </a:solidFill>
          <a:latin typeface="+mn-lt"/>
          <a:ea typeface="+mn-ea"/>
          <a:cs typeface="+mn-cs"/>
        </a:defRPr>
      </a:lvl5pPr>
      <a:lvl6pPr marL="12069232" indent="-1097203" algn="l" defTabSz="2194406" rtl="0" eaLnBrk="1" latinLnBrk="0" hangingPunct="1">
        <a:spcBef>
          <a:spcPct val="20000"/>
        </a:spcBef>
        <a:buFont typeface="Arial"/>
        <a:buChar char="•"/>
        <a:defRPr sz="9600" kern="1200">
          <a:solidFill>
            <a:schemeClr val="tx1"/>
          </a:solidFill>
          <a:latin typeface="+mn-lt"/>
          <a:ea typeface="+mn-ea"/>
          <a:cs typeface="+mn-cs"/>
        </a:defRPr>
      </a:lvl6pPr>
      <a:lvl7pPr marL="14263637" indent="-1097203" algn="l" defTabSz="2194406" rtl="0" eaLnBrk="1" latinLnBrk="0" hangingPunct="1">
        <a:spcBef>
          <a:spcPct val="20000"/>
        </a:spcBef>
        <a:buFont typeface="Arial"/>
        <a:buChar char="•"/>
        <a:defRPr sz="9600" kern="1200">
          <a:solidFill>
            <a:schemeClr val="tx1"/>
          </a:solidFill>
          <a:latin typeface="+mn-lt"/>
          <a:ea typeface="+mn-ea"/>
          <a:cs typeface="+mn-cs"/>
        </a:defRPr>
      </a:lvl7pPr>
      <a:lvl8pPr marL="16458043" indent="-1097203" algn="l" defTabSz="2194406" rtl="0" eaLnBrk="1" latinLnBrk="0" hangingPunct="1">
        <a:spcBef>
          <a:spcPct val="20000"/>
        </a:spcBef>
        <a:buFont typeface="Arial"/>
        <a:buChar char="•"/>
        <a:defRPr sz="9600" kern="1200">
          <a:solidFill>
            <a:schemeClr val="tx1"/>
          </a:solidFill>
          <a:latin typeface="+mn-lt"/>
          <a:ea typeface="+mn-ea"/>
          <a:cs typeface="+mn-cs"/>
        </a:defRPr>
      </a:lvl8pPr>
      <a:lvl9pPr marL="18652448" indent="-1097203" algn="l" defTabSz="2194406"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406" rtl="0" eaLnBrk="1" latinLnBrk="0" hangingPunct="1">
        <a:defRPr sz="8600" kern="1200">
          <a:solidFill>
            <a:schemeClr val="tx1"/>
          </a:solidFill>
          <a:latin typeface="+mn-lt"/>
          <a:ea typeface="+mn-ea"/>
          <a:cs typeface="+mn-cs"/>
        </a:defRPr>
      </a:lvl1pPr>
      <a:lvl2pPr marL="2194406" algn="l" defTabSz="2194406" rtl="0" eaLnBrk="1" latinLnBrk="0" hangingPunct="1">
        <a:defRPr sz="8600" kern="1200">
          <a:solidFill>
            <a:schemeClr val="tx1"/>
          </a:solidFill>
          <a:latin typeface="+mn-lt"/>
          <a:ea typeface="+mn-ea"/>
          <a:cs typeface="+mn-cs"/>
        </a:defRPr>
      </a:lvl2pPr>
      <a:lvl3pPr marL="4388811" algn="l" defTabSz="2194406" rtl="0" eaLnBrk="1" latinLnBrk="0" hangingPunct="1">
        <a:defRPr sz="8600" kern="1200">
          <a:solidFill>
            <a:schemeClr val="tx1"/>
          </a:solidFill>
          <a:latin typeface="+mn-lt"/>
          <a:ea typeface="+mn-ea"/>
          <a:cs typeface="+mn-cs"/>
        </a:defRPr>
      </a:lvl3pPr>
      <a:lvl4pPr marL="6583217" algn="l" defTabSz="2194406" rtl="0" eaLnBrk="1" latinLnBrk="0" hangingPunct="1">
        <a:defRPr sz="8600" kern="1200">
          <a:solidFill>
            <a:schemeClr val="tx1"/>
          </a:solidFill>
          <a:latin typeface="+mn-lt"/>
          <a:ea typeface="+mn-ea"/>
          <a:cs typeface="+mn-cs"/>
        </a:defRPr>
      </a:lvl4pPr>
      <a:lvl5pPr marL="8777623" algn="l" defTabSz="2194406" rtl="0" eaLnBrk="1" latinLnBrk="0" hangingPunct="1">
        <a:defRPr sz="8600" kern="1200">
          <a:solidFill>
            <a:schemeClr val="tx1"/>
          </a:solidFill>
          <a:latin typeface="+mn-lt"/>
          <a:ea typeface="+mn-ea"/>
          <a:cs typeface="+mn-cs"/>
        </a:defRPr>
      </a:lvl5pPr>
      <a:lvl6pPr marL="10972029" algn="l" defTabSz="2194406" rtl="0" eaLnBrk="1" latinLnBrk="0" hangingPunct="1">
        <a:defRPr sz="8600" kern="1200">
          <a:solidFill>
            <a:schemeClr val="tx1"/>
          </a:solidFill>
          <a:latin typeface="+mn-lt"/>
          <a:ea typeface="+mn-ea"/>
          <a:cs typeface="+mn-cs"/>
        </a:defRPr>
      </a:lvl6pPr>
      <a:lvl7pPr marL="13166434" algn="l" defTabSz="2194406" rtl="0" eaLnBrk="1" latinLnBrk="0" hangingPunct="1">
        <a:defRPr sz="8600" kern="1200">
          <a:solidFill>
            <a:schemeClr val="tx1"/>
          </a:solidFill>
          <a:latin typeface="+mn-lt"/>
          <a:ea typeface="+mn-ea"/>
          <a:cs typeface="+mn-cs"/>
        </a:defRPr>
      </a:lvl7pPr>
      <a:lvl8pPr marL="15360840" algn="l" defTabSz="2194406" rtl="0" eaLnBrk="1" latinLnBrk="0" hangingPunct="1">
        <a:defRPr sz="8600" kern="1200">
          <a:solidFill>
            <a:schemeClr val="tx1"/>
          </a:solidFill>
          <a:latin typeface="+mn-lt"/>
          <a:ea typeface="+mn-ea"/>
          <a:cs typeface="+mn-cs"/>
        </a:defRPr>
      </a:lvl8pPr>
      <a:lvl9pPr marL="17555245" algn="l" defTabSz="2194406"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02313" y="967708"/>
            <a:ext cx="32120526" cy="1594763"/>
          </a:xfrm>
          <a:prstGeom prst="rect">
            <a:avLst/>
          </a:prstGeom>
          <a:noFill/>
        </p:spPr>
        <p:txBody>
          <a:bodyPr wrap="square" lIns="101059" tIns="50530" rIns="101059" bIns="50530" rtlCol="0">
            <a:spAutoFit/>
          </a:bodyPr>
          <a:lstStyle/>
          <a:p>
            <a:r>
              <a:rPr lang="en-US" sz="9500">
                <a:solidFill>
                  <a:schemeClr val="accent3">
                    <a:lumMod val="50000"/>
                  </a:schemeClr>
                </a:solidFill>
                <a:latin typeface="Times New Roman" panose="02020603050405020304" pitchFamily="18" charset="0"/>
                <a:cs typeface="Times New Roman" panose="02020603050405020304" pitchFamily="18" charset="0"/>
              </a:rPr>
              <a:t>Using UBRP Barcoding in the Identification of </a:t>
            </a:r>
            <a:r>
              <a:rPr lang="en-US" sz="9500" i="1">
                <a:solidFill>
                  <a:schemeClr val="accent3">
                    <a:lumMod val="50000"/>
                  </a:schemeClr>
                </a:solidFill>
                <a:latin typeface="Times New Roman" panose="02020603050405020304" pitchFamily="18" charset="0"/>
                <a:cs typeface="Times New Roman" panose="02020603050405020304" pitchFamily="18" charset="0"/>
              </a:rPr>
              <a:t>Artemisia</a:t>
            </a:r>
            <a:r>
              <a:rPr lang="en-US" sz="9500">
                <a:solidFill>
                  <a:schemeClr val="accent3">
                    <a:lumMod val="50000"/>
                  </a:schemeClr>
                </a:solidFill>
                <a:latin typeface="Times New Roman" panose="02020603050405020304" pitchFamily="18" charset="0"/>
                <a:cs typeface="Times New Roman" panose="02020603050405020304" pitchFamily="18" charset="0"/>
              </a:rPr>
              <a:t> Plants </a:t>
            </a:r>
          </a:p>
        </p:txBody>
      </p:sp>
      <p:sp>
        <p:nvSpPr>
          <p:cNvPr id="5" name="TextBox 4"/>
          <p:cNvSpPr txBox="1"/>
          <p:nvPr/>
        </p:nvSpPr>
        <p:spPr>
          <a:xfrm>
            <a:off x="6725408" y="2525236"/>
            <a:ext cx="30049076" cy="1948706"/>
          </a:xfrm>
          <a:prstGeom prst="rect">
            <a:avLst/>
          </a:prstGeom>
          <a:noFill/>
        </p:spPr>
        <p:txBody>
          <a:bodyPr wrap="square" lIns="101059" tIns="50530" rIns="101059" bIns="50530" rtlCol="0">
            <a:spAutoFit/>
          </a:bodyPr>
          <a:lstStyle/>
          <a:p>
            <a:pPr lvl="0" algn="ctr"/>
            <a:r>
              <a:rPr lang="en-US" sz="6000">
                <a:solidFill>
                  <a:srgbClr val="003300"/>
                </a:solidFill>
                <a:latin typeface="Times New Roman" panose="02020603050405020304" pitchFamily="18" charset="0"/>
                <a:cs typeface="Times New Roman" panose="02020603050405020304" pitchFamily="18" charset="0"/>
              </a:rPr>
              <a:t>Taskin Arisha ,  Arin Faruque ,  Richard Li</a:t>
            </a:r>
          </a:p>
          <a:p>
            <a:pPr lvl="0" algn="ctr"/>
            <a:r>
              <a:rPr lang="en-US" sz="6000" i="1">
                <a:solidFill>
                  <a:srgbClr val="003300"/>
                </a:solidFill>
                <a:latin typeface="Times New Roman" panose="02020603050405020304" pitchFamily="18" charset="0"/>
                <a:cs typeface="Times New Roman" panose="02020603050405020304" pitchFamily="18" charset="0"/>
              </a:rPr>
              <a:t>Stuyvesant High School,  John Jay College of Criminal Justice, CUNY</a:t>
            </a:r>
          </a:p>
        </p:txBody>
      </p:sp>
      <p:pic>
        <p:nvPicPr>
          <p:cNvPr id="20" name="Picture 19"/>
          <p:cNvPicPr>
            <a:picLocks noChangeAspect="1"/>
          </p:cNvPicPr>
          <p:nvPr/>
        </p:nvPicPr>
        <p:blipFill>
          <a:blip r:embed="rId2"/>
          <a:stretch>
            <a:fillRect/>
          </a:stretch>
        </p:blipFill>
        <p:spPr>
          <a:xfrm>
            <a:off x="340846" y="1227187"/>
            <a:ext cx="5060536" cy="2920199"/>
          </a:xfrm>
          <a:prstGeom prst="rect">
            <a:avLst/>
          </a:prstGeom>
        </p:spPr>
      </p:pic>
      <p:pic>
        <p:nvPicPr>
          <p:cNvPr id="34" name="Shape 242"/>
          <p:cNvPicPr preferRelativeResize="0"/>
          <p:nvPr/>
        </p:nvPicPr>
        <p:blipFill rotWithShape="1">
          <a:blip r:embed="rId3">
            <a:alphaModFix/>
          </a:blip>
          <a:srcRect/>
          <a:stretch/>
        </p:blipFill>
        <p:spPr>
          <a:xfrm>
            <a:off x="38110674" y="1286628"/>
            <a:ext cx="5260258" cy="1238330"/>
          </a:xfrm>
          <a:prstGeom prst="rect">
            <a:avLst/>
          </a:prstGeom>
          <a:noFill/>
          <a:ln>
            <a:noFill/>
          </a:ln>
        </p:spPr>
      </p:pic>
      <p:pic>
        <p:nvPicPr>
          <p:cNvPr id="35" name="Shape 243"/>
          <p:cNvPicPr preferRelativeResize="0"/>
          <p:nvPr/>
        </p:nvPicPr>
        <p:blipFill rotWithShape="1">
          <a:blip r:embed="rId4">
            <a:alphaModFix/>
          </a:blip>
          <a:srcRect/>
          <a:stretch/>
        </p:blipFill>
        <p:spPr>
          <a:xfrm>
            <a:off x="340846" y="99780"/>
            <a:ext cx="5506676" cy="1043543"/>
          </a:xfrm>
          <a:prstGeom prst="rect">
            <a:avLst/>
          </a:prstGeom>
          <a:noFill/>
          <a:ln>
            <a:noFill/>
          </a:ln>
        </p:spPr>
      </p:pic>
      <p:sp>
        <p:nvSpPr>
          <p:cNvPr id="36" name="Rectangle 35"/>
          <p:cNvSpPr/>
          <p:nvPr/>
        </p:nvSpPr>
        <p:spPr>
          <a:xfrm>
            <a:off x="23089980" y="4049317"/>
            <a:ext cx="18836640" cy="1640930"/>
          </a:xfrm>
          <a:prstGeom prst="rect">
            <a:avLst/>
          </a:prstGeom>
        </p:spPr>
        <p:txBody>
          <a:bodyPr wrap="square" lIns="101059" tIns="50530" rIns="101059" bIns="50530">
            <a:spAutoFit/>
          </a:bodyPr>
          <a:lstStyle/>
          <a:p>
            <a:pPr>
              <a:spcAft>
                <a:spcPts val="600"/>
              </a:spcAft>
            </a:pPr>
            <a:r>
              <a:rPr lang="en-US" sz="10000">
                <a:solidFill>
                  <a:schemeClr val="accent3">
                    <a:lumMod val="50000"/>
                  </a:schemeClr>
                </a:solidFill>
                <a:latin typeface="Aldhabi" panose="01000000000000000000" pitchFamily="2" charset="-78"/>
                <a:cs typeface="Aldhabi" panose="01000000000000000000" pitchFamily="2" charset="-78"/>
              </a:rPr>
              <a:t>Tables &amp; Figures</a:t>
            </a:r>
          </a:p>
        </p:txBody>
      </p:sp>
      <p:sp>
        <p:nvSpPr>
          <p:cNvPr id="37" name="TextBox 36"/>
          <p:cNvSpPr txBox="1"/>
          <p:nvPr/>
        </p:nvSpPr>
        <p:spPr>
          <a:xfrm>
            <a:off x="340846" y="3928976"/>
            <a:ext cx="21901304" cy="29638883"/>
          </a:xfrm>
          <a:prstGeom prst="rect">
            <a:avLst/>
          </a:prstGeom>
          <a:noFill/>
        </p:spPr>
        <p:txBody>
          <a:bodyPr wrap="square" rtlCol="0">
            <a:spAutoFit/>
          </a:bodyPr>
          <a:lstStyle/>
          <a:p>
            <a:pPr>
              <a:spcAft>
                <a:spcPts val="1200"/>
              </a:spcAft>
            </a:pPr>
            <a:r>
              <a:rPr lang="en-US" sz="10000" dirty="0">
                <a:solidFill>
                  <a:schemeClr val="accent3">
                    <a:lumMod val="50000"/>
                  </a:schemeClr>
                </a:solidFill>
                <a:latin typeface="Aldhabi" panose="020B0604020202020204" pitchFamily="2" charset="-78"/>
                <a:cs typeface="Aldhabi" panose="020B0604020202020204" pitchFamily="2" charset="-78"/>
              </a:rPr>
              <a:t>Abstract</a:t>
            </a:r>
          </a:p>
          <a:p>
            <a:pPr>
              <a:spcAft>
                <a:spcPts val="600"/>
              </a:spcAft>
            </a:pPr>
            <a:r>
              <a:rPr lang="en-US" sz="3000" dirty="0">
                <a:solidFill>
                  <a:srgbClr val="003300"/>
                </a:solidFill>
                <a:latin typeface="Aldhabi" panose="01000000000000000000" pitchFamily="2" charset="-78"/>
                <a:cs typeface="Aldhabi" panose="01000000000000000000" pitchFamily="2" charset="-78"/>
              </a:rPr>
              <a:t> </a:t>
            </a:r>
            <a:r>
              <a:rPr lang="en-US" sz="3000" dirty="0">
                <a:solidFill>
                  <a:srgbClr val="003300"/>
                </a:solidFill>
                <a:latin typeface="Times New Roman" panose="02020603050405020304" pitchFamily="18" charset="0"/>
                <a:cs typeface="Times New Roman" panose="02020603050405020304" pitchFamily="18" charset="0"/>
              </a:rPr>
              <a:t>The </a:t>
            </a:r>
            <a:r>
              <a:rPr lang="en-US" sz="3000" i="1" dirty="0">
                <a:solidFill>
                  <a:srgbClr val="003300"/>
                </a:solidFill>
                <a:latin typeface="Times New Roman" panose="02020603050405020304" pitchFamily="18" charset="0"/>
                <a:cs typeface="Times New Roman" panose="02020603050405020304" pitchFamily="18" charset="0"/>
              </a:rPr>
              <a:t>Artemisia</a:t>
            </a:r>
            <a:r>
              <a:rPr lang="en-US" sz="3000" dirty="0">
                <a:solidFill>
                  <a:srgbClr val="003300"/>
                </a:solidFill>
                <a:latin typeface="Times New Roman" panose="02020603050405020304" pitchFamily="18" charset="0"/>
                <a:cs typeface="Times New Roman" panose="02020603050405020304" pitchFamily="18" charset="0"/>
              </a:rPr>
              <a:t> genus, belonging to the </a:t>
            </a:r>
            <a:r>
              <a:rPr lang="en-US" sz="3000" i="1" dirty="0">
                <a:solidFill>
                  <a:srgbClr val="003300"/>
                </a:solidFill>
                <a:latin typeface="Times New Roman" panose="02020603050405020304" pitchFamily="18" charset="0"/>
                <a:cs typeface="Times New Roman" panose="02020603050405020304" pitchFamily="18" charset="0"/>
              </a:rPr>
              <a:t>Asteraceae</a:t>
            </a:r>
            <a:r>
              <a:rPr lang="en-US" sz="3000" dirty="0">
                <a:solidFill>
                  <a:srgbClr val="003300"/>
                </a:solidFill>
                <a:latin typeface="Times New Roman" panose="02020603050405020304" pitchFamily="18" charset="0"/>
                <a:cs typeface="Times New Roman" panose="02020603050405020304" pitchFamily="18" charset="0"/>
              </a:rPr>
              <a:t> family, is a diverse and important group of plants due to its medicinal and culinary uses. Reflected in their similar characteristics, chemical composition and geographic distribution, many of these species are closely related. To address this issue, this study used DNA barcoding, a species identification tool, to analyze </a:t>
            </a:r>
            <a:r>
              <a:rPr lang="en-US" sz="3000" i="1" dirty="0">
                <a:solidFill>
                  <a:srgbClr val="003300"/>
                </a:solidFill>
                <a:latin typeface="Times New Roman" panose="02020603050405020304" pitchFamily="18" charset="0"/>
                <a:cs typeface="Times New Roman" panose="02020603050405020304" pitchFamily="18" charset="0"/>
              </a:rPr>
              <a:t>Artemisia</a:t>
            </a:r>
            <a:r>
              <a:rPr lang="en-US" sz="3000" dirty="0">
                <a:solidFill>
                  <a:srgbClr val="003300"/>
                </a:solidFill>
                <a:latin typeface="Times New Roman" panose="02020603050405020304" pitchFamily="18" charset="0"/>
                <a:cs typeface="Times New Roman" panose="02020603050405020304" pitchFamily="18" charset="0"/>
              </a:rPr>
              <a:t> species. In this research, we analyzed a small sample set of</a:t>
            </a:r>
            <a:r>
              <a:rPr lang="en-US" sz="3000" i="1" dirty="0">
                <a:solidFill>
                  <a:srgbClr val="003300"/>
                </a:solidFill>
                <a:latin typeface="Times New Roman" panose="02020603050405020304" pitchFamily="18" charset="0"/>
                <a:cs typeface="Times New Roman" panose="02020603050405020304" pitchFamily="18" charset="0"/>
              </a:rPr>
              <a:t> Artemisia </a:t>
            </a:r>
            <a:r>
              <a:rPr lang="en-US" sz="3000" dirty="0">
                <a:solidFill>
                  <a:srgbClr val="003300"/>
                </a:solidFill>
                <a:latin typeface="Times New Roman" panose="02020603050405020304" pitchFamily="18" charset="0"/>
                <a:cs typeface="Times New Roman" panose="02020603050405020304" pitchFamily="18" charset="0"/>
              </a:rPr>
              <a:t>and tested if the species of the plant samples can be differentiated by comparing three DNA barcodes. It was concluded that the use of multiple barcodes as well as morphological analysis is likely needed to correctly identify species of the </a:t>
            </a:r>
            <a:r>
              <a:rPr lang="en-US" sz="3000" i="1" dirty="0">
                <a:solidFill>
                  <a:srgbClr val="003300"/>
                </a:solidFill>
                <a:latin typeface="Times New Roman" panose="02020603050405020304" pitchFamily="18" charset="0"/>
                <a:cs typeface="Times New Roman" panose="02020603050405020304" pitchFamily="18" charset="0"/>
              </a:rPr>
              <a:t>Artemisia </a:t>
            </a:r>
            <a:r>
              <a:rPr lang="en-US" sz="3000" dirty="0">
                <a:solidFill>
                  <a:srgbClr val="003300"/>
                </a:solidFill>
                <a:latin typeface="Times New Roman" panose="02020603050405020304" pitchFamily="18" charset="0"/>
                <a:cs typeface="Times New Roman" panose="02020603050405020304" pitchFamily="18" charset="0"/>
              </a:rPr>
              <a:t>genus.</a:t>
            </a:r>
          </a:p>
          <a:p>
            <a:pPr>
              <a:spcAft>
                <a:spcPts val="600"/>
              </a:spcAft>
            </a:pPr>
            <a:r>
              <a:rPr lang="en-US" sz="10000" dirty="0">
                <a:solidFill>
                  <a:schemeClr val="accent3">
                    <a:lumMod val="50000"/>
                  </a:schemeClr>
                </a:solidFill>
                <a:latin typeface="Aldhabi" panose="01000000000000000000" pitchFamily="2" charset="-78"/>
                <a:cs typeface="Aldhabi" panose="01000000000000000000" pitchFamily="2" charset="-78"/>
              </a:rPr>
              <a:t>Introduction</a:t>
            </a:r>
          </a:p>
          <a:p>
            <a:pPr>
              <a:spcAft>
                <a:spcPts val="600"/>
              </a:spcAft>
            </a:pPr>
            <a:r>
              <a:rPr lang="en-US" sz="3000" dirty="0">
                <a:solidFill>
                  <a:srgbClr val="003300"/>
                </a:solidFill>
                <a:latin typeface="Times New Roman" panose="02020603050405020304" pitchFamily="18" charset="0"/>
                <a:cs typeface="Times New Roman" panose="02020603050405020304" pitchFamily="18" charset="0"/>
              </a:rPr>
              <a:t>Generally found in temperate regions with dry, infertile soil in Asia, Europe, and North America, the </a:t>
            </a:r>
            <a:r>
              <a:rPr lang="en-US" sz="3000" i="1" dirty="0">
                <a:solidFill>
                  <a:srgbClr val="003300"/>
                </a:solidFill>
                <a:latin typeface="Times New Roman" panose="02020603050405020304" pitchFamily="18" charset="0"/>
                <a:cs typeface="Times New Roman" panose="02020603050405020304" pitchFamily="18" charset="0"/>
              </a:rPr>
              <a:t>Artemisia</a:t>
            </a:r>
            <a:r>
              <a:rPr lang="en-US" sz="3000" dirty="0">
                <a:solidFill>
                  <a:srgbClr val="003300"/>
                </a:solidFill>
                <a:latin typeface="Times New Roman" panose="02020603050405020304" pitchFamily="18" charset="0"/>
                <a:cs typeface="Times New Roman" panose="02020603050405020304" pitchFamily="18" charset="0"/>
              </a:rPr>
              <a:t> plant belongs to the </a:t>
            </a:r>
            <a:r>
              <a:rPr lang="en-US" sz="3000" i="1" dirty="0">
                <a:solidFill>
                  <a:srgbClr val="003300"/>
                </a:solidFill>
                <a:latin typeface="Times New Roman" panose="02020603050405020304" pitchFamily="18" charset="0"/>
                <a:cs typeface="Times New Roman" panose="02020603050405020304" pitchFamily="18" charset="0"/>
              </a:rPr>
              <a:t>Asteraceae</a:t>
            </a:r>
            <a:r>
              <a:rPr lang="en-US" sz="3000" dirty="0">
                <a:solidFill>
                  <a:srgbClr val="003300"/>
                </a:solidFill>
                <a:latin typeface="Times New Roman" panose="02020603050405020304" pitchFamily="18" charset="0"/>
                <a:cs typeface="Times New Roman" panose="02020603050405020304" pitchFamily="18" charset="0"/>
              </a:rPr>
              <a:t> family. With about 380 species that have similar general physical properties of </a:t>
            </a:r>
            <a:r>
              <a:rPr lang="en-US" sz="3000" i="1" dirty="0">
                <a:solidFill>
                  <a:srgbClr val="003300"/>
                </a:solidFill>
                <a:latin typeface="Times New Roman" panose="02020603050405020304" pitchFamily="18" charset="0"/>
                <a:cs typeface="Times New Roman" panose="02020603050405020304" pitchFamily="18" charset="0"/>
              </a:rPr>
              <a:t>Artemisia</a:t>
            </a:r>
            <a:r>
              <a:rPr lang="en-US" sz="3000" dirty="0">
                <a:solidFill>
                  <a:srgbClr val="003300"/>
                </a:solidFill>
                <a:latin typeface="Times New Roman" panose="02020603050405020304" pitchFamily="18" charset="0"/>
                <a:cs typeface="Times New Roman" panose="02020603050405020304" pitchFamily="18" charset="0"/>
              </a:rPr>
              <a:t> worldwide, the genus is incredibly diverse and one of the largest genera of </a:t>
            </a:r>
            <a:r>
              <a:rPr lang="en-US" sz="3000" i="1" dirty="0">
                <a:solidFill>
                  <a:srgbClr val="003300"/>
                </a:solidFill>
                <a:latin typeface="Times New Roman" panose="02020603050405020304" pitchFamily="18" charset="0"/>
                <a:cs typeface="Times New Roman" panose="02020603050405020304" pitchFamily="18" charset="0"/>
              </a:rPr>
              <a:t>Asteraceae</a:t>
            </a:r>
            <a:r>
              <a:rPr lang="en-US" sz="3000" dirty="0">
                <a:solidFill>
                  <a:srgbClr val="003300"/>
                </a:solidFill>
                <a:latin typeface="Times New Roman" panose="02020603050405020304" pitchFamily="18" charset="0"/>
                <a:cs typeface="Times New Roman" panose="02020603050405020304" pitchFamily="18" charset="0"/>
              </a:rPr>
              <a:t>. Although the plants can potentially poison humans, livestock, and pets, they have long been used for medicinal purposes through herbal or culinary applications. DNA barcoding is a way to efficiently identify and differentiate species based on differences in short regions of their DNA. However, identifying specific species of </a:t>
            </a:r>
            <a:r>
              <a:rPr lang="en-US" sz="3000" i="1" dirty="0">
                <a:solidFill>
                  <a:srgbClr val="003300"/>
                </a:solidFill>
                <a:latin typeface="Times New Roman" panose="02020603050405020304" pitchFamily="18" charset="0"/>
                <a:cs typeface="Times New Roman" panose="02020603050405020304" pitchFamily="18" charset="0"/>
              </a:rPr>
              <a:t>Artemisia</a:t>
            </a:r>
            <a:r>
              <a:rPr lang="en-US" sz="3000" dirty="0">
                <a:solidFill>
                  <a:srgbClr val="003300"/>
                </a:solidFill>
                <a:latin typeface="Times New Roman" panose="02020603050405020304" pitchFamily="18" charset="0"/>
                <a:cs typeface="Times New Roman" panose="02020603050405020304" pitchFamily="18" charset="0"/>
              </a:rPr>
              <a:t> is particularly difficult because of how closely related the species are. DNA barcoding is a way to efficiently identify and differentiate species based on differences in short regions of their DNA. This study’s objective is to determine the best way to successfully determine </a:t>
            </a:r>
            <a:r>
              <a:rPr lang="en-US" sz="3000" i="1" dirty="0">
                <a:solidFill>
                  <a:srgbClr val="003300"/>
                </a:solidFill>
                <a:latin typeface="Times New Roman" panose="02020603050405020304" pitchFamily="18" charset="0"/>
                <a:cs typeface="Times New Roman" panose="02020603050405020304" pitchFamily="18" charset="0"/>
              </a:rPr>
              <a:t>Artemisia</a:t>
            </a:r>
            <a:r>
              <a:rPr lang="en-US" sz="3000" dirty="0">
                <a:solidFill>
                  <a:srgbClr val="003300"/>
                </a:solidFill>
                <a:latin typeface="Times New Roman" panose="02020603050405020304" pitchFamily="18" charset="0"/>
                <a:cs typeface="Times New Roman" panose="02020603050405020304" pitchFamily="18" charset="0"/>
              </a:rPr>
              <a:t> plants by using three commonly used DNA barcodes and analyzing a small set of plants previously collected that were determined as </a:t>
            </a:r>
            <a:r>
              <a:rPr lang="en-US" sz="3000" i="1" dirty="0">
                <a:solidFill>
                  <a:srgbClr val="003300"/>
                </a:solidFill>
                <a:latin typeface="Times New Roman" panose="02020603050405020304" pitchFamily="18" charset="0"/>
                <a:cs typeface="Times New Roman" panose="02020603050405020304" pitchFamily="18" charset="0"/>
              </a:rPr>
              <a:t>Artemisia</a:t>
            </a:r>
            <a:r>
              <a:rPr lang="en-US" sz="3000" dirty="0">
                <a:solidFill>
                  <a:srgbClr val="003300"/>
                </a:solidFill>
                <a:latin typeface="Times New Roman" panose="02020603050405020304" pitchFamily="18" charset="0"/>
                <a:cs typeface="Times New Roman" panose="02020603050405020304" pitchFamily="18" charset="0"/>
              </a:rPr>
              <a:t> plants.</a:t>
            </a:r>
          </a:p>
          <a:p>
            <a:pPr>
              <a:spcAft>
                <a:spcPts val="600"/>
              </a:spcAft>
            </a:pPr>
            <a:r>
              <a:rPr lang="en-US" sz="10000" dirty="0">
                <a:solidFill>
                  <a:schemeClr val="accent3">
                    <a:lumMod val="50000"/>
                  </a:schemeClr>
                </a:solidFill>
                <a:latin typeface="Aldhabi" panose="01000000000000000000" pitchFamily="2" charset="-78"/>
                <a:cs typeface="Aldhabi" panose="01000000000000000000" pitchFamily="2" charset="-78"/>
              </a:rPr>
              <a:t>Materials &amp; Methods </a:t>
            </a:r>
          </a:p>
          <a:p>
            <a:pPr>
              <a:spcAft>
                <a:spcPts val="600"/>
              </a:spcAft>
            </a:pPr>
            <a:r>
              <a:rPr lang="en-US" sz="3000" dirty="0">
                <a:solidFill>
                  <a:srgbClr val="003300"/>
                </a:solidFill>
                <a:latin typeface="Times New Roman" panose="02020603050405020304" pitchFamily="18" charset="0"/>
                <a:cs typeface="Times New Roman" panose="02020603050405020304" pitchFamily="18" charset="0"/>
              </a:rPr>
              <a:t>Species Identification by Sequencing. The plants were previously collected and morphologically determined as </a:t>
            </a:r>
            <a:r>
              <a:rPr lang="en-US" sz="3000" i="1" dirty="0">
                <a:solidFill>
                  <a:srgbClr val="003300"/>
                </a:solidFill>
                <a:latin typeface="Times New Roman" panose="02020603050405020304" pitchFamily="18" charset="0"/>
                <a:cs typeface="Times New Roman" panose="02020603050405020304" pitchFamily="18" charset="0"/>
              </a:rPr>
              <a:t>Artemisia </a:t>
            </a:r>
            <a:r>
              <a:rPr lang="en-US" sz="3000" dirty="0">
                <a:solidFill>
                  <a:srgbClr val="003300"/>
                </a:solidFill>
                <a:latin typeface="Times New Roman" panose="02020603050405020304" pitchFamily="18" charset="0"/>
                <a:cs typeface="Times New Roman" panose="02020603050405020304" pitchFamily="18" charset="0"/>
              </a:rPr>
              <a:t>plants. DNA from each sample was previously extracted using the method according to the UBRP protocol (Cold Spring Harbor Laboratory DNA Learning Center, 2014). The plant species test was performed using the DNA barcoding technique. The amplification of the barcoding regions of the plant DNA was carried out. The PCR reactions using primers were carried out according to the UBRP protocol (Cold Spring Harbor Laboratory DNA Learning Center, 2014). The PCR fragments of the barcoding regions were sequenced from both directions. To compare the identification of the rbcL locus (existing sequences), we conducted the same procedure for the matK and ITS2 region of these samples. </a:t>
            </a:r>
          </a:p>
          <a:p>
            <a:pPr>
              <a:spcAft>
                <a:spcPts val="600"/>
              </a:spcAft>
            </a:pPr>
            <a:r>
              <a:rPr lang="en-US" sz="3000" dirty="0">
                <a:solidFill>
                  <a:srgbClr val="003300"/>
                </a:solidFill>
                <a:latin typeface="Times New Roman" panose="02020603050405020304" pitchFamily="18" charset="0"/>
                <a:cs typeface="Times New Roman" panose="02020603050405020304" pitchFamily="18" charset="0"/>
              </a:rPr>
              <a:t>Data Interpretation. The sequencing analysis was carried out using DNA Subway software according to the UBRP protocol (Cold Spring Harbor Laboratory DNA Learning Center, 2014). To barcode our plant samples, the DNA sequences obtained were compared to the sequences in the GenBank nucleotide database using BLAST search. The species of plant samples can be identified using a combination of BLAST results and morphological analysis. In addition, we also used DNA Subway’s phylogenetic analysis to find out the relationships among our plant samples. </a:t>
            </a:r>
          </a:p>
          <a:p>
            <a:pPr>
              <a:spcAft>
                <a:spcPts val="600"/>
              </a:spcAft>
            </a:pPr>
            <a:r>
              <a:rPr lang="en-US" sz="10000" dirty="0">
                <a:solidFill>
                  <a:schemeClr val="accent3">
                    <a:lumMod val="50000"/>
                  </a:schemeClr>
                </a:solidFill>
                <a:latin typeface="Aldhabi" panose="01000000000000000000" pitchFamily="2" charset="-78"/>
                <a:cs typeface="Aldhabi" panose="01000000000000000000" pitchFamily="2" charset="-78"/>
              </a:rPr>
              <a:t>Results</a:t>
            </a:r>
          </a:p>
          <a:p>
            <a:pPr>
              <a:spcAft>
                <a:spcPts val="600"/>
              </a:spcAft>
            </a:pPr>
            <a:r>
              <a:rPr lang="en-US" sz="3000" dirty="0">
                <a:solidFill>
                  <a:srgbClr val="003300"/>
                </a:solidFill>
                <a:latin typeface="Times New Roman" panose="02020603050405020304" pitchFamily="18" charset="0"/>
                <a:cs typeface="Times New Roman" panose="02020603050405020304" pitchFamily="18" charset="0"/>
              </a:rPr>
              <a:t>Both barcoding methods using the rbcL and the matK locus successfully identified a known sample (sample 20) as </a:t>
            </a:r>
            <a:r>
              <a:rPr lang="en-US" sz="3000" i="1" dirty="0">
                <a:solidFill>
                  <a:srgbClr val="003300"/>
                </a:solidFill>
                <a:latin typeface="Times New Roman" panose="02020603050405020304" pitchFamily="18" charset="0"/>
                <a:cs typeface="Times New Roman" panose="02020603050405020304" pitchFamily="18" charset="0"/>
              </a:rPr>
              <a:t>Taraxacum officinale </a:t>
            </a:r>
            <a:r>
              <a:rPr lang="en-US" sz="3000" dirty="0">
                <a:solidFill>
                  <a:srgbClr val="003300"/>
                </a:solidFill>
                <a:latin typeface="Times New Roman" panose="02020603050405020304" pitchFamily="18" charset="0"/>
                <a:cs typeface="Times New Roman" panose="02020603050405020304" pitchFamily="18" charset="0"/>
              </a:rPr>
              <a:t>(dandelion). Thus, this served as our control. The rbcL barcode identified sample 16 as </a:t>
            </a:r>
            <a:r>
              <a:rPr lang="en-US" sz="3000" i="1" dirty="0">
                <a:solidFill>
                  <a:srgbClr val="003300"/>
                </a:solidFill>
                <a:latin typeface="Times New Roman" panose="02020603050405020304" pitchFamily="18" charset="0"/>
                <a:cs typeface="Times New Roman" panose="02020603050405020304" pitchFamily="18" charset="0"/>
              </a:rPr>
              <a:t>Artemisia tridentata </a:t>
            </a:r>
            <a:r>
              <a:rPr lang="en-US" sz="3000" dirty="0">
                <a:solidFill>
                  <a:srgbClr val="003300"/>
                </a:solidFill>
                <a:latin typeface="Times New Roman" panose="02020603050405020304" pitchFamily="18" charset="0"/>
                <a:cs typeface="Times New Roman" panose="02020603050405020304" pitchFamily="18" charset="0"/>
              </a:rPr>
              <a:t>(e-value, 0; bit score, 1102). The matK and ITS2 barcodes were able to determine the plant as several species of the </a:t>
            </a:r>
            <a:r>
              <a:rPr lang="en-US" sz="3000" i="1" dirty="0">
                <a:solidFill>
                  <a:srgbClr val="003300"/>
                </a:solidFill>
                <a:latin typeface="Times New Roman" panose="02020603050405020304" pitchFamily="18" charset="0"/>
                <a:cs typeface="Times New Roman" panose="02020603050405020304" pitchFamily="18" charset="0"/>
              </a:rPr>
              <a:t>Artemisia genus </a:t>
            </a:r>
            <a:r>
              <a:rPr lang="en-US" sz="3000" dirty="0">
                <a:solidFill>
                  <a:srgbClr val="003300"/>
                </a:solidFill>
                <a:latin typeface="Times New Roman" panose="02020603050405020304" pitchFamily="18" charset="0"/>
                <a:cs typeface="Times New Roman" panose="02020603050405020304" pitchFamily="18" charset="0"/>
              </a:rPr>
              <a:t>but did not identify the species correctly. As for sample 12, the matK barcode was the only one able to correctly identify the species as </a:t>
            </a:r>
            <a:r>
              <a:rPr lang="en-US" sz="3000" i="1" dirty="0">
                <a:solidFill>
                  <a:srgbClr val="003300"/>
                </a:solidFill>
                <a:latin typeface="Times New Roman" panose="02020603050405020304" pitchFamily="18" charset="0"/>
                <a:cs typeface="Times New Roman" panose="02020603050405020304" pitchFamily="18" charset="0"/>
              </a:rPr>
              <a:t>Artemisia vulgari </a:t>
            </a:r>
            <a:r>
              <a:rPr lang="en-US" sz="3000" dirty="0">
                <a:solidFill>
                  <a:srgbClr val="003300"/>
                </a:solidFill>
                <a:latin typeface="Times New Roman" panose="02020603050405020304" pitchFamily="18" charset="0"/>
                <a:cs typeface="Times New Roman" panose="02020603050405020304" pitchFamily="18" charset="0"/>
              </a:rPr>
              <a:t>(e-value, 0; bit score, 1484). The rbcL barcode was able to determine the plant as </a:t>
            </a:r>
            <a:r>
              <a:rPr lang="en-US" sz="3000" i="1" dirty="0">
                <a:solidFill>
                  <a:srgbClr val="003300"/>
                </a:solidFill>
                <a:latin typeface="Times New Roman" panose="02020603050405020304" pitchFamily="18" charset="0"/>
                <a:cs typeface="Times New Roman" panose="02020603050405020304" pitchFamily="18" charset="0"/>
              </a:rPr>
              <a:t>Artemisia</a:t>
            </a:r>
            <a:r>
              <a:rPr lang="en-US" sz="3000" dirty="0">
                <a:solidFill>
                  <a:srgbClr val="003300"/>
                </a:solidFill>
                <a:latin typeface="Times New Roman" panose="02020603050405020304" pitchFamily="18" charset="0"/>
                <a:cs typeface="Times New Roman" panose="02020603050405020304" pitchFamily="18" charset="0"/>
              </a:rPr>
              <a:t>. The ITS2 barcode was unable to identify the species correctly. </a:t>
            </a:r>
          </a:p>
          <a:p>
            <a:pPr>
              <a:spcAft>
                <a:spcPts val="600"/>
              </a:spcAft>
            </a:pPr>
            <a:r>
              <a:rPr lang="en-US" sz="3000" dirty="0">
                <a:solidFill>
                  <a:srgbClr val="003300"/>
                </a:solidFill>
                <a:latin typeface="Times New Roman" panose="02020603050405020304" pitchFamily="18" charset="0"/>
                <a:cs typeface="Times New Roman" panose="02020603050405020304" pitchFamily="18" charset="0"/>
              </a:rPr>
              <a:t>The alignment of the DNA sequences at the rbcL barcoding region revealed only one nucleotide difference between sample 12 and sample 16 (Figure 2). The sequence alignment of the DNA sequences at the matK region revealed three nucleotide differences between sample 12 and sample 16 (Figure 2). Additionally, the rbcL barcode shared the sequence similarity of 99.67% between sample 12 and sample 16 (Figure 3). The matK barcode had a slightly lower percentage of similarity of 99.64% between sample 12 and sample 16 (Figure 3). The phylogenetic analysis of the sequences suggested that sample 12 and 16 were closely related species (Figure 4).</a:t>
            </a:r>
          </a:p>
          <a:p>
            <a:pPr>
              <a:spcAft>
                <a:spcPts val="600"/>
              </a:spcAft>
            </a:pPr>
            <a:r>
              <a:rPr lang="en-US" sz="10000" smtClean="0">
                <a:solidFill>
                  <a:schemeClr val="accent3">
                    <a:lumMod val="50000"/>
                  </a:schemeClr>
                </a:solidFill>
                <a:latin typeface="Aldhabi" panose="01000000000000000000" pitchFamily="2" charset="-78"/>
                <a:cs typeface="Aldhabi" panose="01000000000000000000" pitchFamily="2" charset="-78"/>
              </a:rPr>
              <a:t>Discussion</a:t>
            </a:r>
            <a:r>
              <a:rPr lang="en-US" sz="10000" smtClean="0">
                <a:solidFill>
                  <a:srgbClr val="003300"/>
                </a:solidFill>
                <a:latin typeface="Aldhabi" panose="01000000000000000000" pitchFamily="2" charset="-78"/>
                <a:cs typeface="Aldhabi" panose="01000000000000000000" pitchFamily="2" charset="-78"/>
              </a:rPr>
              <a:t> </a:t>
            </a:r>
            <a:endParaRPr lang="en-US" sz="10000" dirty="0">
              <a:solidFill>
                <a:srgbClr val="003300"/>
              </a:solidFill>
              <a:latin typeface="Aldhabi" panose="01000000000000000000" pitchFamily="2" charset="-78"/>
              <a:cs typeface="Aldhabi" panose="01000000000000000000" pitchFamily="2" charset="-78"/>
            </a:endParaRPr>
          </a:p>
          <a:p>
            <a:pPr>
              <a:spcAft>
                <a:spcPts val="600"/>
              </a:spcAft>
            </a:pPr>
            <a:r>
              <a:rPr lang="en-US" sz="3000" dirty="0" smtClean="0">
                <a:solidFill>
                  <a:srgbClr val="003300"/>
                </a:solidFill>
                <a:latin typeface="Times New Roman" panose="02020603050405020304" pitchFamily="18" charset="0"/>
                <a:cs typeface="Times New Roman" panose="02020603050405020304" pitchFamily="18" charset="0"/>
              </a:rPr>
              <a:t>Our </a:t>
            </a:r>
            <a:r>
              <a:rPr lang="en-US" sz="3000" dirty="0">
                <a:solidFill>
                  <a:srgbClr val="003300"/>
                </a:solidFill>
                <a:latin typeface="Times New Roman" panose="02020603050405020304" pitchFamily="18" charset="0"/>
                <a:cs typeface="Times New Roman" panose="02020603050405020304" pitchFamily="18" charset="0"/>
              </a:rPr>
              <a:t>findings suggested that a single barcode may not be sufficient for the identification of Artemisia plants. The use of multiple barcodes as well as morphological analysis is likely needed to correctly identify species of the Artemisia genus. These findings also hold important implications for the ITS2 barcode. Although it was unable to correctly identify sample 12 or 16, it showed the lowest sequence similarity percentage (97.42 %) among these three barcodes (Figure 3). This suggests that ITS2 may be potentially useful for the identification of other Artemisia species, although not the proper barcode for the samples tested in this study. While our sample size of this small trial is limited, further studies are needed to examine additional Artemisia species. In conclusion, combining rbcL, matK and possibly other barcodes as well as morphological analysis may be able to provide us with a comprehensive and accurate identification of plants for the purposes of conservation and understanding Artemisia species for potential medical applications.</a:t>
            </a:r>
          </a:p>
          <a:p>
            <a:pPr>
              <a:spcAft>
                <a:spcPts val="600"/>
              </a:spcAft>
            </a:pPr>
            <a:endParaRPr lang="en-US" sz="3000" dirty="0">
              <a:solidFill>
                <a:srgbClr val="0033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23089980" y="21668090"/>
            <a:ext cx="20695962" cy="10710624"/>
          </a:xfrm>
          <a:prstGeom prst="rect">
            <a:avLst/>
          </a:prstGeom>
          <a:noFill/>
        </p:spPr>
        <p:txBody>
          <a:bodyPr wrap="square" rtlCol="0">
            <a:spAutoFit/>
          </a:bodyPr>
          <a:lstStyle/>
          <a:p>
            <a:pPr>
              <a:spcAft>
                <a:spcPts val="600"/>
              </a:spcAft>
            </a:pPr>
            <a:r>
              <a:rPr lang="en-US" sz="10000" dirty="0">
                <a:solidFill>
                  <a:schemeClr val="accent3">
                    <a:lumMod val="50000"/>
                  </a:schemeClr>
                </a:solidFill>
                <a:latin typeface="Aldhabi" panose="01000000000000000000" pitchFamily="2" charset="-78"/>
                <a:cs typeface="Aldhabi" panose="01000000000000000000" pitchFamily="2" charset="-78"/>
              </a:rPr>
              <a:t>References</a:t>
            </a:r>
          </a:p>
          <a:p>
            <a:r>
              <a:rPr lang="en-US" sz="3000" dirty="0">
                <a:solidFill>
                  <a:srgbClr val="003300"/>
                </a:solidFill>
                <a:latin typeface="Times New Roman" panose="02020603050405020304" pitchFamily="18" charset="0"/>
                <a:cs typeface="Times New Roman" panose="02020603050405020304" pitchFamily="18" charset="0"/>
              </a:rPr>
              <a:t>Doh, E. J., S.-H. Paek, et al. (2016). "Application of Partial Internal Transcribed Spacer Sequences for the Discrimination of Artemisia capillaris from Other Artemisia Species." Evidence-based complementary and alternative medicine 2016: 7043436-7043436.</a:t>
            </a:r>
          </a:p>
          <a:p>
            <a:r>
              <a:rPr lang="en-US" sz="3000" dirty="0">
                <a:solidFill>
                  <a:srgbClr val="003300"/>
                </a:solidFill>
                <a:latin typeface="Times New Roman" panose="02020603050405020304" pitchFamily="18" charset="0"/>
                <a:cs typeface="Times New Roman" panose="02020603050405020304" pitchFamily="18" charset="0"/>
              </a:rPr>
              <a:t>Gao, T., H. Yao, et al. (2010). "Evaluating the feasibility of using candidate DNA barcodes in discriminating species of the large Asteraceae family." BMC evolutionary biology 10(1): 324-324.</a:t>
            </a:r>
          </a:p>
          <a:p>
            <a:r>
              <a:rPr lang="en-US" sz="3000" dirty="0">
                <a:solidFill>
                  <a:srgbClr val="003300"/>
                </a:solidFill>
                <a:latin typeface="Times New Roman" panose="02020603050405020304" pitchFamily="18" charset="0"/>
                <a:cs typeface="Times New Roman" panose="02020603050405020304" pitchFamily="18" charset="0"/>
              </a:rPr>
              <a:t>Lee, Y. S., S. Woo, et al. (2022). "Genetic and chemical markers for authentication of three Artemisia species: A. capillaris, A. gmelinii, and A. fukudo." PloS one 17(3): e0264576-e0264576.</a:t>
            </a:r>
          </a:p>
          <a:p>
            <a:r>
              <a:rPr lang="en-US" sz="3000" dirty="0">
                <a:solidFill>
                  <a:srgbClr val="003300"/>
                </a:solidFill>
                <a:latin typeface="Times New Roman" panose="02020603050405020304" pitchFamily="18" charset="0"/>
                <a:cs typeface="Times New Roman" panose="02020603050405020304" pitchFamily="18" charset="0"/>
              </a:rPr>
              <a:t>Mei, Q., X. Chen, et al. (2016). "DNA Barcode for Identifying Folium Artemisiae Argyi from Counterfeits." Biological and Pharmaceutical Bulletin 39(9): 1531-1537.</a:t>
            </a:r>
          </a:p>
          <a:p>
            <a:r>
              <a:rPr lang="en-US" sz="3000" dirty="0">
                <a:solidFill>
                  <a:srgbClr val="003300"/>
                </a:solidFill>
                <a:latin typeface="Times New Roman" panose="02020603050405020304" pitchFamily="18" charset="0"/>
                <a:cs typeface="Times New Roman" panose="02020603050405020304" pitchFamily="18" charset="0"/>
              </a:rPr>
              <a:t>Turuspekov, Y., Y. Genievskaya, et al. (2018). "Phylogenetic Taxonomy of Artemisia L. Species from Kazakhstan Based on Matk Analyses." Proceedings of the Latvian Academy of Sciences. Section B, Natural Sciences 72(1): 29-37.</a:t>
            </a:r>
          </a:p>
          <a:p>
            <a:r>
              <a:rPr lang="en-US" sz="3000" dirty="0">
                <a:solidFill>
                  <a:srgbClr val="003300"/>
                </a:solidFill>
                <a:latin typeface="Times New Roman" panose="02020603050405020304" pitchFamily="18" charset="0"/>
                <a:cs typeface="Times New Roman" panose="02020603050405020304" pitchFamily="18" charset="0"/>
              </a:rPr>
              <a:t>Wang, X.-y., S.-h. Zheng, et al. (2016). "ITS2,a Better DNA Barcode than ITS in Identification of Species in Artemisia L." Chinese herbal medicines 8(4): 352-358.</a:t>
            </a:r>
          </a:p>
          <a:p>
            <a:r>
              <a:rPr lang="en-US" sz="10000" dirty="0">
                <a:solidFill>
                  <a:schemeClr val="accent3">
                    <a:lumMod val="50000"/>
                  </a:schemeClr>
                </a:solidFill>
                <a:latin typeface="Aldhabi" panose="01000000000000000000" pitchFamily="2" charset="-78"/>
                <a:cs typeface="Aldhabi" panose="01000000000000000000" pitchFamily="2" charset="-78"/>
              </a:rPr>
              <a:t>Acknowledgments </a:t>
            </a:r>
          </a:p>
          <a:p>
            <a:r>
              <a:rPr lang="en-US" sz="3000" dirty="0">
                <a:solidFill>
                  <a:srgbClr val="003300"/>
                </a:solidFill>
                <a:latin typeface="Times New Roman" panose="02020603050405020304" pitchFamily="18" charset="0"/>
                <a:cs typeface="Times New Roman" panose="02020603050405020304" pitchFamily="18" charset="0"/>
              </a:rPr>
              <a:t>This project was supported by Urban Barcode Research Program. We thank Dr. Allison Mayle (DNA Learning Center, Cold Spring Harbor Laboratory) and Dr. Arden Feil (DNA Learning Center, Cold Spring Harbor Laboratory) for helpful assistance during this study</a:t>
            </a:r>
            <a:r>
              <a:rPr lang="en-US" sz="3500" dirty="0">
                <a:solidFill>
                  <a:srgbClr val="003300"/>
                </a:solidFill>
                <a:latin typeface="Times New Roman" panose="02020603050405020304" pitchFamily="18" charset="0"/>
                <a:cs typeface="Times New Roman" panose="02020603050405020304" pitchFamily="18" charset="0"/>
              </a:rPr>
              <a:t>.</a:t>
            </a:r>
          </a:p>
        </p:txBody>
      </p:sp>
      <p:sp>
        <p:nvSpPr>
          <p:cNvPr id="3" name="TextBox 2"/>
          <p:cNvSpPr txBox="1"/>
          <p:nvPr/>
        </p:nvSpPr>
        <p:spPr>
          <a:xfrm>
            <a:off x="40309819" y="539686"/>
            <a:ext cx="1577804" cy="461665"/>
          </a:xfrm>
          <a:prstGeom prst="rect">
            <a:avLst/>
          </a:prstGeom>
          <a:noFill/>
        </p:spPr>
        <p:txBody>
          <a:bodyPr wrap="none" rtlCol="0">
            <a:spAutoFit/>
          </a:bodyPr>
          <a:lstStyle/>
          <a:p>
            <a:r>
              <a:rPr lang="en-US" sz="2400"/>
              <a:t>Funded by:</a:t>
            </a: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122839" y="2530605"/>
            <a:ext cx="5272870" cy="1961423"/>
          </a:xfrm>
          <a:prstGeom prst="rect">
            <a:avLst/>
          </a:prstGeom>
        </p:spPr>
      </p:pic>
      <p:sp>
        <p:nvSpPr>
          <p:cNvPr id="6" name="TextBox 5">
            <a:extLst>
              <a:ext uri="{FF2B5EF4-FFF2-40B4-BE49-F238E27FC236}">
                <a16:creationId xmlns:a16="http://schemas.microsoft.com/office/drawing/2014/main" xmlns="" id="{E0A8350B-D8D8-4093-12E3-5113D45733D1}"/>
              </a:ext>
            </a:extLst>
          </p:cNvPr>
          <p:cNvSpPr txBox="1"/>
          <p:nvPr/>
        </p:nvSpPr>
        <p:spPr>
          <a:xfrm>
            <a:off x="19345028" y="2477930"/>
            <a:ext cx="45719" cy="553998"/>
          </a:xfrm>
          <a:prstGeom prst="rect">
            <a:avLst/>
          </a:prstGeom>
          <a:noFill/>
        </p:spPr>
        <p:txBody>
          <a:bodyPr wrap="square" rtlCol="0">
            <a:spAutoFit/>
          </a:bodyPr>
          <a:lstStyle/>
          <a:p>
            <a:r>
              <a:rPr lang="en-US" sz="3000"/>
              <a:t>1</a:t>
            </a:r>
          </a:p>
        </p:txBody>
      </p:sp>
      <p:sp>
        <p:nvSpPr>
          <p:cNvPr id="9" name="TextBox 8">
            <a:extLst>
              <a:ext uri="{FF2B5EF4-FFF2-40B4-BE49-F238E27FC236}">
                <a16:creationId xmlns:a16="http://schemas.microsoft.com/office/drawing/2014/main" xmlns="" id="{4E33C7A0-FAF9-1422-7BEA-006366AD1278}"/>
              </a:ext>
            </a:extLst>
          </p:cNvPr>
          <p:cNvSpPr txBox="1"/>
          <p:nvPr/>
        </p:nvSpPr>
        <p:spPr>
          <a:xfrm>
            <a:off x="24184180" y="2454554"/>
            <a:ext cx="45719" cy="553998"/>
          </a:xfrm>
          <a:prstGeom prst="rect">
            <a:avLst/>
          </a:prstGeom>
          <a:noFill/>
        </p:spPr>
        <p:txBody>
          <a:bodyPr wrap="square" rtlCol="0">
            <a:spAutoFit/>
          </a:bodyPr>
          <a:lstStyle/>
          <a:p>
            <a:r>
              <a:rPr lang="en-US" sz="3000"/>
              <a:t>1</a:t>
            </a:r>
          </a:p>
        </p:txBody>
      </p:sp>
      <p:sp>
        <p:nvSpPr>
          <p:cNvPr id="10" name="TextBox 9">
            <a:extLst>
              <a:ext uri="{FF2B5EF4-FFF2-40B4-BE49-F238E27FC236}">
                <a16:creationId xmlns:a16="http://schemas.microsoft.com/office/drawing/2014/main" xmlns="" id="{815CE5AA-FFF8-523A-7C53-21AE627137E1}"/>
              </a:ext>
            </a:extLst>
          </p:cNvPr>
          <p:cNvSpPr txBox="1"/>
          <p:nvPr/>
        </p:nvSpPr>
        <p:spPr>
          <a:xfrm>
            <a:off x="28403670" y="2414726"/>
            <a:ext cx="45719" cy="553998"/>
          </a:xfrm>
          <a:prstGeom prst="rect">
            <a:avLst/>
          </a:prstGeom>
          <a:noFill/>
        </p:spPr>
        <p:txBody>
          <a:bodyPr wrap="square" rtlCol="0">
            <a:spAutoFit/>
          </a:bodyPr>
          <a:lstStyle/>
          <a:p>
            <a:r>
              <a:rPr lang="en-US" sz="3000"/>
              <a:t>2</a:t>
            </a:r>
          </a:p>
        </p:txBody>
      </p:sp>
      <p:sp>
        <p:nvSpPr>
          <p:cNvPr id="11" name="TextBox 10">
            <a:extLst>
              <a:ext uri="{FF2B5EF4-FFF2-40B4-BE49-F238E27FC236}">
                <a16:creationId xmlns:a16="http://schemas.microsoft.com/office/drawing/2014/main" xmlns="" id="{28895C94-E07B-2506-24D6-470CC014FB50}"/>
              </a:ext>
            </a:extLst>
          </p:cNvPr>
          <p:cNvSpPr txBox="1"/>
          <p:nvPr/>
        </p:nvSpPr>
        <p:spPr>
          <a:xfrm>
            <a:off x="10739903" y="3392160"/>
            <a:ext cx="45719" cy="553998"/>
          </a:xfrm>
          <a:prstGeom prst="rect">
            <a:avLst/>
          </a:prstGeom>
          <a:noFill/>
        </p:spPr>
        <p:txBody>
          <a:bodyPr wrap="square" rtlCol="0">
            <a:spAutoFit/>
          </a:bodyPr>
          <a:lstStyle/>
          <a:p>
            <a:r>
              <a:rPr lang="en-US" sz="3000" i="1"/>
              <a:t>1</a:t>
            </a:r>
            <a:r>
              <a:rPr lang="en-US" sz="3000"/>
              <a:t> </a:t>
            </a:r>
          </a:p>
        </p:txBody>
      </p:sp>
      <p:sp>
        <p:nvSpPr>
          <p:cNvPr id="12" name="TextBox 11">
            <a:extLst>
              <a:ext uri="{FF2B5EF4-FFF2-40B4-BE49-F238E27FC236}">
                <a16:creationId xmlns:a16="http://schemas.microsoft.com/office/drawing/2014/main" xmlns="" id="{A7931768-3CF7-F987-BB5F-AD8B425F09C0}"/>
              </a:ext>
            </a:extLst>
          </p:cNvPr>
          <p:cNvSpPr txBox="1"/>
          <p:nvPr/>
        </p:nvSpPr>
        <p:spPr>
          <a:xfrm>
            <a:off x="18688572" y="3374978"/>
            <a:ext cx="45719" cy="553998"/>
          </a:xfrm>
          <a:prstGeom prst="rect">
            <a:avLst/>
          </a:prstGeom>
          <a:noFill/>
        </p:spPr>
        <p:txBody>
          <a:bodyPr wrap="square" rtlCol="0">
            <a:spAutoFit/>
          </a:bodyPr>
          <a:lstStyle/>
          <a:p>
            <a:r>
              <a:rPr lang="en-US" sz="3000" i="1"/>
              <a:t>2</a:t>
            </a:r>
          </a:p>
        </p:txBody>
      </p:sp>
      <p:pic>
        <p:nvPicPr>
          <p:cNvPr id="7" name="Picture 6" descr="A close-up of a plant&#10;&#10;Description automatically generated with low confidence">
            <a:extLst>
              <a:ext uri="{FF2B5EF4-FFF2-40B4-BE49-F238E27FC236}">
                <a16:creationId xmlns:a16="http://schemas.microsoft.com/office/drawing/2014/main" xmlns="" id="{8FADA42C-B050-AA2B-E7D5-C17EE118CD55}"/>
              </a:ext>
            </a:extLst>
          </p:cNvPr>
          <p:cNvPicPr>
            <a:picLocks noChangeAspect="1"/>
          </p:cNvPicPr>
          <p:nvPr/>
        </p:nvPicPr>
        <p:blipFill>
          <a:blip r:embed="rId6"/>
          <a:stretch>
            <a:fillRect/>
          </a:stretch>
        </p:blipFill>
        <p:spPr>
          <a:xfrm>
            <a:off x="22421572" y="5690247"/>
            <a:ext cx="21128782" cy="16532062"/>
          </a:xfrm>
          <a:prstGeom prst="rect">
            <a:avLst/>
          </a:prstGeom>
        </p:spPr>
      </p:pic>
    </p:spTree>
    <p:extLst>
      <p:ext uri="{BB962C8B-B14F-4D97-AF65-F5344CB8AC3E}">
        <p14:creationId xmlns:p14="http://schemas.microsoft.com/office/powerpoint/2010/main" val="36500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1300</Words>
  <Application>Microsoft Office PowerPoint</Application>
  <PresentationFormat>Custom</PresentationFormat>
  <Paragraphs>31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Taskin Arisha</dc:creator>
  <cp:lastModifiedBy>rli</cp:lastModifiedBy>
  <cp:revision>4</cp:revision>
  <cp:lastPrinted>2016-03-28T20:27:59Z</cp:lastPrinted>
  <dcterms:created xsi:type="dcterms:W3CDTF">2011-05-13T20:15:01Z</dcterms:created>
  <dcterms:modified xsi:type="dcterms:W3CDTF">2023-05-24T14:29:43Z</dcterms:modified>
</cp:coreProperties>
</file>