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43891200" cy="32918400"/>
  <p:notesSz cx="700405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D8BE4"/>
    <a:srgbClr val="010000"/>
    <a:srgbClr val="C35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24" d="100"/>
          <a:sy n="24" d="100"/>
        </p:scale>
        <p:origin x="2024" y="2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7575" y="696275"/>
            <a:ext cx="4669600" cy="34813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0400" y="4409750"/>
            <a:ext cx="5603225" cy="417764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00400" y="4409750"/>
            <a:ext cx="5603225" cy="4177649"/>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 name="Shape 19"/>
          <p:cNvSpPr>
            <a:spLocks noGrp="1" noRot="1" noChangeAspect="1"/>
          </p:cNvSpPr>
          <p:nvPr>
            <p:ph type="sldImg" idx="2"/>
          </p:nvPr>
        </p:nvSpPr>
        <p:spPr>
          <a:xfrm>
            <a:off x="1181100"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sp>
        <p:nvSpPr>
          <p:cNvPr id="13" name="Shape 13"/>
          <p:cNvSpPr/>
          <p:nvPr/>
        </p:nvSpPr>
        <p:spPr>
          <a:xfrm>
            <a:off x="-10515600" y="0"/>
            <a:ext cx="9601200" cy="32918400"/>
          </a:xfrm>
          <a:prstGeom prst="rect">
            <a:avLst/>
          </a:prstGeom>
          <a:solidFill>
            <a:srgbClr val="D8D8D8"/>
          </a:solidFill>
          <a:ln>
            <a:noFill/>
          </a:ln>
        </p:spPr>
        <p:txBody>
          <a:bodyPr lIns="171400" tIns="171400" rIns="171400" bIns="171400" anchor="t" anchorCtr="0">
            <a:noAutofit/>
          </a:bodyPr>
          <a:lstStyle/>
          <a:p>
            <a:pPr marL="0" marR="0" lvl="0" indent="0" algn="l" rtl="0">
              <a:spcBef>
                <a:spcPts val="0"/>
              </a:spcBef>
              <a:spcAft>
                <a:spcPts val="0"/>
              </a:spcAft>
              <a:buSzPct val="25000"/>
              <a:buNone/>
            </a:pPr>
            <a:r>
              <a:rPr lang="en-US" sz="7200">
                <a:solidFill>
                  <a:srgbClr val="7F7F7F"/>
                </a:solidFill>
                <a:latin typeface="Calibri"/>
                <a:ea typeface="Calibri"/>
                <a:cs typeface="Calibri"/>
                <a:sym typeface="Calibri"/>
              </a:rPr>
              <a:t>Poster Print Size: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This poster template is 36” high by 48” wide. It can be used to print any poster with a 3:4 aspect ratio.</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Placeholders:</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Image Quality:</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You can place digital photos or logo art in your poster file by selecting the </a:t>
            </a:r>
            <a:r>
              <a:rPr lang="en-US" sz="4900" b="1">
                <a:solidFill>
                  <a:srgbClr val="7F7F7F"/>
                </a:solidFill>
                <a:latin typeface="Calibri"/>
                <a:ea typeface="Calibri"/>
                <a:cs typeface="Calibri"/>
                <a:sym typeface="Calibri"/>
              </a:rPr>
              <a:t>Insert, Picture</a:t>
            </a:r>
            <a:r>
              <a:rPr lang="en-US" sz="4900">
                <a:solidFill>
                  <a:srgbClr val="7F7F7F"/>
                </a:solidFill>
                <a:latin typeface="Calibri"/>
                <a:ea typeface="Calibri"/>
                <a:cs typeface="Calibri"/>
                <a:sym typeface="Calibri"/>
              </a:rPr>
              <a:t> command, or by using standard copy &amp; paste. For best results, all graphic elements should be at least </a:t>
            </a:r>
            <a:r>
              <a:rPr lang="en-US" sz="4900" b="1">
                <a:solidFill>
                  <a:srgbClr val="7F7F7F"/>
                </a:solidFill>
                <a:latin typeface="Calibri"/>
                <a:ea typeface="Calibri"/>
                <a:cs typeface="Calibri"/>
                <a:sym typeface="Calibri"/>
              </a:rPr>
              <a:t>150-200 pixels per inch in their final printed size</a:t>
            </a:r>
            <a:r>
              <a:rPr lang="en-US" sz="4900">
                <a:solidFill>
                  <a:srgbClr val="7F7F7F"/>
                </a:solidFill>
                <a:latin typeface="Calibri"/>
                <a:ea typeface="Calibri"/>
                <a:cs typeface="Calibri"/>
                <a:sym typeface="Calibri"/>
              </a:rPr>
              <a:t>. For instance, a 1600 x 1200 pixel photo will usually look fine up to 8“-10” wide on your printed poster.</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p>
          <a:p>
            <a:pPr marL="0" marR="0" lvl="0" indent="0" algn="ctr" rtl="0">
              <a:spcBef>
                <a:spcPts val="1800"/>
              </a:spcBef>
              <a:spcAft>
                <a:spcPts val="0"/>
              </a:spcAft>
              <a:buSzPct val="25000"/>
              <a:buNone/>
            </a:pPr>
            <a:br>
              <a:rPr lang="en-US" sz="3600">
                <a:solidFill>
                  <a:srgbClr val="7F7F7F"/>
                </a:solidFill>
                <a:latin typeface="Calibri"/>
                <a:ea typeface="Calibri"/>
                <a:cs typeface="Calibri"/>
                <a:sym typeface="Calibri"/>
              </a:rPr>
            </a:br>
            <a:r>
              <a:rPr lang="en-US" sz="3600">
                <a:solidFill>
                  <a:srgbClr val="7F7F7F"/>
                </a:solidFill>
                <a:latin typeface="Calibri"/>
                <a:ea typeface="Calibri"/>
                <a:cs typeface="Calibri"/>
                <a:sym typeface="Calibri"/>
              </a:rPr>
              <a:t>[This sidebar area does not print.]</a:t>
            </a:r>
          </a:p>
        </p:txBody>
      </p:sp>
      <p:grpSp>
        <p:nvGrpSpPr>
          <p:cNvPr id="14" name="Shape 14"/>
          <p:cNvGrpSpPr/>
          <p:nvPr/>
        </p:nvGrpSpPr>
        <p:grpSpPr>
          <a:xfrm>
            <a:off x="44805600" y="0"/>
            <a:ext cx="9601199" cy="32918399"/>
            <a:chOff x="33832800" y="0"/>
            <a:chExt cx="12801599" cy="43891199"/>
          </a:xfrm>
        </p:grpSpPr>
        <p:sp>
          <p:nvSpPr>
            <p:cNvPr id="15" name="Shape 15"/>
            <p:cNvSpPr/>
            <p:nvPr/>
          </p:nvSpPr>
          <p:spPr>
            <a:xfrm>
              <a:off x="33832800" y="0"/>
              <a:ext cx="12801599" cy="43891199"/>
            </a:xfrm>
            <a:prstGeom prst="rect">
              <a:avLst/>
            </a:prstGeom>
            <a:solidFill>
              <a:srgbClr val="D8D8D8"/>
            </a:solidFill>
            <a:ln>
              <a:noFill/>
            </a:ln>
          </p:spPr>
          <p:txBody>
            <a:bodyPr lIns="228600" tIns="228600" rIns="228600" bIns="228600" anchor="t" anchorCtr="0">
              <a:noAutofit/>
            </a:bodyPr>
            <a:lstStyle/>
            <a:p>
              <a:pPr marL="0" marR="0" lvl="0" indent="0" algn="l" rtl="0">
                <a:spcBef>
                  <a:spcPts val="0"/>
                </a:spcBef>
                <a:spcAft>
                  <a:spcPts val="0"/>
                </a:spcAft>
                <a:buSzPct val="25000"/>
                <a:buNone/>
              </a:pPr>
              <a:r>
                <a:rPr lang="en-US" sz="7200">
                  <a:solidFill>
                    <a:srgbClr val="7F7F7F"/>
                  </a:solidFill>
                  <a:latin typeface="Calibri"/>
                  <a:ea typeface="Calibri"/>
                  <a:cs typeface="Calibri"/>
                  <a:sym typeface="Calibri"/>
                </a:rPr>
                <a:t>Change Color Theme: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This template is designed to use the built-in color themes in the newer versions of PowerPoint.</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To change the color theme, select the </a:t>
              </a:r>
              <a:r>
                <a:rPr lang="en-US" sz="4900" b="1">
                  <a:solidFill>
                    <a:srgbClr val="7F7F7F"/>
                  </a:solidFill>
                  <a:latin typeface="Calibri"/>
                  <a:ea typeface="Calibri"/>
                  <a:cs typeface="Calibri"/>
                  <a:sym typeface="Calibri"/>
                </a:rPr>
                <a:t>Design</a:t>
              </a:r>
              <a:r>
                <a:rPr lang="en-US" sz="4900">
                  <a:solidFill>
                    <a:srgbClr val="7F7F7F"/>
                  </a:solidFill>
                  <a:latin typeface="Calibri"/>
                  <a:ea typeface="Calibri"/>
                  <a:cs typeface="Calibri"/>
                  <a:sym typeface="Calibri"/>
                </a:rPr>
                <a:t> tab, then select the </a:t>
              </a:r>
              <a:r>
                <a:rPr lang="en-US" sz="4900" b="1">
                  <a:solidFill>
                    <a:srgbClr val="7F7F7F"/>
                  </a:solidFill>
                  <a:latin typeface="Calibri"/>
                  <a:ea typeface="Calibri"/>
                  <a:cs typeface="Calibri"/>
                  <a:sym typeface="Calibri"/>
                </a:rPr>
                <a:t>Colors</a:t>
              </a:r>
              <a:r>
                <a:rPr lang="en-US" sz="4900">
                  <a:solidFill>
                    <a:srgbClr val="7F7F7F"/>
                  </a:solidFill>
                  <a:latin typeface="Calibri"/>
                  <a:ea typeface="Calibri"/>
                  <a:cs typeface="Calibri"/>
                  <a:sym typeface="Calibri"/>
                </a:rPr>
                <a:t> drop-down list.</a:t>
              </a: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The default color theme for this template is “Office”, so you can always return to that after trying some of the alternatives.</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Printing Your Poster:</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Once your poster file is ready, visit </a:t>
              </a:r>
              <a:r>
                <a:rPr lang="en-US" sz="4900" b="1">
                  <a:solidFill>
                    <a:srgbClr val="7F7F7F"/>
                  </a:solidFill>
                  <a:latin typeface="Calibri"/>
                  <a:ea typeface="Calibri"/>
                  <a:cs typeface="Calibri"/>
                  <a:sym typeface="Calibri"/>
                </a:rPr>
                <a:t>www.genigraphics.com</a:t>
              </a:r>
              <a:r>
                <a:rPr lang="en-US" sz="4900">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ctr" rtl="0">
                <a:spcBef>
                  <a:spcPts val="0"/>
                </a:spcBef>
                <a:spcAft>
                  <a:spcPts val="0"/>
                </a:spcAft>
                <a:buSzPct val="25000"/>
                <a:buNone/>
              </a:pPr>
              <a:r>
                <a:rPr lang="en-US" sz="4900">
                  <a:solidFill>
                    <a:srgbClr val="7F7F7F"/>
                  </a:solidFill>
                  <a:latin typeface="Calibri"/>
                  <a:ea typeface="Calibri"/>
                  <a:cs typeface="Calibri"/>
                  <a:sym typeface="Calibri"/>
                </a:rPr>
                <a:t>US and Canada:  1-800-790-4001</a:t>
              </a:r>
              <a:br>
                <a:rPr lang="en-US" sz="4900">
                  <a:solidFill>
                    <a:srgbClr val="7F7F7F"/>
                  </a:solidFill>
                  <a:latin typeface="Calibri"/>
                  <a:ea typeface="Calibri"/>
                  <a:cs typeface="Calibri"/>
                  <a:sym typeface="Calibri"/>
                </a:rPr>
              </a:br>
              <a:r>
                <a:rPr lang="en-US" sz="4900">
                  <a:solidFill>
                    <a:srgbClr val="7F7F7F"/>
                  </a:solidFill>
                  <a:latin typeface="Calibri"/>
                  <a:ea typeface="Calibri"/>
                  <a:cs typeface="Calibri"/>
                  <a:sym typeface="Calibri"/>
                </a:rPr>
                <a:t>Email: info@genigraphics.com</a:t>
              </a:r>
            </a:p>
            <a:p>
              <a:pPr marL="0" marR="0" lvl="0" indent="0" algn="ctr" rtl="0">
                <a:spcBef>
                  <a:spcPts val="0"/>
                </a:spcBef>
                <a:spcAft>
                  <a:spcPts val="0"/>
                </a:spcAft>
                <a:buSzPct val="25000"/>
                <a:buNone/>
              </a:pPr>
              <a:br>
                <a:rPr lang="en-US" sz="3600">
                  <a:solidFill>
                    <a:srgbClr val="7F7F7F"/>
                  </a:solidFill>
                  <a:latin typeface="Calibri"/>
                  <a:ea typeface="Calibri"/>
                  <a:cs typeface="Calibri"/>
                  <a:sym typeface="Calibri"/>
                </a:rPr>
              </a:br>
              <a:r>
                <a:rPr lang="en-US" sz="3600">
                  <a:solidFill>
                    <a:srgbClr val="7F7F7F"/>
                  </a:solidFill>
                  <a:latin typeface="Calibri"/>
                  <a:ea typeface="Calibri"/>
                  <a:cs typeface="Calibri"/>
                  <a:sym typeface="Calibri"/>
                </a:rPr>
                <a:t>[This sidebar area does not print.]</a:t>
              </a:r>
            </a:p>
          </p:txBody>
        </p:sp>
        <p:pic>
          <p:nvPicPr>
            <p:cNvPr id="16" name="Shape 16"/>
            <p:cNvPicPr preferRelativeResize="0"/>
            <p:nvPr/>
          </p:nvPicPr>
          <p:blipFill rotWithShape="1">
            <a:blip r:embed="rId2">
              <a:alphaModFix/>
            </a:blip>
            <a:srcRect/>
            <a:stretch/>
          </p:blipFill>
          <p:spPr>
            <a:xfrm>
              <a:off x="34281340" y="9260274"/>
              <a:ext cx="11904514" cy="10246926"/>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5483223"/>
            <a:ext cx="9140825" cy="27432000"/>
          </a:xfrm>
          <a:prstGeom prst="rect">
            <a:avLst/>
          </a:prstGeom>
          <a:solidFill>
            <a:srgbClr val="366092"/>
          </a:solidFill>
          <a:ln>
            <a:noFill/>
          </a:ln>
        </p:spPr>
        <p:txBody>
          <a:bodyPr lIns="457200" tIns="228600" rIns="457200" bIns="457200" anchor="t" anchorCtr="0">
            <a:noAutofit/>
          </a:bodyPr>
          <a:lstStyle/>
          <a:p>
            <a:pPr marL="0" marR="0" lvl="0" indent="0" algn="ctr" rtl="0">
              <a:spcBef>
                <a:spcPts val="0"/>
              </a:spcBef>
              <a:spcAft>
                <a:spcPts val="0"/>
              </a:spcAft>
              <a:buNone/>
            </a:pPr>
            <a:endParaRPr sz="4800" b="0" i="0" u="none" strike="noStrike" cap="none">
              <a:solidFill>
                <a:schemeClr val="dk1"/>
              </a:solidFill>
              <a:latin typeface="Calibri"/>
              <a:ea typeface="Calibri"/>
              <a:cs typeface="Calibri"/>
              <a:sym typeface="Calibri"/>
            </a:endParaRPr>
          </a:p>
        </p:txBody>
      </p:sp>
      <p:sp>
        <p:nvSpPr>
          <p:cNvPr id="7" name="Shape 7"/>
          <p:cNvSpPr/>
          <p:nvPr/>
        </p:nvSpPr>
        <p:spPr>
          <a:xfrm>
            <a:off x="9140825" y="0"/>
            <a:ext cx="34747200" cy="5484813"/>
          </a:xfrm>
          <a:prstGeom prst="rect">
            <a:avLst/>
          </a:prstGeom>
          <a:solidFill>
            <a:srgbClr val="366092"/>
          </a:solidFill>
          <a:ln>
            <a:noFill/>
          </a:ln>
        </p:spPr>
        <p:txBody>
          <a:bodyPr lIns="457200" tIns="457200" rIns="457200" bIns="4572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 name="Shape 8"/>
          <p:cNvSpPr/>
          <p:nvPr/>
        </p:nvSpPr>
        <p:spPr>
          <a:xfrm>
            <a:off x="9140825" y="5483223"/>
            <a:ext cx="34747200" cy="27432000"/>
          </a:xfrm>
          <a:prstGeom prst="rect">
            <a:avLst/>
          </a:prstGeom>
          <a:solidFill>
            <a:schemeClr val="lt2"/>
          </a:solidFill>
          <a:ln>
            <a:noFill/>
          </a:ln>
        </p:spPr>
        <p:txBody>
          <a:bodyPr lIns="457200" tIns="457200" rIns="457200" bIns="4572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9" name="Shape 9"/>
          <p:cNvCxnSpPr/>
          <p:nvPr/>
        </p:nvCxnSpPr>
        <p:spPr>
          <a:xfrm>
            <a:off x="9144000" y="0"/>
            <a:ext cx="0" cy="32918400"/>
          </a:xfrm>
          <a:prstGeom prst="straightConnector1">
            <a:avLst/>
          </a:prstGeom>
          <a:noFill/>
          <a:ln w="76200" cap="flat" cmpd="sng">
            <a:solidFill>
              <a:schemeClr val="dk1"/>
            </a:solidFill>
            <a:prstDash val="solid"/>
            <a:round/>
            <a:headEnd type="none" w="med" len="med"/>
            <a:tailEnd type="none" w="med" len="med"/>
          </a:ln>
        </p:spPr>
      </p:cxnSp>
      <p:cxnSp>
        <p:nvCxnSpPr>
          <p:cNvPr id="10" name="Shape 10"/>
          <p:cNvCxnSpPr/>
          <p:nvPr/>
        </p:nvCxnSpPr>
        <p:spPr>
          <a:xfrm>
            <a:off x="0" y="5486400"/>
            <a:ext cx="43891199" cy="0"/>
          </a:xfrm>
          <a:prstGeom prst="straightConnector1">
            <a:avLst/>
          </a:prstGeom>
          <a:noFill/>
          <a:ln w="76200" cap="flat" cmpd="sng">
            <a:solidFill>
              <a:schemeClr val="dk1"/>
            </a:solidFill>
            <a:prstDash val="solid"/>
            <a:round/>
            <a:headEnd type="none" w="med" len="med"/>
            <a:tailEnd type="none" w="med" len="med"/>
          </a:ln>
        </p:spPr>
      </p:cxnSp>
      <p:pic>
        <p:nvPicPr>
          <p:cNvPr id="11" name="Shape 11"/>
          <p:cNvPicPr preferRelativeResize="0"/>
          <p:nvPr/>
        </p:nvPicPr>
        <p:blipFill rotWithShape="1">
          <a:blip r:embed="rId3">
            <a:alphaModFix/>
          </a:blip>
          <a:srcRect/>
          <a:stretch/>
        </p:blipFill>
        <p:spPr>
          <a:xfrm>
            <a:off x="38404800" y="32613600"/>
            <a:ext cx="5297435" cy="1859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https://www.ncbi.nlm.nih.gov/corehtml/pmc/pmcgifs/corrauth.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hyperlink" Target="https://blast.ncbi.nlm.nih.gov/Blast.cgi" TargetMode="External"/><Relationship Id="rId10" Type="http://schemas.openxmlformats.org/officeDocument/2006/relationships/image" Target="../media/image8.png"/><Relationship Id="rId4" Type="http://schemas.openxmlformats.org/officeDocument/2006/relationships/hyperlink" Target="https://dnasubway.cyverse.org/"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grpSp>
        <p:nvGrpSpPr>
          <p:cNvPr id="79" name="Group 78"/>
          <p:cNvGrpSpPr/>
          <p:nvPr/>
        </p:nvGrpSpPr>
        <p:grpSpPr>
          <a:xfrm>
            <a:off x="0" y="-1"/>
            <a:ext cx="43892481" cy="32946623"/>
            <a:chOff x="-90708" y="-1"/>
            <a:chExt cx="43892481" cy="32946623"/>
          </a:xfrm>
        </p:grpSpPr>
        <p:sp>
          <p:nvSpPr>
            <p:cNvPr id="27" name="Shape 27"/>
            <p:cNvSpPr txBox="1"/>
            <p:nvPr/>
          </p:nvSpPr>
          <p:spPr>
            <a:xfrm>
              <a:off x="22105657" y="23961473"/>
              <a:ext cx="8026500" cy="851100"/>
            </a:xfrm>
            <a:prstGeom prst="rect">
              <a:avLst/>
            </a:prstGeom>
            <a:noFill/>
            <a:ln>
              <a:noFill/>
            </a:ln>
          </p:spPr>
          <p:txBody>
            <a:bodyPr lIns="228600" tIns="228600" rIns="228600" bIns="228600" anchor="ctr" anchorCtr="1">
              <a:noAutofit/>
            </a:bodyPr>
            <a:lstStyle/>
            <a:p>
              <a:pPr lvl="0">
                <a:buSzPct val="25000"/>
              </a:pPr>
              <a:endParaRPr lang="en-US" sz="4800" b="1" dirty="0">
                <a:solidFill>
                  <a:srgbClr val="244061"/>
                </a:solidFill>
                <a:latin typeface="Calibri"/>
                <a:ea typeface="Calibri"/>
                <a:cs typeface="Calibri"/>
                <a:sym typeface="Calibri"/>
              </a:endParaRPr>
            </a:p>
          </p:txBody>
        </p:sp>
        <p:sp>
          <p:nvSpPr>
            <p:cNvPr id="41" name="Shape 41"/>
            <p:cNvSpPr txBox="1"/>
            <p:nvPr/>
          </p:nvSpPr>
          <p:spPr>
            <a:xfrm>
              <a:off x="18416938" y="28709323"/>
              <a:ext cx="8254800" cy="1043400"/>
            </a:xfrm>
            <a:prstGeom prst="rect">
              <a:avLst/>
            </a:prstGeom>
            <a:noFill/>
            <a:ln>
              <a:noFill/>
            </a:ln>
          </p:spPr>
          <p:txBody>
            <a:bodyPr lIns="91425" tIns="91425" rIns="91425" bIns="91425" anchor="t" anchorCtr="0">
              <a:noAutofit/>
            </a:bodyPr>
            <a:lstStyle/>
            <a:p>
              <a:pPr lvl="0">
                <a:spcBef>
                  <a:spcPts val="0"/>
                </a:spcBef>
                <a:buNone/>
              </a:pPr>
              <a:endParaRPr lang="en-US" sz="4800" b="1" dirty="0">
                <a:solidFill>
                  <a:srgbClr val="244061"/>
                </a:solidFill>
                <a:latin typeface="Calibri"/>
                <a:ea typeface="Calibri"/>
                <a:cs typeface="Calibri"/>
                <a:sym typeface="Calibri"/>
              </a:endParaRPr>
            </a:p>
          </p:txBody>
        </p:sp>
        <p:sp>
          <p:nvSpPr>
            <p:cNvPr id="58" name="Rectangle 57"/>
            <p:cNvSpPr/>
            <p:nvPr/>
          </p:nvSpPr>
          <p:spPr>
            <a:xfrm>
              <a:off x="-89427" y="5389741"/>
              <a:ext cx="43891200" cy="27556881"/>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Shape 44"/>
            <p:cNvPicPr preferRelativeResize="0"/>
            <p:nvPr/>
          </p:nvPicPr>
          <p:blipFill>
            <a:blip r:embed="rId3">
              <a:alphaModFix amt="50000"/>
            </a:blip>
            <a:stretch>
              <a:fillRect/>
            </a:stretch>
          </p:blipFill>
          <p:spPr>
            <a:xfrm>
              <a:off x="32669473" y="21352569"/>
              <a:ext cx="10538889" cy="8726919"/>
            </a:xfrm>
            <a:prstGeom prst="rect">
              <a:avLst/>
            </a:prstGeom>
            <a:noFill/>
            <a:ln>
              <a:noFill/>
            </a:ln>
          </p:spPr>
        </p:pic>
        <p:sp>
          <p:nvSpPr>
            <p:cNvPr id="59" name="Shape 30"/>
            <p:cNvSpPr txBox="1"/>
            <p:nvPr/>
          </p:nvSpPr>
          <p:spPr>
            <a:xfrm>
              <a:off x="-90708" y="-1"/>
              <a:ext cx="21772170" cy="5396069"/>
            </a:xfrm>
            <a:prstGeom prst="rect">
              <a:avLst/>
            </a:prstGeom>
            <a:solidFill>
              <a:srgbClr val="366092"/>
            </a:solidFill>
            <a:ln>
              <a:noFill/>
            </a:ln>
          </p:spPr>
          <p:txBody>
            <a:bodyPr lIns="182875" tIns="182875" rIns="182875" bIns="182875" anchor="t" anchorCtr="0">
              <a:noAutofit/>
            </a:bodyPr>
            <a:lstStyle/>
            <a:p>
              <a:pPr marL="0" marR="0" lvl="0" indent="0" algn="l" rtl="0">
                <a:spcBef>
                  <a:spcPts val="0"/>
                </a:spcBef>
                <a:spcAft>
                  <a:spcPts val="0"/>
                </a:spcAft>
                <a:buNone/>
              </a:pPr>
              <a:endParaRPr sz="3200" dirty="0">
                <a:solidFill>
                  <a:schemeClr val="lt1"/>
                </a:solidFill>
                <a:latin typeface="Calibri"/>
                <a:ea typeface="Calibri"/>
                <a:cs typeface="Calibri"/>
                <a:sym typeface="Calibri"/>
              </a:endParaRPr>
            </a:p>
          </p:txBody>
        </p:sp>
        <p:sp>
          <p:nvSpPr>
            <p:cNvPr id="21" name="Shape 21"/>
            <p:cNvSpPr txBox="1"/>
            <p:nvPr/>
          </p:nvSpPr>
          <p:spPr>
            <a:xfrm>
              <a:off x="4052622" y="360083"/>
              <a:ext cx="35940889" cy="2741700"/>
            </a:xfrm>
            <a:prstGeom prst="rect">
              <a:avLst/>
            </a:prstGeom>
            <a:noFill/>
            <a:ln>
              <a:noFill/>
            </a:ln>
          </p:spPr>
          <p:txBody>
            <a:bodyPr lIns="457200" tIns="914400" rIns="457200" bIns="457200" anchor="ctr" anchorCtr="1">
              <a:noAutofit/>
            </a:bodyPr>
            <a:lstStyle/>
            <a:p>
              <a:pPr algn="ctr">
                <a:buClr>
                  <a:srgbClr val="FFFFFF"/>
                </a:buClr>
                <a:buSzPts val="7200"/>
              </a:pPr>
              <a:r>
                <a:rPr lang="en-US" sz="7200" b="1" dirty="0">
                  <a:solidFill>
                    <a:schemeClr val="bg1"/>
                  </a:solidFill>
                  <a:latin typeface="Calibri"/>
                  <a:ea typeface="Calibri"/>
                  <a:cs typeface="Calibri"/>
                  <a:sym typeface="Calibri"/>
                </a:rPr>
                <a:t>Predicting potential medicinal applications of barcoded plants using evolutionary pharmacology </a:t>
              </a:r>
            </a:p>
            <a:p>
              <a:pPr lvl="0" algn="ctr">
                <a:buClr>
                  <a:srgbClr val="FFFFFF"/>
                </a:buClr>
                <a:buSzPts val="7200"/>
              </a:pPr>
              <a:endParaRPr lang="en-US" sz="5400" baseline="30000" dirty="0">
                <a:solidFill>
                  <a:srgbClr val="073763"/>
                </a:solidFill>
              </a:endParaRPr>
            </a:p>
          </p:txBody>
        </p:sp>
        <p:sp>
          <p:nvSpPr>
            <p:cNvPr id="22" name="Shape 22"/>
            <p:cNvSpPr txBox="1"/>
            <p:nvPr/>
          </p:nvSpPr>
          <p:spPr>
            <a:xfrm>
              <a:off x="4407078" y="2970769"/>
              <a:ext cx="34736100" cy="2741700"/>
            </a:xfrm>
            <a:prstGeom prst="rect">
              <a:avLst/>
            </a:prstGeom>
            <a:noFill/>
            <a:ln>
              <a:noFill/>
            </a:ln>
          </p:spPr>
          <p:txBody>
            <a:bodyPr lIns="457200" tIns="457200" rIns="457200" bIns="457200" anchor="ctr" anchorCtr="1">
              <a:noAutofit/>
            </a:bodyPr>
            <a:lstStyle/>
            <a:p>
              <a:pPr lvl="0" algn="ctr">
                <a:buSzPct val="25000"/>
              </a:pPr>
              <a:r>
                <a:rPr lang="en-US" sz="5400" dirty="0">
                  <a:solidFill>
                    <a:schemeClr val="bg1"/>
                  </a:solidFill>
                  <a:latin typeface="Calibri"/>
                  <a:ea typeface="Calibri"/>
                  <a:cs typeface="Calibri"/>
                  <a:sym typeface="Calibri"/>
                </a:rPr>
                <a:t>Amy Lin</a:t>
              </a:r>
              <a:r>
                <a:rPr lang="en-US" sz="5400" baseline="30000" dirty="0">
                  <a:solidFill>
                    <a:schemeClr val="bg1"/>
                  </a:solidFill>
                  <a:latin typeface="Calibri"/>
                  <a:ea typeface="Calibri"/>
                  <a:cs typeface="Calibri"/>
                  <a:sym typeface="Calibri"/>
                </a:rPr>
                <a:t>1</a:t>
              </a:r>
              <a:r>
                <a:rPr lang="en-US" sz="5400" dirty="0">
                  <a:solidFill>
                    <a:schemeClr val="bg1"/>
                  </a:solidFill>
                  <a:latin typeface="Calibri"/>
                  <a:ea typeface="Calibri"/>
                  <a:cs typeface="Calibri"/>
                  <a:sym typeface="Calibri"/>
                </a:rPr>
                <a:t>, Neha Maskey</a:t>
              </a:r>
              <a:r>
                <a:rPr lang="en-US" sz="5400" baseline="30000" dirty="0">
                  <a:solidFill>
                    <a:schemeClr val="bg1"/>
                  </a:solidFill>
                  <a:latin typeface="Calibri"/>
                  <a:ea typeface="Calibri"/>
                  <a:cs typeface="Calibri"/>
                  <a:sym typeface="Calibri"/>
                </a:rPr>
                <a:t>1</a:t>
              </a:r>
              <a:r>
                <a:rPr lang="en-US" sz="5400" dirty="0">
                  <a:solidFill>
                    <a:schemeClr val="bg1"/>
                  </a:solidFill>
                  <a:latin typeface="Calibri"/>
                  <a:ea typeface="Calibri"/>
                  <a:cs typeface="Calibri"/>
                  <a:sym typeface="Calibri"/>
                </a:rPr>
                <a:t>, </a:t>
              </a:r>
              <a:r>
                <a:rPr lang="en-US" sz="5400" dirty="0" err="1">
                  <a:solidFill>
                    <a:schemeClr val="bg1"/>
                  </a:solidFill>
                  <a:latin typeface="Calibri"/>
                  <a:ea typeface="Calibri"/>
                  <a:cs typeface="Calibri"/>
                  <a:sym typeface="Calibri"/>
                </a:rPr>
                <a:t>Jeanmaire</a:t>
              </a:r>
              <a:r>
                <a:rPr lang="en-US" sz="5400" dirty="0">
                  <a:solidFill>
                    <a:schemeClr val="bg1"/>
                  </a:solidFill>
                  <a:latin typeface="Calibri"/>
                  <a:ea typeface="Calibri"/>
                  <a:cs typeface="Calibri"/>
                  <a:sym typeface="Calibri"/>
                </a:rPr>
                <a:t> Molina (mentor)</a:t>
              </a:r>
              <a:r>
                <a:rPr lang="en-US" sz="5400" baseline="30000" dirty="0">
                  <a:solidFill>
                    <a:schemeClr val="bg1"/>
                  </a:solidFill>
                  <a:latin typeface="Calibri"/>
                  <a:ea typeface="Calibri"/>
                  <a:cs typeface="Calibri"/>
                  <a:sym typeface="Calibri"/>
                </a:rPr>
                <a:t>2</a:t>
              </a:r>
            </a:p>
            <a:p>
              <a:pPr algn="ctr">
                <a:buSzPct val="25000"/>
              </a:pPr>
              <a:r>
                <a:rPr lang="en-US" sz="5400" i="1" baseline="30000" dirty="0">
                  <a:solidFill>
                    <a:schemeClr val="bg1"/>
                  </a:solidFill>
                  <a:latin typeface="Calibri"/>
                  <a:ea typeface="Calibri"/>
                  <a:cs typeface="Calibri"/>
                  <a:sym typeface="Calibri"/>
                </a:rPr>
                <a:t>1</a:t>
              </a:r>
              <a:r>
                <a:rPr lang="en-US" sz="5400" i="1" dirty="0">
                  <a:solidFill>
                    <a:schemeClr val="bg1"/>
                  </a:solidFill>
                  <a:latin typeface="Calibri"/>
                  <a:ea typeface="Calibri"/>
                  <a:cs typeface="Calibri"/>
                  <a:sym typeface="Calibri"/>
                </a:rPr>
                <a:t>Stuyvesant High School, </a:t>
              </a:r>
              <a:r>
                <a:rPr lang="en-US" sz="5400" i="1" baseline="30000" dirty="0">
                  <a:solidFill>
                    <a:schemeClr val="bg1"/>
                  </a:solidFill>
                  <a:latin typeface="Calibri"/>
                  <a:ea typeface="Calibri"/>
                  <a:cs typeface="Calibri"/>
                  <a:sym typeface="Calibri"/>
                </a:rPr>
                <a:t>2</a:t>
              </a:r>
              <a:r>
                <a:rPr lang="en-US" sz="5400" i="1" dirty="0">
                  <a:solidFill>
                    <a:schemeClr val="bg1"/>
                  </a:solidFill>
                  <a:latin typeface="Calibri"/>
                  <a:ea typeface="Calibri"/>
                  <a:cs typeface="Calibri"/>
                  <a:sym typeface="Calibri"/>
                </a:rPr>
                <a:t>Long Island University-Brooklyn</a:t>
              </a:r>
              <a:endParaRPr lang="en-US" sz="7200" b="1" dirty="0">
                <a:solidFill>
                  <a:schemeClr val="bg1"/>
                </a:solidFill>
                <a:latin typeface="Calibri"/>
                <a:ea typeface="Calibri"/>
                <a:cs typeface="Calibri"/>
                <a:sym typeface="Calibri"/>
              </a:endParaRPr>
            </a:p>
            <a:p>
              <a:pPr lvl="0" algn="ctr">
                <a:buSzPct val="25000"/>
              </a:pPr>
              <a:endParaRPr lang="en-US" sz="5400" i="1" dirty="0">
                <a:solidFill>
                  <a:schemeClr val="lt1"/>
                </a:solidFill>
                <a:latin typeface="Calibri"/>
                <a:ea typeface="Calibri"/>
                <a:cs typeface="Calibri"/>
                <a:sym typeface="Calibri"/>
              </a:endParaRPr>
            </a:p>
          </p:txBody>
        </p:sp>
        <p:sp>
          <p:nvSpPr>
            <p:cNvPr id="23" name="Shape 23"/>
            <p:cNvSpPr txBox="1"/>
            <p:nvPr/>
          </p:nvSpPr>
          <p:spPr>
            <a:xfrm>
              <a:off x="9870366" y="11493916"/>
              <a:ext cx="10055100" cy="1371600"/>
            </a:xfrm>
            <a:prstGeom prst="rect">
              <a:avLst/>
            </a:prstGeom>
            <a:noFill/>
            <a:ln w="9525" cap="flat" cmpd="sng">
              <a:solidFill>
                <a:schemeClr val="dk2">
                  <a:alpha val="0"/>
                </a:schemeClr>
              </a:solidFill>
              <a:prstDash val="solid"/>
              <a:round/>
              <a:headEnd type="none" w="med" len="med"/>
              <a:tailEnd type="none" w="med" len="med"/>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4" name="Shape 24"/>
            <p:cNvSpPr txBox="1"/>
            <p:nvPr/>
          </p:nvSpPr>
          <p:spPr>
            <a:xfrm>
              <a:off x="9870379" y="20132591"/>
              <a:ext cx="10055100" cy="1371600"/>
            </a:xfrm>
            <a:prstGeom prst="rect">
              <a:avLst/>
            </a:prstGeom>
            <a:noFill/>
            <a:ln>
              <a:noFill/>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5" name="Shape 25"/>
            <p:cNvSpPr txBox="1"/>
            <p:nvPr/>
          </p:nvSpPr>
          <p:spPr>
            <a:xfrm>
              <a:off x="29178228" y="5483225"/>
              <a:ext cx="10055100" cy="1043400"/>
            </a:xfrm>
            <a:prstGeom prst="rect">
              <a:avLst/>
            </a:prstGeom>
            <a:noFill/>
            <a:ln>
              <a:noFill/>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8" name="Shape 28"/>
            <p:cNvSpPr txBox="1"/>
            <p:nvPr/>
          </p:nvSpPr>
          <p:spPr>
            <a:xfrm>
              <a:off x="749478" y="5483225"/>
              <a:ext cx="7315200" cy="1371599"/>
            </a:xfrm>
            <a:prstGeom prst="rect">
              <a:avLst/>
            </a:prstGeom>
            <a:noFill/>
            <a:ln>
              <a:noFill/>
            </a:ln>
          </p:spPr>
          <p:txBody>
            <a:bodyPr lIns="228600" tIns="228600" rIns="228600" bIns="228600" anchor="ctr" anchorCtr="0">
              <a:noAutofit/>
            </a:bodyPr>
            <a:lstStyle/>
            <a:p>
              <a:pPr marL="0" marR="0" lvl="0" indent="0" algn="l" rtl="0">
                <a:spcBef>
                  <a:spcPts val="0"/>
                </a:spcBef>
                <a:spcAft>
                  <a:spcPts val="0"/>
                </a:spcAft>
                <a:buSzPct val="25000"/>
                <a:buNone/>
              </a:pPr>
              <a:endParaRPr lang="en-US" sz="4800" dirty="0">
                <a:solidFill>
                  <a:schemeClr val="lt1"/>
                </a:solidFill>
                <a:latin typeface="Calibri"/>
                <a:ea typeface="Calibri"/>
                <a:cs typeface="Calibri"/>
                <a:sym typeface="Calibri"/>
              </a:endParaRPr>
            </a:p>
          </p:txBody>
        </p:sp>
        <p:sp>
          <p:nvSpPr>
            <p:cNvPr id="30" name="Shape 30"/>
            <p:cNvSpPr txBox="1"/>
            <p:nvPr/>
          </p:nvSpPr>
          <p:spPr>
            <a:xfrm>
              <a:off x="802391" y="5755622"/>
              <a:ext cx="42405972" cy="2529091"/>
            </a:xfrm>
            <a:prstGeom prst="rect">
              <a:avLst/>
            </a:prstGeom>
            <a:solidFill>
              <a:srgbClr val="366092"/>
            </a:solidFill>
            <a:ln>
              <a:noFill/>
            </a:ln>
          </p:spPr>
          <p:txBody>
            <a:bodyPr lIns="182875" tIns="182875" rIns="182875" bIns="182875" anchor="t" anchorCtr="0">
              <a:noAutofit/>
            </a:bodyPr>
            <a:lstStyle/>
            <a:p>
              <a:pPr lvl="0" algn="ctr">
                <a:buClr>
                  <a:srgbClr val="000000"/>
                </a:buClr>
                <a:buSzPts val="4800"/>
              </a:pPr>
              <a:r>
                <a:rPr lang="en-US" sz="3500" b="1" dirty="0">
                  <a:solidFill>
                    <a:schemeClr val="bg1"/>
                  </a:solidFill>
                  <a:latin typeface="Calibri"/>
                  <a:ea typeface="Calibri"/>
                  <a:cs typeface="Calibri"/>
                  <a:sym typeface="Calibri"/>
                </a:rPr>
                <a:t>ABSTRACT</a:t>
              </a:r>
              <a:endParaRPr lang="en-US" sz="3500" dirty="0">
                <a:solidFill>
                  <a:schemeClr val="bg1"/>
                </a:solidFill>
              </a:endParaRPr>
            </a:p>
            <a:p>
              <a:pPr>
                <a:buSzPts val="4800"/>
              </a:pPr>
              <a:r>
                <a:rPr lang="en-US" sz="2400" dirty="0">
                  <a:solidFill>
                    <a:schemeClr val="bg1"/>
                  </a:solidFill>
                  <a:latin typeface="Times" pitchFamily="2" charset="0"/>
                </a:rPr>
                <a:t>At least 25% of modern pharmaceuticals originated from plant natural products discovered through traditional medicine (ethnopharmacology). Pharmaceutical companies continue to pursue natural product research to uncover drug leads. Taxonomic identification of </a:t>
              </a:r>
              <a:r>
                <a:rPr lang="en-US" sz="2400" dirty="0" err="1">
                  <a:solidFill>
                    <a:schemeClr val="bg1"/>
                  </a:solidFill>
                  <a:latin typeface="Times" pitchFamily="2" charset="0"/>
                </a:rPr>
                <a:t>ethnomedically</a:t>
              </a:r>
              <a:r>
                <a:rPr lang="en-US" sz="2400" dirty="0">
                  <a:solidFill>
                    <a:schemeClr val="bg1"/>
                  </a:solidFill>
                  <a:latin typeface="Times" pitchFamily="2" charset="0"/>
                </a:rPr>
                <a:t> important plants precedes any type of research into their chemistry and pharmacology. DNA barcoding, a technique that utilizes a short DNA sequence from a genome to identify a species of a particular organism, can facilitate taxonomic identification. Once the identity of the plant is known, one can predict the specific medicinal application of the plant based on the phytochemical and pharmacological properties known from its close phylogenetic relatives. This concept of evolutionary pharmacology can expedite drug discovery, focusing efforts on a definite application in lieu of random bioassays and screens. As part of UBRP, we partnered with a natural products research company that seeks to identify new medicinal plants and compounds from remote unexplored environments. We DNA barcoded medicinal plant samples collected from these places and deduced medicinal applications using evolutionary pharmacology.</a:t>
              </a:r>
            </a:p>
            <a:p>
              <a:pPr>
                <a:buSzPts val="4800"/>
              </a:pPr>
              <a:endParaRPr lang="en-US" sz="2400" b="1" dirty="0">
                <a:solidFill>
                  <a:schemeClr val="bg1"/>
                </a:solidFill>
                <a:latin typeface="Times" pitchFamily="2" charset="0"/>
                <a:ea typeface="Calibri"/>
                <a:cs typeface="Calibri"/>
                <a:sym typeface="Calibri"/>
              </a:endParaRPr>
            </a:p>
            <a:p>
              <a:pPr marL="0" marR="0" lvl="0" indent="0" algn="l" rtl="0">
                <a:spcBef>
                  <a:spcPts val="0"/>
                </a:spcBef>
                <a:spcAft>
                  <a:spcPts val="0"/>
                </a:spcAft>
                <a:buNone/>
              </a:pPr>
              <a:endParaRPr sz="3200" dirty="0">
                <a:solidFill>
                  <a:schemeClr val="bg1"/>
                </a:solidFill>
                <a:latin typeface="Calibri"/>
                <a:ea typeface="Calibri"/>
                <a:cs typeface="Calibri"/>
                <a:sym typeface="Calibri"/>
              </a:endParaRPr>
            </a:p>
          </p:txBody>
        </p:sp>
        <p:sp>
          <p:nvSpPr>
            <p:cNvPr id="32" name="Shape 32"/>
            <p:cNvSpPr txBox="1"/>
            <p:nvPr/>
          </p:nvSpPr>
          <p:spPr>
            <a:xfrm>
              <a:off x="21854892" y="8573559"/>
              <a:ext cx="21353471" cy="12235124"/>
            </a:xfrm>
            <a:prstGeom prst="rect">
              <a:avLst/>
            </a:prstGeom>
            <a:solidFill>
              <a:schemeClr val="lt1"/>
            </a:solidFill>
            <a:ln>
              <a:noFill/>
            </a:ln>
          </p:spPr>
          <p:txBody>
            <a:bodyPr lIns="182875" tIns="182875" rIns="182875" bIns="182875" anchor="t" anchorCtr="0">
              <a:noAutofit/>
            </a:bodyPr>
            <a:lstStyle/>
            <a:p>
              <a:pPr lvl="0" algn="ctr">
                <a:buClr>
                  <a:srgbClr val="244061"/>
                </a:buClr>
                <a:buSzPts val="3500"/>
              </a:pPr>
              <a:r>
                <a:rPr lang="en-US" sz="3500" b="1" dirty="0">
                  <a:solidFill>
                    <a:srgbClr val="244061"/>
                  </a:solidFill>
                  <a:latin typeface="Calibri"/>
                  <a:ea typeface="Calibri"/>
                  <a:cs typeface="Calibri"/>
                  <a:sym typeface="Calibri"/>
                </a:rPr>
                <a:t>RESULTS &amp; DISCUSSION</a:t>
              </a:r>
            </a:p>
            <a:p>
              <a:pPr lvl="0" algn="ctr">
                <a:buClr>
                  <a:srgbClr val="244061"/>
                </a:buClr>
                <a:buSzPts val="3500"/>
              </a:pPr>
              <a:endParaRPr lang="en-US" sz="35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taxonomic ID based on the ITS2 barcodes are presented in Table 1. Though we are unable to reveal species identity, those with &gt;96% pairwise identity (PWI) belong to the same species as the top species hit in </a:t>
              </a:r>
              <a:r>
                <a:rPr lang="en-US" sz="2400" dirty="0" err="1">
                  <a:latin typeface="Times New Roman" panose="02020603050405020304" pitchFamily="18" charset="0"/>
                  <a:cs typeface="Times New Roman" panose="02020603050405020304" pitchFamily="18" charset="0"/>
                </a:rPr>
                <a:t>Genbank</a:t>
              </a:r>
              <a:r>
                <a:rPr lang="en-US" sz="2400" dirty="0">
                  <a:latin typeface="Times New Roman" panose="02020603050405020304" pitchFamily="18" charset="0"/>
                  <a:cs typeface="Times New Roman" panose="02020603050405020304" pitchFamily="18" charset="0"/>
                </a:rPr>
                <a:t>, while those with &gt;92% PWI is probably a different genus not yet in </a:t>
              </a:r>
              <a:r>
                <a:rPr lang="en-US" sz="2400" dirty="0" err="1">
                  <a:latin typeface="Times New Roman" panose="02020603050405020304" pitchFamily="18" charset="0"/>
                  <a:cs typeface="Times New Roman" panose="02020603050405020304" pitchFamily="18" charset="0"/>
                </a:rPr>
                <a:t>Genbank</a:t>
              </a:r>
              <a:r>
                <a:rPr lang="en-US" sz="2400" dirty="0">
                  <a:latin typeface="Times New Roman" panose="02020603050405020304" pitchFamily="18" charset="0"/>
                  <a:cs typeface="Times New Roman" panose="02020603050405020304" pitchFamily="18" charset="0"/>
                </a:rPr>
                <a:t> (Qin et al. 2017).  The generic ID is enough to allow us to place the sample in the phylogeny published in Molina (2018, Fig. 1), where medicinal plant genera from various cultural groups (Ayurvedic/Indian, Latin/Caribbean, Islamic/Middle Eastern, African, Chinese, European, Native American) have been phylogenetically analyzed and their medicinal applications (cardiovascular, gastrointestinal, respiratory, muscle/skeletal, antiparasitic/antibiotic, nervous) have been mapped as traits on the phylogeny. The placement of the sample in a medicinally important clade may suggest potential medicinal applications that could be further investigated by the natural products research company we collaborated with.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successfully barcoded 18 out of 23 plant samples we received. One sample (BBB) matched to a fungal taxon, perhaps mixed in with the plant sample, and was not analyzed further. Five samples had unreadable/noisy sequence chromatograms when inspected in </a:t>
              </a:r>
              <a:r>
                <a:rPr lang="en-US" sz="2400" dirty="0" err="1">
                  <a:latin typeface="Times New Roman" panose="02020603050405020304" pitchFamily="18" charset="0"/>
                  <a:cs typeface="Times New Roman" panose="02020603050405020304" pitchFamily="18" charset="0"/>
                </a:rPr>
                <a:t>Geneious</a:t>
              </a:r>
              <a:r>
                <a:rPr lang="en-US" sz="2400" dirty="0">
                  <a:latin typeface="Times New Roman" panose="02020603050405020304" pitchFamily="18" charset="0"/>
                  <a:cs typeface="Times New Roman" panose="02020603050405020304" pitchFamily="18" charset="0"/>
                </a:rPr>
                <a:t>, perhaps resulting from non-specific priming, and were excluded from Table 1.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Of the 18 samples, 4 samples belonged to families represented in Fig. 1. HHH and PPP, both identified to be </a:t>
              </a:r>
              <a:r>
                <a:rPr lang="en-US" sz="2400" i="1" dirty="0" err="1">
                  <a:latin typeface="Times New Roman" panose="02020603050405020304" pitchFamily="18" charset="0"/>
                  <a:cs typeface="Times New Roman" panose="02020603050405020304" pitchFamily="18" charset="0"/>
                </a:rPr>
                <a:t>Hydnophytum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belongs to </a:t>
              </a:r>
              <a:r>
                <a:rPr lang="en-US" sz="2400" dirty="0" err="1">
                  <a:latin typeface="Times New Roman" panose="02020603050405020304" pitchFamily="18" charset="0"/>
                  <a:cs typeface="Times New Roman" panose="02020603050405020304" pitchFamily="18" charset="0"/>
                </a:rPr>
                <a:t>Rubiaceae</a:t>
              </a:r>
              <a:r>
                <a:rPr lang="en-US" sz="2400" dirty="0">
                  <a:latin typeface="Times New Roman" panose="02020603050405020304" pitchFamily="18" charset="0"/>
                  <a:cs typeface="Times New Roman" panose="02020603050405020304" pitchFamily="18" charset="0"/>
                </a:rPr>
                <a:t>, whose members have been traditionally used as antiparasitic/antibiotic agents. QQQ was identified as </a:t>
              </a:r>
              <a:r>
                <a:rPr lang="en-US" sz="2400" i="1" dirty="0" err="1">
                  <a:latin typeface="Times New Roman" panose="02020603050405020304" pitchFamily="18" charset="0"/>
                  <a:cs typeface="Times New Roman" panose="02020603050405020304" pitchFamily="18" charset="0"/>
                </a:rPr>
                <a:t>Intsia</a:t>
              </a:r>
              <a:r>
                <a:rPr lang="en-US" sz="2400" dirty="0">
                  <a:latin typeface="Times New Roman" panose="02020603050405020304" pitchFamily="18" charset="0"/>
                  <a:cs typeface="Times New Roman" panose="02020603050405020304" pitchFamily="18" charset="0"/>
                </a:rPr>
                <a:t> sp. of Fabaceae, which has been used traditionally for its gastrointestinal and antibiotic properties. RRR turned out to be </a:t>
              </a:r>
              <a:r>
                <a:rPr lang="en-US" sz="2400" i="1" dirty="0" err="1">
                  <a:latin typeface="Times New Roman" panose="02020603050405020304" pitchFamily="18" charset="0"/>
                  <a:cs typeface="Times New Roman" panose="02020603050405020304" pitchFamily="18" charset="0"/>
                </a:rPr>
                <a:t>Tagetes</a:t>
              </a:r>
              <a:r>
                <a:rPr lang="en-US" sz="2400" dirty="0">
                  <a:latin typeface="Times New Roman" panose="02020603050405020304" pitchFamily="18" charset="0"/>
                  <a:cs typeface="Times New Roman" panose="02020603050405020304" pitchFamily="18" charset="0"/>
                </a:rPr>
                <a:t> sp. of Asteraceae, whose many species have been used culturally for gastrointestinal ailments.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were other plants barcoded that do not belong to the medicinal families in Figure 1. However, they do possess medicinal qualities when searched for in the literature, but perhaps inherent to the individual species, and not generalizable at the family level. AAA and GGG of the genus </a:t>
              </a:r>
              <a:r>
                <a:rPr lang="en-US" sz="2400" i="1" dirty="0" err="1">
                  <a:latin typeface="Times New Roman" panose="02020603050405020304" pitchFamily="18" charset="0"/>
                  <a:cs typeface="Times New Roman" panose="02020603050405020304" pitchFamily="18" charset="0"/>
                </a:rPr>
                <a:t>Passiflora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has been used for alleviating insomnia and has anti-anxiety and sleep-inducing properties (Guerrero et al., 2017). CCC is </a:t>
              </a:r>
              <a:r>
                <a:rPr lang="en-US" sz="2400" i="1" dirty="0">
                  <a:latin typeface="Times New Roman" panose="02020603050405020304" pitchFamily="18" charset="0"/>
                  <a:cs typeface="Times New Roman" panose="02020603050405020304" pitchFamily="18" charset="0"/>
                </a:rPr>
                <a:t>Terminalia</a:t>
              </a:r>
              <a:r>
                <a:rPr lang="en-US" sz="2400" dirty="0">
                  <a:latin typeface="Times New Roman" panose="02020603050405020304" pitchFamily="18" charset="0"/>
                  <a:cs typeface="Times New Roman" panose="02020603050405020304" pitchFamily="18" charset="0"/>
                </a:rPr>
                <a:t> sp., which has been found to possess antitumor, anti HIV-1, antifungal, antimicrobial, antimalarial, antioxidant, diarrhea and analgesic properties (Zhang et al. 2019). DDD belonged to genus </a:t>
              </a:r>
              <a:r>
                <a:rPr lang="en-US" sz="2400" i="1" dirty="0" err="1">
                  <a:latin typeface="Times New Roman" panose="02020603050405020304" pitchFamily="18" charset="0"/>
                  <a:cs typeface="Times New Roman" panose="02020603050405020304" pitchFamily="18" charset="0"/>
                </a:rPr>
                <a:t>Imperata</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has been used for its anti-anemia effects (Kone et al. 2012). EEE is </a:t>
              </a:r>
              <a:r>
                <a:rPr lang="en-US" sz="2400" i="1" dirty="0" err="1">
                  <a:latin typeface="Times New Roman" panose="02020603050405020304" pitchFamily="18" charset="0"/>
                  <a:cs typeface="Times New Roman" panose="02020603050405020304" pitchFamily="18" charset="0"/>
                </a:rPr>
                <a:t>Averrhoa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 which has been used in Ayurvedic and Chinese medicine for its antioxidant and anti-inflammatory qualities but may be a danger to those with renal problems due to its high oxalic acid content (Muthu et al 2016). JJJ and LLL turned out to be </a:t>
              </a:r>
              <a:r>
                <a:rPr lang="en-US" sz="2400" i="1" dirty="0" err="1">
                  <a:latin typeface="Times New Roman" panose="02020603050405020304" pitchFamily="18" charset="0"/>
                  <a:cs typeface="Times New Roman" panose="02020603050405020304" pitchFamily="18" charset="0"/>
                </a:rPr>
                <a:t>Cissus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 which has been shown to have bone-healing effects (</a:t>
              </a:r>
              <a:r>
                <a:rPr lang="en-US" sz="2400" dirty="0" err="1">
                  <a:latin typeface="Times New Roman" panose="02020603050405020304" pitchFamily="18" charset="0"/>
                  <a:cs typeface="Times New Roman" panose="02020603050405020304" pitchFamily="18" charset="0"/>
                </a:rPr>
                <a:t>Stohs</a:t>
              </a:r>
              <a:r>
                <a:rPr lang="en-US" sz="2400" dirty="0">
                  <a:latin typeface="Times New Roman" panose="02020603050405020304" pitchFamily="18" charset="0"/>
                  <a:cs typeface="Times New Roman" panose="02020603050405020304" pitchFamily="18" charset="0"/>
                </a:rPr>
                <a:t> and Ray 2013). KKK is a part of the </a:t>
              </a:r>
              <a:r>
                <a:rPr lang="en-US" sz="2400" i="1" dirty="0">
                  <a:latin typeface="Times New Roman" panose="02020603050405020304" pitchFamily="18" charset="0"/>
                  <a:cs typeface="Times New Roman" panose="02020603050405020304" pitchFamily="18" charset="0"/>
                </a:rPr>
                <a:t>Euphorbia</a:t>
              </a:r>
              <a:r>
                <a:rPr lang="en-US" sz="2400" dirty="0">
                  <a:latin typeface="Times New Roman" panose="02020603050405020304" pitchFamily="18" charset="0"/>
                  <a:cs typeface="Times New Roman" panose="02020603050405020304" pitchFamily="18" charset="0"/>
                </a:rPr>
                <a:t> genus, and these plants have diuretic, anti-hyperuricemia, anti-cancer, anti-platelet aggregation, hepatoprotective, and neuroprotective effects (Zhu et al., 2015). MMM belongs to the </a:t>
              </a:r>
              <a:r>
                <a:rPr lang="en-US" sz="2400" i="1" dirty="0" err="1">
                  <a:latin typeface="Times New Roman" panose="02020603050405020304" pitchFamily="18" charset="0"/>
                  <a:cs typeface="Times New Roman" panose="02020603050405020304" pitchFamily="18" charset="0"/>
                </a:rPr>
                <a:t>Tetracera</a:t>
              </a:r>
              <a:r>
                <a:rPr lang="en-US" sz="2400" dirty="0">
                  <a:latin typeface="Times New Roman" panose="02020603050405020304" pitchFamily="18" charset="0"/>
                  <a:cs typeface="Times New Roman" panose="02020603050405020304" pitchFamily="18" charset="0"/>
                </a:rPr>
                <a:t> genus that has been used for treatment of tuberculosis and respiratory infections (</a:t>
              </a:r>
              <a:r>
                <a:rPr lang="en-US" sz="2400" dirty="0" err="1">
                  <a:latin typeface="Times New Roman" panose="02020603050405020304" pitchFamily="18" charset="0"/>
                  <a:cs typeface="Times New Roman" panose="02020603050405020304" pitchFamily="18" charset="0"/>
                </a:rPr>
                <a:t>Fomogne-Fodjo</a:t>
              </a:r>
              <a:r>
                <a:rPr lang="en-US" sz="2400" dirty="0">
                  <a:latin typeface="Times New Roman" panose="02020603050405020304" pitchFamily="18" charset="0"/>
                  <a:cs typeface="Times New Roman" panose="02020603050405020304" pitchFamily="18" charset="0"/>
                </a:rPr>
                <a:t> et al., 2016). NNN represents </a:t>
              </a:r>
              <a:r>
                <a:rPr lang="en-US" sz="2400" i="1" dirty="0">
                  <a:latin typeface="Times New Roman" panose="02020603050405020304" pitchFamily="18" charset="0"/>
                  <a:cs typeface="Times New Roman" panose="02020603050405020304" pitchFamily="18" charset="0"/>
                </a:rPr>
                <a:t>Ipomoea</a:t>
              </a:r>
              <a:r>
                <a:rPr lang="en-US" sz="2400" dirty="0">
                  <a:latin typeface="Times New Roman" panose="02020603050405020304" pitchFamily="18" charset="0"/>
                  <a:cs typeface="Times New Roman" panose="02020603050405020304" pitchFamily="18" charset="0"/>
                </a:rPr>
                <a:t> and Convolvulaceae family that has plants with anti-fungal, anti-convulsant, anti-oxidant, sedative and wound healing properties (Fatima et al., 2014). There was no </a:t>
              </a:r>
              <a:r>
                <a:rPr lang="en-US" sz="2400" dirty="0" err="1">
                  <a:latin typeface="Times New Roman" panose="02020603050405020304" pitchFamily="18" charset="0"/>
                  <a:cs typeface="Times New Roman" panose="02020603050405020304" pitchFamily="18" charset="0"/>
                </a:rPr>
                <a:t>medinal</a:t>
              </a:r>
              <a:r>
                <a:rPr lang="en-US" sz="2400" dirty="0">
                  <a:latin typeface="Times New Roman" panose="02020603050405020304" pitchFamily="18" charset="0"/>
                  <a:cs typeface="Times New Roman" panose="02020603050405020304" pitchFamily="18" charset="0"/>
                </a:rPr>
                <a:t> information found for </a:t>
              </a:r>
              <a:r>
                <a:rPr lang="en-US" sz="2400" i="1" dirty="0" err="1">
                  <a:latin typeface="Times New Roman" panose="02020603050405020304" pitchFamily="18" charset="0"/>
                  <a:cs typeface="Times New Roman" panose="02020603050405020304" pitchFamily="18" charset="0"/>
                </a:rPr>
                <a:t>Lindernia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(sample FFF). Sample III could represent a genus not yet in </a:t>
              </a:r>
              <a:r>
                <a:rPr lang="en-US" sz="2400" dirty="0" err="1">
                  <a:latin typeface="Times New Roman" panose="02020603050405020304" pitchFamily="18" charset="0"/>
                  <a:cs typeface="Times New Roman" panose="02020603050405020304" pitchFamily="18" charset="0"/>
                </a:rPr>
                <a:t>Genbank</a:t>
              </a:r>
              <a:r>
                <a:rPr lang="en-US" sz="2400" dirty="0">
                  <a:latin typeface="Times New Roman" panose="02020603050405020304" pitchFamily="18" charset="0"/>
                  <a:cs typeface="Times New Roman" panose="02020603050405020304" pitchFamily="18" charset="0"/>
                </a:rPr>
                <a:t> given the relatively low pairwise identity (80%), while sample OOO cannot bee identified to genus level as the top hit only provides the family identification.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phylogeny allowed us to infer the potential medicinal applications of the 4 samples in this study. </a:t>
              </a:r>
              <a:r>
                <a:rPr lang="en-US" sz="2400" dirty="0">
                  <a:latin typeface="Times" pitchFamily="2" charset="0"/>
                </a:rPr>
                <a:t>This can inform the natural products research company what pharmacological assays to prioritize in lieu of random bioassays and screens, thus expediting the drug discovery process. </a:t>
              </a:r>
            </a:p>
            <a:p>
              <a:pPr marL="342900" indent="-342900">
                <a:buFont typeface="Arial" panose="020B0604020202020204" pitchFamily="34" charset="0"/>
                <a:buChar char="•"/>
              </a:pPr>
              <a:r>
                <a:rPr lang="en-US" sz="2400" dirty="0">
                  <a:latin typeface="Times" pitchFamily="2" charset="0"/>
                </a:rPr>
                <a:t>This project allowed us to gain a better appreciation for plant biodiversity. Its </a:t>
              </a:r>
              <a:r>
                <a:rPr lang="en-US" sz="2400" dirty="0">
                  <a:latin typeface="Times New Roman" panose="02020603050405020304" pitchFamily="18" charset="0"/>
                  <a:cs typeface="Times New Roman" panose="02020603050405020304" pitchFamily="18" charset="0"/>
                </a:rPr>
                <a:t>preservation and sustainable use are key to finding new drugs that can help us treat novel diseases such as Covid-19.</a:t>
              </a: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3" name="Shape 33"/>
            <p:cNvSpPr txBox="1"/>
            <p:nvPr/>
          </p:nvSpPr>
          <p:spPr>
            <a:xfrm>
              <a:off x="761723" y="15342466"/>
              <a:ext cx="20586281" cy="4863022"/>
            </a:xfrm>
            <a:prstGeom prst="rect">
              <a:avLst/>
            </a:prstGeom>
            <a:solidFill>
              <a:schemeClr val="lt1"/>
            </a:solidFill>
            <a:ln>
              <a:noFill/>
            </a:ln>
          </p:spPr>
          <p:txBody>
            <a:bodyPr lIns="182875" tIns="182875" rIns="182875" bIns="182875" anchor="t" anchorCtr="0">
              <a:noAutofit/>
            </a:bodyPr>
            <a:lstStyle/>
            <a:p>
              <a:pPr lvl="0" algn="ctr">
                <a:buSzPct val="25000"/>
              </a:pPr>
              <a:r>
                <a:rPr lang="en-US" sz="3500" b="1" dirty="0">
                  <a:solidFill>
                    <a:srgbClr val="244061"/>
                  </a:solidFill>
                  <a:latin typeface="Calibri"/>
                  <a:ea typeface="Calibri"/>
                  <a:cs typeface="Calibri"/>
                  <a:sym typeface="Calibri"/>
                </a:rPr>
                <a:t>MATERIALS &amp; METHODS</a:t>
              </a:r>
            </a:p>
            <a:p>
              <a:pPr marL="457200" lvl="0" indent="-381000" rtl="0">
                <a:lnSpc>
                  <a:spcPct val="115000"/>
                </a:lnSpc>
                <a:spcBef>
                  <a:spcPts val="0"/>
                </a:spcBef>
                <a:buClr>
                  <a:schemeClr val="dk1"/>
                </a:buClr>
                <a:buSzPct val="100000"/>
                <a:buFont typeface="Times New Roman"/>
                <a:buChar char="●"/>
              </a:pPr>
              <a:endParaRPr lang="en-US" sz="1500" dirty="0">
                <a:solidFill>
                  <a:schemeClr val="dk1"/>
                </a:solidFill>
                <a:latin typeface="Times New Roman"/>
                <a:ea typeface="Times New Roman"/>
                <a:cs typeface="Times New Roman"/>
                <a:sym typeface="Times New Roman"/>
              </a:endParaRPr>
            </a:p>
            <a:p>
              <a:pPr marL="457200" indent="-381000">
                <a:lnSpc>
                  <a:spcPct val="115000"/>
                </a:lnSpc>
                <a:buClr>
                  <a:schemeClr val="dk1"/>
                </a:buClr>
                <a:buSzPct val="100000"/>
                <a:buFont typeface="Times New Roman"/>
                <a:buChar char="●"/>
              </a:pPr>
              <a:r>
                <a:rPr lang="en-US" sz="2400" dirty="0">
                  <a:latin typeface="Times" pitchFamily="2" charset="0"/>
                </a:rPr>
                <a:t>We received a total of 23 plant samples, each with a unique accession number, from the natural products research company. These plants are often used by indigenous peoples in traditional medicine</a:t>
              </a:r>
              <a:r>
                <a:rPr lang="en-US" sz="2400" dirty="0">
                  <a:solidFill>
                    <a:schemeClr val="dk1"/>
                  </a:solidFill>
                  <a:latin typeface="Times New Roman"/>
                  <a:ea typeface="Times New Roman"/>
                  <a:cs typeface="Times New Roman"/>
                  <a:sym typeface="Times New Roman"/>
                </a:rPr>
                <a:t> (Table 1)</a:t>
              </a:r>
            </a:p>
            <a:p>
              <a:pPr marL="457200" indent="-381000">
                <a:lnSpc>
                  <a:spcPct val="115000"/>
                </a:lnSpc>
                <a:buClr>
                  <a:schemeClr val="dk1"/>
                </a:buClr>
                <a:buSzPct val="100000"/>
                <a:buFont typeface="Times New Roman"/>
                <a:buChar char="●"/>
              </a:pPr>
              <a:r>
                <a:rPr lang="en-US" sz="2400" dirty="0">
                  <a:latin typeface="Times" pitchFamily="2" charset="0"/>
                </a:rPr>
                <a:t>Using the Qiagen </a:t>
              </a:r>
              <a:r>
                <a:rPr lang="en-US" sz="2400" dirty="0" err="1">
                  <a:latin typeface="Times" pitchFamily="2" charset="0"/>
                </a:rPr>
                <a:t>DNeasy</a:t>
              </a:r>
              <a:r>
                <a:rPr lang="en-US" sz="2400" dirty="0">
                  <a:latin typeface="Times" pitchFamily="2" charset="0"/>
                </a:rPr>
                <a:t> Plant Mini Kit, plant DNA was extracted from the samples. Primers for the nuclear internal transcribed spacer-2  (ITS2) were then used for PCR amplification following the same methodology in Molina et al. (2018). The PCR products were purified using Affymetrix </a:t>
              </a:r>
              <a:r>
                <a:rPr lang="en-US" sz="2400" dirty="0" err="1">
                  <a:latin typeface="Times" pitchFamily="2" charset="0"/>
                </a:rPr>
                <a:t>ExoSAP</a:t>
              </a:r>
              <a:r>
                <a:rPr lang="en-US" sz="2400" dirty="0">
                  <a:latin typeface="Times" pitchFamily="2" charset="0"/>
                </a:rPr>
                <a:t>-it and submitted to </a:t>
              </a:r>
              <a:r>
                <a:rPr lang="en-US" sz="2400" dirty="0" err="1">
                  <a:latin typeface="Times" pitchFamily="2" charset="0"/>
                </a:rPr>
                <a:t>Genewiz</a:t>
              </a:r>
              <a:r>
                <a:rPr lang="en-US" sz="2400" dirty="0">
                  <a:latin typeface="Times" pitchFamily="2" charset="0"/>
                </a:rPr>
                <a:t> Inc. (South Plainfield, NJ) for Sanger-based DNA sequencing. </a:t>
              </a:r>
              <a:endParaRPr lang="en-US" sz="2400" dirty="0">
                <a:solidFill>
                  <a:schemeClr val="dk1"/>
                </a:solidFill>
                <a:latin typeface="Times New Roman"/>
                <a:cs typeface="Times New Roman"/>
                <a:sym typeface="Times New Roman"/>
              </a:endParaRPr>
            </a:p>
            <a:p>
              <a:pPr marL="457200" indent="-381000">
                <a:lnSpc>
                  <a:spcPct val="115000"/>
                </a:lnSpc>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Sequences were analyzed using the “blue line” workflow in </a:t>
              </a:r>
              <a:r>
                <a:rPr lang="en-US" sz="2400" dirty="0" err="1">
                  <a:solidFill>
                    <a:schemeClr val="dk1"/>
                  </a:solidFill>
                  <a:latin typeface="Times New Roman"/>
                  <a:ea typeface="Times New Roman"/>
                  <a:cs typeface="Times New Roman"/>
                  <a:sym typeface="Times New Roman"/>
                </a:rPr>
                <a:t>DNAsubway</a:t>
              </a:r>
              <a:r>
                <a:rPr lang="en-US" sz="2400" dirty="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hlinkClick r:id="rId4"/>
                </a:rPr>
                <a:t>https://dnasubway.cyverse.org/</a:t>
              </a:r>
              <a:r>
                <a:rPr lang="en-US" sz="2400" dirty="0">
                  <a:solidFill>
                    <a:schemeClr val="dk1"/>
                  </a:solidFill>
                  <a:latin typeface="Times New Roman"/>
                  <a:ea typeface="Times New Roman"/>
                  <a:cs typeface="Times New Roman"/>
                  <a:sym typeface="Times New Roman"/>
                </a:rPr>
                <a:t>). The same raw sequences  were edited and assembled in </a:t>
              </a:r>
              <a:r>
                <a:rPr lang="en-US" sz="2400" dirty="0" err="1">
                  <a:solidFill>
                    <a:schemeClr val="dk1"/>
                  </a:solidFill>
                  <a:latin typeface="Times New Roman"/>
                  <a:ea typeface="Times New Roman"/>
                  <a:cs typeface="Times New Roman"/>
                  <a:sym typeface="Times New Roman"/>
                </a:rPr>
                <a:t>Geneious</a:t>
              </a:r>
              <a:r>
                <a:rPr lang="en-US" sz="2400" dirty="0">
                  <a:solidFill>
                    <a:schemeClr val="dk1"/>
                  </a:solidFill>
                  <a:latin typeface="Times New Roman"/>
                  <a:ea typeface="Times New Roman"/>
                  <a:cs typeface="Times New Roman"/>
                  <a:sym typeface="Times New Roman"/>
                </a:rPr>
                <a:t> 11.1.5 (Biomatters, New Zealand) and compared against the GenBank nucleotide database using </a:t>
              </a:r>
              <a:r>
                <a:rPr lang="en-US" sz="2400" dirty="0" err="1">
                  <a:solidFill>
                    <a:schemeClr val="dk1"/>
                  </a:solidFill>
                  <a:latin typeface="Times New Roman"/>
                  <a:ea typeface="Times New Roman"/>
                  <a:cs typeface="Times New Roman"/>
                  <a:sym typeface="Times New Roman"/>
                </a:rPr>
                <a:t>Megablast</a:t>
              </a:r>
              <a:r>
                <a:rPr lang="en-US" sz="2400" dirty="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hlinkClick r:id="rId5"/>
                </a:rPr>
                <a:t>https://blast.ncbi.nlm.nih.gov/Blast.cgi</a:t>
              </a:r>
              <a:r>
                <a:rPr lang="en-US" sz="2400" dirty="0">
                  <a:solidFill>
                    <a:schemeClr val="dk1"/>
                  </a:solidFill>
                  <a:latin typeface="Times New Roman"/>
                  <a:ea typeface="Times New Roman"/>
                  <a:cs typeface="Times New Roman"/>
                  <a:sym typeface="Times New Roman"/>
                </a:rPr>
                <a:t>  </a:t>
              </a:r>
            </a:p>
            <a:p>
              <a:pPr marL="457200" lvl="0" indent="-381000">
                <a:lnSpc>
                  <a:spcPct val="115000"/>
                </a:lnSpc>
                <a:buClr>
                  <a:schemeClr val="dk1"/>
                </a:buClr>
                <a:buSzPct val="100000"/>
                <a:buFont typeface="Times New Roman"/>
                <a:buChar char="●"/>
              </a:pPr>
              <a:r>
                <a:rPr lang="en-US" sz="2400" dirty="0">
                  <a:latin typeface="Times" pitchFamily="2" charset="0"/>
                </a:rPr>
                <a:t>Due to confidentiality agreements, we are unable to specify the name of the company, the species of the sample, as well as the provenance of the plant samples. However, the resulting generic identity is sufficient to place the sample in the phylogeny (Fig. 1) to deduce potential medicinal application for further testing.</a:t>
              </a:r>
              <a:endParaRPr lang="en-US" sz="2400" dirty="0">
                <a:solidFill>
                  <a:schemeClr val="dk1"/>
                </a:solidFill>
                <a:latin typeface="Times New Roman"/>
                <a:ea typeface="Times New Roman"/>
                <a:cs typeface="Times New Roman"/>
                <a:sym typeface="Times New Roman"/>
              </a:endParaRPr>
            </a:p>
            <a:p>
              <a:pPr marL="457200" lvl="0" indent="-381000" rtl="0">
                <a:lnSpc>
                  <a:spcPct val="115000"/>
                </a:lnSpc>
                <a:spcBef>
                  <a:spcPts val="0"/>
                </a:spcBef>
                <a:buClr>
                  <a:schemeClr val="dk1"/>
                </a:buClr>
                <a:buSzPct val="100000"/>
                <a:buFont typeface="Times New Roman"/>
                <a:buChar char="●"/>
              </a:pPr>
              <a:endParaRPr lang="en-US" sz="1500" dirty="0">
                <a:solidFill>
                  <a:schemeClr val="dk1"/>
                </a:solidFill>
                <a:latin typeface="Times New Roman"/>
                <a:ea typeface="Times New Roman"/>
                <a:cs typeface="Times New Roman"/>
                <a:sym typeface="Times New Roman"/>
              </a:endParaRPr>
            </a:p>
            <a:p>
              <a:pPr marL="457200" indent="-381000">
                <a:lnSpc>
                  <a:spcPct val="115000"/>
                </a:lnSpc>
                <a:buClr>
                  <a:schemeClr val="dk1"/>
                </a:buClr>
                <a:buSzPct val="100000"/>
                <a:buFont typeface="Times New Roman"/>
                <a:buChar char="●"/>
              </a:pPr>
              <a:endParaRPr lang="en-US" sz="2400" dirty="0">
                <a:latin typeface="Times" pitchFamily="2" charset="0"/>
              </a:endParaRPr>
            </a:p>
            <a:p>
              <a:br>
                <a:rPr lang="en-US" sz="2400" dirty="0"/>
              </a:br>
              <a:endParaRPr lang="en-US" sz="2400" dirty="0">
                <a:latin typeface="Times New Roman"/>
                <a:ea typeface="Times New Roman"/>
                <a:cs typeface="Times New Roman"/>
                <a:sym typeface="Times New Roman"/>
              </a:endParaRPr>
            </a:p>
            <a:p>
              <a:pPr marL="76200">
                <a:lnSpc>
                  <a:spcPct val="115000"/>
                </a:lnSpc>
                <a:buClr>
                  <a:schemeClr val="dk1"/>
                </a:buClr>
                <a:buSzPct val="100000"/>
              </a:pPr>
              <a:endParaRPr lang="en-US" sz="2400" dirty="0">
                <a:solidFill>
                  <a:schemeClr val="dk1"/>
                </a:solidFill>
                <a:latin typeface="Times New Roman"/>
                <a:ea typeface="Times New Roman"/>
                <a:cs typeface="Times New Roman"/>
                <a:sym typeface="Times New Roman"/>
              </a:endParaRPr>
            </a:p>
          </p:txBody>
        </p:sp>
        <p:pic>
          <p:nvPicPr>
            <p:cNvPr id="36" name="Shape 36"/>
            <p:cNvPicPr preferRelativeResize="0"/>
            <p:nvPr/>
          </p:nvPicPr>
          <p:blipFill rotWithShape="1">
            <a:blip r:embed="rId6">
              <a:alphaModFix/>
            </a:blip>
            <a:srcRect/>
            <a:stretch/>
          </p:blipFill>
          <p:spPr>
            <a:xfrm>
              <a:off x="38441652" y="138603"/>
              <a:ext cx="5171419" cy="2534646"/>
            </a:xfrm>
            <a:prstGeom prst="rect">
              <a:avLst/>
            </a:prstGeom>
            <a:noFill/>
            <a:ln>
              <a:noFill/>
            </a:ln>
          </p:spPr>
        </p:pic>
        <p:pic>
          <p:nvPicPr>
            <p:cNvPr id="37" name="Shape 37"/>
            <p:cNvPicPr preferRelativeResize="0"/>
            <p:nvPr/>
          </p:nvPicPr>
          <p:blipFill rotWithShape="1">
            <a:blip r:embed="rId7">
              <a:alphaModFix/>
            </a:blip>
            <a:srcRect/>
            <a:stretch/>
          </p:blipFill>
          <p:spPr>
            <a:xfrm>
              <a:off x="38408089" y="2838912"/>
              <a:ext cx="5260200" cy="1043400"/>
            </a:xfrm>
            <a:prstGeom prst="rect">
              <a:avLst/>
            </a:prstGeom>
            <a:noFill/>
            <a:ln>
              <a:noFill/>
            </a:ln>
          </p:spPr>
        </p:pic>
        <p:pic>
          <p:nvPicPr>
            <p:cNvPr id="38" name="Shape 38"/>
            <p:cNvPicPr preferRelativeResize="0"/>
            <p:nvPr/>
          </p:nvPicPr>
          <p:blipFill rotWithShape="1">
            <a:blip r:embed="rId8">
              <a:alphaModFix/>
            </a:blip>
            <a:srcRect/>
            <a:stretch/>
          </p:blipFill>
          <p:spPr>
            <a:xfrm>
              <a:off x="38441652" y="3882312"/>
              <a:ext cx="5260200" cy="1238400"/>
            </a:xfrm>
            <a:prstGeom prst="rect">
              <a:avLst/>
            </a:prstGeom>
            <a:noFill/>
            <a:ln>
              <a:noFill/>
            </a:ln>
          </p:spPr>
        </p:pic>
        <p:pic>
          <p:nvPicPr>
            <p:cNvPr id="39" name="Shape 39" descr="LIU-Logo-copy-300x215.jpg"/>
            <p:cNvPicPr preferRelativeResize="0"/>
            <p:nvPr/>
          </p:nvPicPr>
          <p:blipFill>
            <a:blip r:embed="rId9">
              <a:alphaModFix/>
            </a:blip>
            <a:stretch>
              <a:fillRect/>
            </a:stretch>
          </p:blipFill>
          <p:spPr>
            <a:xfrm>
              <a:off x="1152704" y="2959283"/>
              <a:ext cx="3254374" cy="2203610"/>
            </a:xfrm>
            <a:prstGeom prst="rect">
              <a:avLst/>
            </a:prstGeom>
            <a:noFill/>
            <a:ln>
              <a:noFill/>
            </a:ln>
          </p:spPr>
        </p:pic>
        <p:sp>
          <p:nvSpPr>
            <p:cNvPr id="40" name="Shape 40"/>
            <p:cNvSpPr txBox="1"/>
            <p:nvPr/>
          </p:nvSpPr>
          <p:spPr>
            <a:xfrm>
              <a:off x="761724" y="8611453"/>
              <a:ext cx="20586281" cy="6237834"/>
            </a:xfrm>
            <a:prstGeom prst="rect">
              <a:avLst/>
            </a:prstGeom>
            <a:solidFill>
              <a:schemeClr val="lt1"/>
            </a:solidFill>
            <a:ln>
              <a:noFill/>
            </a:ln>
          </p:spPr>
          <p:txBody>
            <a:bodyPr lIns="91425" tIns="91425" rIns="91425" bIns="91425" anchor="t" anchorCtr="0">
              <a:noAutofit/>
            </a:bodyPr>
            <a:lstStyle/>
            <a:p>
              <a:pPr lvl="0" algn="ctr">
                <a:buClr>
                  <a:srgbClr val="244061"/>
                </a:buClr>
                <a:buSzPts val="3500"/>
              </a:pPr>
              <a:r>
                <a:rPr lang="en-US" sz="3500" b="1" dirty="0">
                  <a:solidFill>
                    <a:srgbClr val="244061"/>
                  </a:solidFill>
                  <a:latin typeface="Calibri"/>
                  <a:ea typeface="Calibri"/>
                  <a:cs typeface="Calibri"/>
                  <a:sym typeface="Calibri"/>
                </a:rPr>
                <a:t>INTRODUCTION</a:t>
              </a:r>
              <a:endParaRPr lang="en-US" dirty="0"/>
            </a:p>
            <a:p>
              <a:pPr marL="457200" indent="-381000">
                <a:spcBef>
                  <a:spcPts val="1000"/>
                </a:spcBef>
                <a:buSzPts val="2400"/>
                <a:buFont typeface="Times"/>
                <a:buChar char="●"/>
              </a:pPr>
              <a:r>
                <a:rPr lang="en-US" sz="2400" dirty="0">
                  <a:latin typeface="Times" pitchFamily="2" charset="0"/>
                </a:rPr>
                <a:t>At least 25% of our modern pharmaceuticals originated from plant natural products. At least 80% of plant-derived drugs were based on traditional medicine or have ethnomedical importance. </a:t>
              </a:r>
            </a:p>
            <a:p>
              <a:pPr marL="457200" indent="-381000">
                <a:spcBef>
                  <a:spcPts val="1000"/>
                </a:spcBef>
                <a:buSzPts val="2400"/>
                <a:buFont typeface="Times"/>
                <a:buChar char="●"/>
              </a:pPr>
              <a:r>
                <a:rPr lang="en-US" sz="2400" dirty="0">
                  <a:latin typeface="Times" pitchFamily="2" charset="0"/>
                </a:rPr>
                <a:t>For example, the drug quinine, derived from </a:t>
              </a:r>
              <a:r>
                <a:rPr lang="en-US" sz="2400" i="1" dirty="0">
                  <a:latin typeface="Times" pitchFamily="2" charset="0"/>
                </a:rPr>
                <a:t>Cinchona</a:t>
              </a:r>
              <a:r>
                <a:rPr lang="en-US" sz="2400" dirty="0">
                  <a:latin typeface="Times" pitchFamily="2" charset="0"/>
                </a:rPr>
                <a:t> sp.  was found to have antimalarial properties in the 1600s by Jesuits who have witnessed the plant’s use for fever by natives of the Andean jungle. Hydroxychloroquine, touted by Trump to be a “game changer” in the fight against Covid-19, is derived from quinine. Similarly, other modern drugs such as morphine, artemisinin, ephedrine, atropine, reserpine all have roots in traditional medicine.</a:t>
              </a:r>
            </a:p>
            <a:p>
              <a:pPr marL="457200" indent="-381000">
                <a:spcBef>
                  <a:spcPts val="1000"/>
                </a:spcBef>
                <a:buSzPts val="2400"/>
                <a:buFont typeface="Times"/>
                <a:buChar char="●"/>
              </a:pPr>
              <a:r>
                <a:rPr lang="en-US" sz="2400" dirty="0">
                  <a:latin typeface="Times" pitchFamily="2" charset="0"/>
                </a:rPr>
                <a:t>Pharmaceutical companies continue to pursue natural product research to uncover drug leads. Taxonomic identification of </a:t>
              </a:r>
              <a:r>
                <a:rPr lang="en-US" sz="2400" dirty="0" err="1">
                  <a:latin typeface="Times" pitchFamily="2" charset="0"/>
                </a:rPr>
                <a:t>ethnomedically</a:t>
              </a:r>
              <a:r>
                <a:rPr lang="en-US" sz="2400" dirty="0">
                  <a:latin typeface="Times" pitchFamily="2" charset="0"/>
                </a:rPr>
                <a:t> important plants is paramount and precedes any type of research into their chemistry and pharmacology. DNA barcoding is a molecular tool that can facilitate taxonomic identification. </a:t>
              </a:r>
            </a:p>
            <a:p>
              <a:pPr marL="457200" indent="-381000">
                <a:spcBef>
                  <a:spcPts val="1000"/>
                </a:spcBef>
                <a:buSzPts val="2400"/>
                <a:buFont typeface="Times"/>
                <a:buChar char="●"/>
              </a:pPr>
              <a:r>
                <a:rPr lang="en-US" sz="2400" dirty="0">
                  <a:latin typeface="Times" pitchFamily="2" charset="0"/>
                </a:rPr>
                <a:t>Once the identity of the plant is known, evolutionary pharmacology can be applied to predict the specific medicinal application of the plant sample based on the phytochemical and pharmacological properties known from its close phylogenetic relatives. This can expedite drug discovery, focusing efforts on a definite application in lieu of random bioassays and screens. </a:t>
              </a:r>
            </a:p>
            <a:p>
              <a:pPr marL="457200" indent="-381000">
                <a:spcBef>
                  <a:spcPts val="1000"/>
                </a:spcBef>
                <a:buSzPts val="2400"/>
                <a:buFont typeface="Times"/>
                <a:buChar char="●"/>
              </a:pPr>
              <a:r>
                <a:rPr lang="en-US" sz="2400" dirty="0">
                  <a:latin typeface="Times" pitchFamily="2" charset="0"/>
                </a:rPr>
                <a:t>As part of UBRP, we partnered with a natural products research company that seeks to identify new medicinal plants and compounds from remote unexplored environments. We DNA barcoded medicinal plant samples and predicted their medicinal applications using evolutionary pharmacology. </a:t>
              </a:r>
            </a:p>
            <a:p>
              <a:pPr marL="457200" indent="-381000">
                <a:spcBef>
                  <a:spcPts val="1000"/>
                </a:spcBef>
                <a:buSzPts val="2400"/>
                <a:buFont typeface="Times"/>
                <a:buChar char="●"/>
              </a:pPr>
              <a:endParaRPr lang="en-US" sz="2400" dirty="0">
                <a:latin typeface="Times" pitchFamily="2" charset="0"/>
              </a:endParaRPr>
            </a:p>
            <a:p>
              <a:pPr lvl="0" algn="ctr">
                <a:buSzPct val="25000"/>
              </a:pPr>
              <a:endParaRPr lang="en-US" sz="2400" dirty="0">
                <a:latin typeface="Times New Roman"/>
                <a:ea typeface="Times New Roman"/>
                <a:cs typeface="Times New Roman"/>
                <a:sym typeface="Times New Roman"/>
              </a:endParaRPr>
            </a:p>
            <a:p>
              <a:pPr lvl="0" rtl="0">
                <a:spcBef>
                  <a:spcPts val="0"/>
                </a:spcBef>
                <a:buNone/>
              </a:pPr>
              <a:endParaRPr sz="2400" dirty="0">
                <a:latin typeface="Times New Roman"/>
                <a:ea typeface="Times New Roman"/>
                <a:cs typeface="Times New Roman"/>
                <a:sym typeface="Times New Roman"/>
              </a:endParaRPr>
            </a:p>
          </p:txBody>
        </p:sp>
        <p:sp>
          <p:nvSpPr>
            <p:cNvPr id="71" name="TextBox 70"/>
            <p:cNvSpPr txBox="1"/>
            <p:nvPr/>
          </p:nvSpPr>
          <p:spPr>
            <a:xfrm>
              <a:off x="28558664" y="8797482"/>
              <a:ext cx="619564" cy="307777"/>
            </a:xfrm>
            <a:prstGeom prst="rect">
              <a:avLst/>
            </a:prstGeom>
            <a:noFill/>
          </p:spPr>
          <p:txBody>
            <a:bodyPr wrap="square" rtlCol="0">
              <a:spAutoFit/>
            </a:bodyPr>
            <a:lstStyle/>
            <a:p>
              <a:r>
                <a:rPr lang="en-US" dirty="0"/>
                <a:t>A</a:t>
              </a:r>
            </a:p>
          </p:txBody>
        </p:sp>
        <p:sp>
          <p:nvSpPr>
            <p:cNvPr id="73" name="TextBox 72"/>
            <p:cNvSpPr txBox="1"/>
            <p:nvPr/>
          </p:nvSpPr>
          <p:spPr>
            <a:xfrm>
              <a:off x="33424930" y="8797482"/>
              <a:ext cx="539411" cy="307777"/>
            </a:xfrm>
            <a:prstGeom prst="rect">
              <a:avLst/>
            </a:prstGeom>
            <a:noFill/>
          </p:spPr>
          <p:txBody>
            <a:bodyPr wrap="square" rtlCol="0">
              <a:spAutoFit/>
            </a:bodyPr>
            <a:lstStyle/>
            <a:p>
              <a:r>
                <a:rPr lang="en-US" dirty="0"/>
                <a:t>B</a:t>
              </a:r>
            </a:p>
          </p:txBody>
        </p:sp>
        <p:sp>
          <p:nvSpPr>
            <p:cNvPr id="74" name="TextBox 73"/>
            <p:cNvSpPr txBox="1"/>
            <p:nvPr/>
          </p:nvSpPr>
          <p:spPr>
            <a:xfrm>
              <a:off x="38336527" y="8861629"/>
              <a:ext cx="539411" cy="307777"/>
            </a:xfrm>
            <a:prstGeom prst="rect">
              <a:avLst/>
            </a:prstGeom>
            <a:noFill/>
          </p:spPr>
          <p:txBody>
            <a:bodyPr wrap="square" rtlCol="0">
              <a:spAutoFit/>
            </a:bodyPr>
            <a:lstStyle/>
            <a:p>
              <a:r>
                <a:rPr lang="en-US" dirty="0"/>
                <a:t>C</a:t>
              </a:r>
            </a:p>
          </p:txBody>
        </p:sp>
        <p:sp>
          <p:nvSpPr>
            <p:cNvPr id="75" name="Shape 34"/>
            <p:cNvSpPr txBox="1"/>
            <p:nvPr/>
          </p:nvSpPr>
          <p:spPr>
            <a:xfrm>
              <a:off x="21962468" y="29762384"/>
              <a:ext cx="14630400" cy="1833869"/>
            </a:xfrm>
            <a:prstGeom prst="rect">
              <a:avLst/>
            </a:prstGeom>
            <a:solidFill>
              <a:schemeClr val="lt1">
                <a:alpha val="57000"/>
              </a:schemeClr>
            </a:solidFill>
            <a:ln>
              <a:noFill/>
            </a:ln>
          </p:spPr>
          <p:txBody>
            <a:bodyPr lIns="182875" tIns="182875" rIns="182875" bIns="182875" anchor="t" anchorCtr="0">
              <a:noAutofit/>
            </a:bodyPr>
            <a:lstStyle/>
            <a:p>
              <a:pPr lvl="0"/>
              <a:r>
                <a:rPr lang="en-US" sz="3500" b="1" dirty="0">
                  <a:solidFill>
                    <a:srgbClr val="244061"/>
                  </a:solidFill>
                  <a:latin typeface="Calibri"/>
                  <a:ea typeface="Calibri"/>
                  <a:cs typeface="Calibri"/>
                  <a:sym typeface="Calibri"/>
                </a:rPr>
                <a:t>ACKNOWLEDGMENTS</a:t>
              </a:r>
            </a:p>
            <a:p>
              <a:pPr marL="0" marR="0" lvl="0" indent="0" algn="l" rtl="0">
                <a:spcBef>
                  <a:spcPts val="0"/>
                </a:spcBef>
                <a:spcAft>
                  <a:spcPts val="0"/>
                </a:spcAft>
                <a:buSzPct val="25000"/>
                <a:buNone/>
              </a:pPr>
              <a:endParaRPr lang="en-US" sz="2400" dirty="0">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2400" dirty="0">
                  <a:latin typeface="Times New Roman"/>
                  <a:ea typeface="Times New Roman"/>
                  <a:cs typeface="Times New Roman"/>
                  <a:sym typeface="Times New Roman"/>
                </a:rPr>
                <a:t>We would like to thank LIU-Brooklyn, the Pinkerton Foundation, Cold Spring Harbor Laboratory for sponsorship.</a:t>
              </a:r>
            </a:p>
            <a:p>
              <a:pPr marL="0" marR="0" lvl="0" indent="0" algn="l" rtl="0">
                <a:spcBef>
                  <a:spcPts val="0"/>
                </a:spcBef>
                <a:spcAft>
                  <a:spcPts val="0"/>
                </a:spcAft>
                <a:buSzPct val="25000"/>
                <a:buNone/>
              </a:pPr>
              <a:endParaRPr lang="en-US" sz="2400" dirty="0">
                <a:latin typeface="Times New Roman"/>
                <a:ea typeface="Times New Roman"/>
                <a:cs typeface="Times New Roman"/>
                <a:sym typeface="Times New Roman"/>
              </a:endParaRPr>
            </a:p>
            <a:p>
              <a:pPr marL="0" marR="0" lvl="0" indent="0" algn="l" rtl="0">
                <a:spcBef>
                  <a:spcPts val="0"/>
                </a:spcBef>
                <a:spcAft>
                  <a:spcPts val="0"/>
                </a:spcAft>
                <a:buNone/>
              </a:pPr>
              <a:endParaRPr sz="3200" dirty="0">
                <a:latin typeface="Calibri"/>
                <a:ea typeface="Calibri"/>
                <a:cs typeface="Calibri"/>
                <a:sym typeface="Calibri"/>
              </a:endParaRPr>
            </a:p>
            <a:p>
              <a:pPr marL="0" marR="0" lvl="0" indent="0" algn="l" rtl="0">
                <a:spcBef>
                  <a:spcPts val="0"/>
                </a:spcBef>
                <a:spcAft>
                  <a:spcPts val="0"/>
                </a:spcAft>
                <a:buNone/>
              </a:pPr>
              <a:endParaRPr sz="3200" dirty="0">
                <a:latin typeface="Calibri"/>
                <a:ea typeface="Calibri"/>
                <a:cs typeface="Calibri"/>
                <a:sym typeface="Calibri"/>
              </a:endParaRPr>
            </a:p>
          </p:txBody>
        </p:sp>
        <p:sp>
          <p:nvSpPr>
            <p:cNvPr id="76" name="Shape 34"/>
            <p:cNvSpPr txBox="1"/>
            <p:nvPr/>
          </p:nvSpPr>
          <p:spPr>
            <a:xfrm>
              <a:off x="21890752" y="21155282"/>
              <a:ext cx="10778721" cy="8221013"/>
            </a:xfrm>
            <a:prstGeom prst="rect">
              <a:avLst/>
            </a:prstGeom>
            <a:solidFill>
              <a:schemeClr val="lt1">
                <a:alpha val="57000"/>
              </a:schemeClr>
            </a:solidFill>
            <a:ln>
              <a:noFill/>
            </a:ln>
          </p:spPr>
          <p:txBody>
            <a:bodyPr lIns="182875" tIns="182875" rIns="182875" bIns="182875" anchor="t" anchorCtr="0">
              <a:noAutofit/>
            </a:bodyPr>
            <a:lstStyle/>
            <a:p>
              <a:pPr lvl="0" algn="ctr">
                <a:buSzPct val="25000"/>
              </a:pPr>
              <a:r>
                <a:rPr lang="en-US" sz="3500" b="1" dirty="0">
                  <a:solidFill>
                    <a:schemeClr val="tx1"/>
                  </a:solidFill>
                  <a:latin typeface="Calibri" panose="020F0502020204030204" pitchFamily="34" charset="0"/>
                  <a:ea typeface="Calibri"/>
                  <a:cs typeface="Calibri" panose="020F0502020204030204" pitchFamily="34" charset="0"/>
                  <a:sym typeface="Calibri"/>
                </a:rPr>
                <a:t>REFERENCES</a:t>
              </a:r>
            </a:p>
            <a:p>
              <a:pPr lvl="0" algn="ctr">
                <a:buSzPct val="25000"/>
              </a:pPr>
              <a:endParaRPr lang="en-US" sz="3500" b="1" dirty="0">
                <a:solidFill>
                  <a:schemeClr val="tx1"/>
                </a:solidFill>
                <a:latin typeface="Calibri" panose="020F0502020204030204" pitchFamily="34" charset="0"/>
                <a:ea typeface="Calibri"/>
                <a:cs typeface="Calibri" panose="020F0502020204030204" pitchFamily="34" charset="0"/>
                <a:sym typeface="Calibri"/>
              </a:endParaRPr>
            </a:p>
            <a:p>
              <a:pPr marL="457200" lvl="0" indent="-457200">
                <a:buSzPct val="100000"/>
                <a:buFont typeface="Arial" panose="020B0604020202020204" pitchFamily="34" charset="0"/>
                <a:buChar char="•"/>
              </a:pPr>
              <a:r>
                <a:rPr lang="en-US" sz="2400" dirty="0" err="1">
                  <a:solidFill>
                    <a:schemeClr val="tx1"/>
                  </a:solidFill>
                  <a:latin typeface="Times" pitchFamily="2" charset="0"/>
                  <a:ea typeface="Calibri"/>
                  <a:cs typeface="Calibri"/>
                  <a:sym typeface="Calibri"/>
                </a:rPr>
                <a:t>Achan</a:t>
              </a:r>
              <a:r>
                <a:rPr lang="en-US" sz="2400" dirty="0">
                  <a:solidFill>
                    <a:schemeClr val="tx1"/>
                  </a:solidFill>
                  <a:latin typeface="Times" pitchFamily="2" charset="0"/>
                  <a:ea typeface="Calibri"/>
                  <a:cs typeface="Calibri"/>
                  <a:sym typeface="Calibri"/>
                </a:rPr>
                <a:t> et al. 2011. Malar. J. 10:144. </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Baker et al. 2008. Nat. Prod. Rep. 24. 1225-1244. </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Fabricant &amp; Farnsworth 2001. Environ Health </a:t>
              </a:r>
              <a:r>
                <a:rPr lang="en-US" sz="2400" dirty="0" err="1">
                  <a:solidFill>
                    <a:schemeClr val="tx1"/>
                  </a:solidFill>
                  <a:latin typeface="Times" pitchFamily="2" charset="0"/>
                  <a:ea typeface="Calibri"/>
                  <a:cs typeface="Calibri"/>
                  <a:sym typeface="Calibri"/>
                </a:rPr>
                <a:t>Perspect</a:t>
              </a:r>
              <a:r>
                <a:rPr lang="en-US" sz="2400" dirty="0">
                  <a:solidFill>
                    <a:schemeClr val="tx1"/>
                  </a:solidFill>
                  <a:latin typeface="Times" pitchFamily="2" charset="0"/>
                  <a:ea typeface="Calibri"/>
                  <a:cs typeface="Calibri"/>
                  <a:sym typeface="Calibri"/>
                </a:rPr>
                <a:t>. 109: 69–75.</a:t>
              </a:r>
            </a:p>
            <a:p>
              <a:pPr marL="457200" lvl="0" indent="-457200">
                <a:buSzPct val="100000"/>
                <a:buFont typeface="Arial" panose="020B0604020202020204" pitchFamily="34" charset="0"/>
                <a:buChar char="•"/>
              </a:pPr>
              <a:r>
                <a:rPr lang="en-US" sz="2400" dirty="0" err="1">
                  <a:solidFill>
                    <a:schemeClr val="tx1"/>
                  </a:solidFill>
                  <a:latin typeface="Times" pitchFamily="2" charset="0"/>
                  <a:ea typeface="Calibri"/>
                  <a:cs typeface="Calibri"/>
                  <a:sym typeface="Calibri"/>
                </a:rPr>
                <a:t>Fomogne-Fodjo</a:t>
              </a:r>
              <a:r>
                <a:rPr lang="en-US" sz="2400" dirty="0">
                  <a:solidFill>
                    <a:schemeClr val="tx1"/>
                  </a:solidFill>
                  <a:latin typeface="Times" pitchFamily="2" charset="0"/>
                  <a:ea typeface="Calibri"/>
                  <a:cs typeface="Calibri"/>
                  <a:sym typeface="Calibri"/>
                </a:rPr>
                <a:t> et al. J. </a:t>
              </a:r>
              <a:r>
                <a:rPr lang="en-US" sz="2400" dirty="0" err="1">
                  <a:solidFill>
                    <a:schemeClr val="tx1"/>
                  </a:solidFill>
                  <a:latin typeface="Times" pitchFamily="2" charset="0"/>
                  <a:ea typeface="Calibri"/>
                  <a:cs typeface="Calibri"/>
                  <a:sym typeface="Calibri"/>
                </a:rPr>
                <a:t>Ethnopharmacol</a:t>
              </a:r>
              <a:r>
                <a:rPr lang="en-US" sz="2400" dirty="0">
                  <a:solidFill>
                    <a:schemeClr val="tx1"/>
                  </a:solidFill>
                  <a:latin typeface="Times" pitchFamily="2" charset="0"/>
                  <a:ea typeface="Calibri"/>
                  <a:cs typeface="Calibri"/>
                  <a:sym typeface="Calibri"/>
                </a:rPr>
                <a:t>. 195:238-245.</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Fatima et al. 2014. J. Comp. Int. Med. 11:55-62.</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Guerrero et al. 2017. Sleep Sci. 10:96-100. </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Kress &amp; Erickson. 2012. DNA Barcodes: Methods and Protocols. Humana Press, New York, NY.</a:t>
              </a:r>
            </a:p>
            <a:p>
              <a:pPr marL="457200" lvl="0" indent="-457200">
                <a:buSzPct val="100000"/>
                <a:buFont typeface="Arial" panose="020B0604020202020204" pitchFamily="34" charset="0"/>
                <a:buChar char="•"/>
              </a:pPr>
              <a:r>
                <a:rPr lang="en-US" sz="2400" dirty="0" err="1">
                  <a:solidFill>
                    <a:schemeClr val="tx1"/>
                  </a:solidFill>
                  <a:latin typeface="Times" pitchFamily="2" charset="0"/>
                  <a:ea typeface="Calibri"/>
                  <a:cs typeface="Calibri"/>
                  <a:sym typeface="Calibri"/>
                </a:rPr>
                <a:t>Koné</a:t>
              </a:r>
              <a:r>
                <a:rPr lang="en-US" sz="2400" dirty="0">
                  <a:solidFill>
                    <a:schemeClr val="tx1"/>
                  </a:solidFill>
                  <a:latin typeface="Times" pitchFamily="2" charset="0"/>
                  <a:ea typeface="Calibri"/>
                  <a:cs typeface="Calibri"/>
                  <a:sym typeface="Calibri"/>
                </a:rPr>
                <a:t> et al. 2011. Afr. J. </a:t>
              </a:r>
              <a:r>
                <a:rPr lang="en-US" sz="2400" dirty="0" err="1">
                  <a:solidFill>
                    <a:schemeClr val="tx1"/>
                  </a:solidFill>
                  <a:latin typeface="Times" pitchFamily="2" charset="0"/>
                  <a:ea typeface="Calibri"/>
                  <a:cs typeface="Calibri"/>
                  <a:sym typeface="Calibri"/>
                </a:rPr>
                <a:t>Tradit</a:t>
              </a:r>
              <a:r>
                <a:rPr lang="en-US" sz="2400" dirty="0">
                  <a:solidFill>
                    <a:schemeClr val="tx1"/>
                  </a:solidFill>
                  <a:latin typeface="Times" pitchFamily="2" charset="0"/>
                  <a:ea typeface="Calibri"/>
                  <a:cs typeface="Calibri"/>
                  <a:sym typeface="Calibri"/>
                </a:rPr>
                <a:t>. Complement. </a:t>
              </a:r>
              <a:r>
                <a:rPr lang="en-US" sz="2400" dirty="0" err="1">
                  <a:solidFill>
                    <a:schemeClr val="tx1"/>
                  </a:solidFill>
                  <a:latin typeface="Times" pitchFamily="2" charset="0"/>
                  <a:ea typeface="Calibri"/>
                  <a:cs typeface="Calibri"/>
                  <a:sym typeface="Calibri"/>
                </a:rPr>
                <a:t>Altern</a:t>
              </a:r>
              <a:r>
                <a:rPr lang="en-US" sz="2400" dirty="0">
                  <a:solidFill>
                    <a:schemeClr val="tx1"/>
                  </a:solidFill>
                  <a:latin typeface="Times" pitchFamily="2" charset="0"/>
                  <a:ea typeface="Calibri"/>
                  <a:cs typeface="Calibri"/>
                  <a:sym typeface="Calibri"/>
                </a:rPr>
                <a:t>. Med. 9:81-87. </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Molina J. 2018. In: </a:t>
              </a:r>
              <a:r>
                <a:rPr lang="en-US" sz="2400" dirty="0" err="1">
                  <a:solidFill>
                    <a:schemeClr val="tx1"/>
                  </a:solidFill>
                  <a:latin typeface="Times" pitchFamily="2" charset="0"/>
                  <a:ea typeface="Calibri"/>
                  <a:cs typeface="Calibri"/>
                  <a:sym typeface="Calibri"/>
                </a:rPr>
                <a:t>Ethnopharmacologic</a:t>
              </a:r>
              <a:r>
                <a:rPr lang="en-US" sz="2400" dirty="0">
                  <a:solidFill>
                    <a:schemeClr val="tx1"/>
                  </a:solidFill>
                  <a:latin typeface="Times" pitchFamily="2" charset="0"/>
                  <a:ea typeface="Calibri"/>
                  <a:cs typeface="Calibri"/>
                  <a:sym typeface="Calibri"/>
                </a:rPr>
                <a:t> Search for Psychoactive Drugs, Vol. 2. Synergetic Press, NM, USA.</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Molina et al. 2018. Open Life Sci. 13:48-55.</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Muthu et al. 2016. Bioinformation 12: 420–424. </a:t>
              </a:r>
            </a:p>
            <a:p>
              <a:pPr marL="457200" lvl="0" indent="-457200">
                <a:buSzPct val="100000"/>
                <a:buFont typeface="Arial" panose="020B0604020202020204" pitchFamily="34" charset="0"/>
                <a:buChar char="•"/>
              </a:pPr>
              <a:r>
                <a:rPr lang="en-US" sz="2400" dirty="0" err="1">
                  <a:solidFill>
                    <a:schemeClr val="tx1"/>
                  </a:solidFill>
                  <a:latin typeface="Times" pitchFamily="2" charset="0"/>
                  <a:ea typeface="Calibri"/>
                  <a:cs typeface="Calibri"/>
                  <a:sym typeface="Calibri"/>
                </a:rPr>
                <a:t>Saslis-Lagoudakis</a:t>
              </a:r>
              <a:r>
                <a:rPr lang="en-US" sz="2400" dirty="0">
                  <a:solidFill>
                    <a:schemeClr val="tx1"/>
                  </a:solidFill>
                  <a:latin typeface="Times" pitchFamily="2" charset="0"/>
                  <a:ea typeface="Calibri"/>
                  <a:cs typeface="Calibri"/>
                  <a:sym typeface="Calibri"/>
                </a:rPr>
                <a:t> et al. 2012. Proc Natl </a:t>
              </a:r>
              <a:r>
                <a:rPr lang="en-US" sz="2400" dirty="0" err="1">
                  <a:solidFill>
                    <a:schemeClr val="tx1"/>
                  </a:solidFill>
                  <a:latin typeface="Times" pitchFamily="2" charset="0"/>
                  <a:ea typeface="Calibri"/>
                  <a:cs typeface="Calibri"/>
                  <a:sym typeface="Calibri"/>
                </a:rPr>
                <a:t>Acad</a:t>
              </a:r>
              <a:r>
                <a:rPr lang="en-US" sz="2400" dirty="0">
                  <a:solidFill>
                    <a:schemeClr val="tx1"/>
                  </a:solidFill>
                  <a:latin typeface="Times" pitchFamily="2" charset="0"/>
                  <a:ea typeface="Calibri"/>
                  <a:cs typeface="Calibri"/>
                  <a:sym typeface="Calibri"/>
                </a:rPr>
                <a:t> Sci USA. 109:15835–15840.</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Qin et al. 2017. Sci Rep. 7: 17316. </a:t>
              </a:r>
            </a:p>
            <a:p>
              <a:pPr marL="457200" lvl="0" indent="-457200">
                <a:buSzPct val="100000"/>
                <a:buFont typeface="Arial" panose="020B0604020202020204" pitchFamily="34" charset="0"/>
                <a:buChar char="•"/>
              </a:pPr>
              <a:r>
                <a:rPr lang="en-US" sz="2400" dirty="0" err="1">
                  <a:solidFill>
                    <a:schemeClr val="tx1"/>
                  </a:solidFill>
                  <a:latin typeface="Times" pitchFamily="2" charset="0"/>
                  <a:ea typeface="Calibri"/>
                  <a:cs typeface="Calibri"/>
                  <a:sym typeface="Calibri"/>
                </a:rPr>
                <a:t>Stohs</a:t>
              </a:r>
              <a:r>
                <a:rPr lang="en-US" sz="2400" dirty="0">
                  <a:solidFill>
                    <a:schemeClr val="tx1"/>
                  </a:solidFill>
                  <a:latin typeface="Times" pitchFamily="2" charset="0"/>
                  <a:ea typeface="Calibri"/>
                  <a:cs typeface="Calibri"/>
                  <a:sym typeface="Calibri"/>
                </a:rPr>
                <a:t> &amp; Ray. 2013. </a:t>
              </a:r>
              <a:r>
                <a:rPr lang="en-US" sz="2400" dirty="0" err="1">
                  <a:solidFill>
                    <a:schemeClr val="tx1"/>
                  </a:solidFill>
                  <a:latin typeface="Times" pitchFamily="2" charset="0"/>
                  <a:ea typeface="Calibri"/>
                  <a:cs typeface="Calibri"/>
                  <a:sym typeface="Calibri"/>
                </a:rPr>
                <a:t>Phytother</a:t>
              </a:r>
              <a:r>
                <a:rPr lang="en-US" sz="2400" dirty="0">
                  <a:solidFill>
                    <a:schemeClr val="tx1"/>
                  </a:solidFill>
                  <a:latin typeface="Times" pitchFamily="2" charset="0"/>
                  <a:ea typeface="Calibri"/>
                  <a:cs typeface="Calibri"/>
                  <a:sym typeface="Calibri"/>
                </a:rPr>
                <a:t>. Res. 27:1107-1114. </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Zhang et al. 2019. Nat Prod </a:t>
              </a:r>
              <a:r>
                <a:rPr lang="en-US" sz="2400" dirty="0" err="1">
                  <a:solidFill>
                    <a:schemeClr val="tx1"/>
                  </a:solidFill>
                  <a:latin typeface="Times" pitchFamily="2" charset="0"/>
                  <a:ea typeface="Calibri"/>
                  <a:cs typeface="Calibri"/>
                  <a:sym typeface="Calibri"/>
                </a:rPr>
                <a:t>Bioprospect</a:t>
              </a:r>
              <a:r>
                <a:rPr lang="en-US" sz="2400" dirty="0">
                  <a:solidFill>
                    <a:schemeClr val="tx1"/>
                  </a:solidFill>
                  <a:latin typeface="Times" pitchFamily="2" charset="0"/>
                  <a:ea typeface="Calibri"/>
                  <a:cs typeface="Calibri"/>
                  <a:sym typeface="Calibri"/>
                </a:rPr>
                <a:t>. 9: 357–392.</a:t>
              </a:r>
            </a:p>
            <a:p>
              <a:pPr marL="457200" lvl="0" indent="-457200">
                <a:buSzPct val="100000"/>
                <a:buFont typeface="Arial" panose="020B0604020202020204" pitchFamily="34" charset="0"/>
                <a:buChar char="•"/>
              </a:pPr>
              <a:r>
                <a:rPr lang="en-US" sz="2400" dirty="0">
                  <a:solidFill>
                    <a:schemeClr val="tx1"/>
                  </a:solidFill>
                  <a:latin typeface="Times" pitchFamily="2" charset="0"/>
                  <a:ea typeface="Calibri"/>
                  <a:cs typeface="Calibri"/>
                  <a:sym typeface="Calibri"/>
                </a:rPr>
                <a:t>Zhu et al. 2018. J. </a:t>
              </a:r>
              <a:r>
                <a:rPr lang="en-US" sz="2400" dirty="0" err="1">
                  <a:solidFill>
                    <a:schemeClr val="tx1"/>
                  </a:solidFill>
                  <a:latin typeface="Times" pitchFamily="2" charset="0"/>
                  <a:ea typeface="Calibri"/>
                  <a:cs typeface="Calibri"/>
                  <a:sym typeface="Calibri"/>
                </a:rPr>
                <a:t>Ethnopharmacol</a:t>
              </a:r>
              <a:r>
                <a:rPr lang="en-US" sz="2400" dirty="0">
                  <a:solidFill>
                    <a:schemeClr val="tx1"/>
                  </a:solidFill>
                  <a:latin typeface="Times" pitchFamily="2" charset="0"/>
                  <a:ea typeface="Calibri"/>
                  <a:cs typeface="Calibri"/>
                  <a:sym typeface="Calibri"/>
                </a:rPr>
                <a:t>. 227:41-55.</a:t>
              </a:r>
            </a:p>
            <a:p>
              <a:pPr lvl="0">
                <a:buSzPct val="25000"/>
              </a:pPr>
              <a:endParaRPr lang="en-US" sz="2000" b="1" dirty="0">
                <a:solidFill>
                  <a:schemeClr val="tx1"/>
                </a:solidFill>
                <a:latin typeface="Times" pitchFamily="2" charset="0"/>
                <a:ea typeface="Calibri"/>
                <a:cs typeface="Calibri"/>
                <a:sym typeface="Calibri"/>
              </a:endParaRPr>
            </a:p>
            <a:p>
              <a:pPr lvl="0">
                <a:buSzPct val="25000"/>
              </a:pPr>
              <a:endParaRPr lang="en-US" sz="2000" b="1" dirty="0">
                <a:solidFill>
                  <a:schemeClr val="tx1"/>
                </a:solidFill>
                <a:latin typeface="Times" pitchFamily="2" charset="0"/>
                <a:ea typeface="Calibri"/>
                <a:cs typeface="Calibri"/>
                <a:sym typeface="Calibri"/>
              </a:endParaRPr>
            </a:p>
            <a:p>
              <a:pPr marL="0" marR="0" lvl="0" indent="0" algn="l" rtl="0">
                <a:spcBef>
                  <a:spcPts val="0"/>
                </a:spcBef>
                <a:spcAft>
                  <a:spcPts val="0"/>
                </a:spcAft>
                <a:buSzPct val="25000"/>
                <a:buNone/>
              </a:pPr>
              <a:endParaRPr lang="en-US" sz="2000" dirty="0">
                <a:solidFill>
                  <a:schemeClr val="tx1"/>
                </a:solidFill>
                <a:latin typeface="Times" pitchFamily="2" charset="0"/>
                <a:ea typeface="Times New Roman"/>
                <a:cs typeface="Times New Roman"/>
                <a:sym typeface="Times New Roman"/>
              </a:endParaRPr>
            </a:p>
            <a:p>
              <a:endParaRPr lang="en-US" sz="2000" dirty="0">
                <a:solidFill>
                  <a:schemeClr val="tx1"/>
                </a:solidFill>
                <a:latin typeface="Times" pitchFamily="2" charset="0"/>
                <a:cs typeface="Times"/>
              </a:endParaRPr>
            </a:p>
          </p:txBody>
        </p:sp>
      </p:grpSp>
      <p:pic>
        <p:nvPicPr>
          <p:cNvPr id="42" name="Picture 8" descr="A close up of a logo&#10;&#10;Description automatically generated">
            <a:extLst>
              <a:ext uri="{FF2B5EF4-FFF2-40B4-BE49-F238E27FC236}">
                <a16:creationId xmlns:a16="http://schemas.microsoft.com/office/drawing/2014/main" id="{011EE4DF-748E-BC42-8BB4-9FB7367918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028" b="1980"/>
          <a:stretch/>
        </p:blipFill>
        <p:spPr bwMode="auto">
          <a:xfrm>
            <a:off x="952820" y="20607042"/>
            <a:ext cx="7148778" cy="960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Google Shape;59;p3">
            <a:extLst>
              <a:ext uri="{FF2B5EF4-FFF2-40B4-BE49-F238E27FC236}">
                <a16:creationId xmlns:a16="http://schemas.microsoft.com/office/drawing/2014/main" id="{79CA7BBE-F562-E247-979B-7DE1FB76739D}"/>
              </a:ext>
            </a:extLst>
          </p:cNvPr>
          <p:cNvGraphicFramePr/>
          <p:nvPr>
            <p:extLst>
              <p:ext uri="{D42A27DB-BD31-4B8C-83A1-F6EECF244321}">
                <p14:modId xmlns:p14="http://schemas.microsoft.com/office/powerpoint/2010/main" val="1454831976"/>
              </p:ext>
            </p:extLst>
          </p:nvPr>
        </p:nvGraphicFramePr>
        <p:xfrm>
          <a:off x="8476192" y="20605570"/>
          <a:ext cx="13014582" cy="9601200"/>
        </p:xfrm>
        <a:graphic>
          <a:graphicData uri="http://schemas.openxmlformats.org/drawingml/2006/table">
            <a:tbl>
              <a:tblPr firstRow="1">
                <a:noFill/>
              </a:tblPr>
              <a:tblGrid>
                <a:gridCol w="2311188">
                  <a:extLst>
                    <a:ext uri="{9D8B030D-6E8A-4147-A177-3AD203B41FA5}">
                      <a16:colId xmlns:a16="http://schemas.microsoft.com/office/drawing/2014/main" val="20000"/>
                    </a:ext>
                  </a:extLst>
                </a:gridCol>
                <a:gridCol w="4315423">
                  <a:extLst>
                    <a:ext uri="{9D8B030D-6E8A-4147-A177-3AD203B41FA5}">
                      <a16:colId xmlns:a16="http://schemas.microsoft.com/office/drawing/2014/main" val="20001"/>
                    </a:ext>
                  </a:extLst>
                </a:gridCol>
                <a:gridCol w="2709949">
                  <a:extLst>
                    <a:ext uri="{9D8B030D-6E8A-4147-A177-3AD203B41FA5}">
                      <a16:colId xmlns:a16="http://schemas.microsoft.com/office/drawing/2014/main" val="20002"/>
                    </a:ext>
                  </a:extLst>
                </a:gridCol>
                <a:gridCol w="3678022">
                  <a:extLst>
                    <a:ext uri="{9D8B030D-6E8A-4147-A177-3AD203B41FA5}">
                      <a16:colId xmlns:a16="http://schemas.microsoft.com/office/drawing/2014/main" val="20003"/>
                    </a:ext>
                  </a:extLst>
                </a:gridCol>
              </a:tblGrid>
              <a:tr h="61732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latin typeface="Times" pitchFamily="2" charset="0"/>
                          <a:ea typeface="Times"/>
                          <a:cs typeface="Times"/>
                          <a:sym typeface="Times"/>
                        </a:rPr>
                        <a:t>Accession</a:t>
                      </a:r>
                      <a:endParaRPr sz="2400" b="1" u="none" strike="noStrike" cap="none" dirty="0">
                        <a:solidFill>
                          <a:schemeClr val="bg1"/>
                        </a:solidFill>
                        <a:latin typeface="Times" pitchFamily="2" charset="0"/>
                        <a:ea typeface="Times"/>
                        <a:cs typeface="Times"/>
                        <a:sym typeface="Times"/>
                      </a:endParaRPr>
                    </a:p>
                  </a:txBody>
                  <a:tcPr marL="0" marR="0" marT="0" marB="0" anchor="ctr" anchorCtr="1">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073763"/>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latin typeface="Times" pitchFamily="2" charset="0"/>
                          <a:ea typeface="Times"/>
                          <a:cs typeface="Times"/>
                          <a:sym typeface="Times"/>
                        </a:rPr>
                        <a:t>Top species hits in </a:t>
                      </a:r>
                      <a:r>
                        <a:rPr lang="en-US" sz="2400" u="none" strike="noStrike" cap="none" dirty="0" err="1">
                          <a:solidFill>
                            <a:schemeClr val="bg1"/>
                          </a:solidFill>
                          <a:latin typeface="Times" pitchFamily="2" charset="0"/>
                          <a:ea typeface="Times"/>
                          <a:cs typeface="Times"/>
                          <a:sym typeface="Times"/>
                        </a:rPr>
                        <a:t>Genbank</a:t>
                      </a:r>
                      <a:endParaRPr sz="2400" u="none" strike="noStrike" cap="none" dirty="0">
                        <a:solidFill>
                          <a:schemeClr val="bg1"/>
                        </a:solidFill>
                        <a:latin typeface="Times" pitchFamily="2" charset="0"/>
                        <a:ea typeface="Times"/>
                        <a:cs typeface="Times"/>
                        <a:sym typeface="Times"/>
                      </a:endParaRPr>
                    </a:p>
                  </a:txBody>
                  <a:tcPr marL="0" marR="0" marT="0" marB="0" anchor="ctr" anchorCtr="1">
                    <a:lnL w="9525" cap="flat" cmpd="sng">
                      <a:noFill/>
                      <a:prstDash val="solid"/>
                      <a:round/>
                      <a:headEnd type="none" w="sm" len="sm"/>
                      <a:tailEnd type="none" w="sm" len="sm"/>
                    </a:lnL>
                    <a:lnB w="25400" cap="flat" cmpd="sng" algn="ctr">
                      <a:solidFill>
                        <a:srgbClr val="3D85C6"/>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latin typeface="Times" pitchFamily="2" charset="0"/>
                          <a:ea typeface="Times"/>
                          <a:cs typeface="Times"/>
                          <a:sym typeface="Times"/>
                        </a:rPr>
                        <a:t>Pairwise identity with </a:t>
                      </a:r>
                      <a:r>
                        <a:rPr lang="en-US" sz="2400" u="none" strike="noStrike" cap="none" dirty="0" err="1">
                          <a:solidFill>
                            <a:schemeClr val="bg1"/>
                          </a:solidFill>
                          <a:latin typeface="Times" pitchFamily="2" charset="0"/>
                          <a:ea typeface="Times"/>
                          <a:cs typeface="Times"/>
                          <a:sym typeface="Times"/>
                        </a:rPr>
                        <a:t>Genbank</a:t>
                      </a:r>
                      <a:r>
                        <a:rPr lang="en-US" sz="2400" u="none" strike="noStrike" cap="none" dirty="0">
                          <a:solidFill>
                            <a:schemeClr val="bg1"/>
                          </a:solidFill>
                          <a:latin typeface="Times" pitchFamily="2" charset="0"/>
                          <a:ea typeface="Times"/>
                          <a:cs typeface="Times"/>
                          <a:sym typeface="Times"/>
                        </a:rPr>
                        <a:t> top hit</a:t>
                      </a:r>
                      <a:endParaRPr sz="2400" u="none" strike="noStrike" cap="none" dirty="0">
                        <a:solidFill>
                          <a:schemeClr val="bg1"/>
                        </a:solidFill>
                        <a:latin typeface="Times" pitchFamily="2" charset="0"/>
                        <a:ea typeface="Times"/>
                        <a:cs typeface="Times"/>
                        <a:sym typeface="Times"/>
                      </a:endParaRPr>
                    </a:p>
                  </a:txBody>
                  <a:tcPr marL="0" marR="0" marT="0" marB="0" anchor="ctr" anchorCtr="1">
                    <a:lnB w="25400" cap="flat" cmpd="sng">
                      <a:solidFill>
                        <a:srgbClr val="3D85C6"/>
                      </a:solidFill>
                      <a:prstDash val="solid"/>
                      <a:round/>
                      <a:headEnd type="none" w="sm" len="sm"/>
                      <a:tailEnd type="none" w="sm" len="sm"/>
                    </a:lnB>
                    <a:solidFill>
                      <a:srgbClr val="07376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latin typeface="Times" pitchFamily="2" charset="0"/>
                          <a:ea typeface="Times New Roman"/>
                          <a:cs typeface="Times New Roman"/>
                          <a:sym typeface="Times New Roman"/>
                        </a:rPr>
                        <a:t>Family</a:t>
                      </a:r>
                      <a:endParaRPr sz="2400" u="none" strike="noStrike" cap="none" dirty="0">
                        <a:solidFill>
                          <a:schemeClr val="bg1"/>
                        </a:solidFill>
                        <a:latin typeface="Times" pitchFamily="2" charset="0"/>
                        <a:ea typeface="Times New Roman"/>
                        <a:cs typeface="Times New Roman"/>
                        <a:sym typeface="Times New Roman"/>
                      </a:endParaRPr>
                    </a:p>
                  </a:txBody>
                  <a:tcPr marL="0" marR="0" marT="0" marB="0" anchor="ctr" anchorCtr="1">
                    <a:lnB w="25400" cap="flat" cmpd="sng" algn="ctr">
                      <a:solidFill>
                        <a:srgbClr val="3D85C6"/>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254725">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Arial"/>
                          <a:cs typeface="Arial"/>
                          <a:sym typeface="Arial"/>
                        </a:rPr>
                        <a:t>AAA</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25400" cap="flat" cmpd="sng">
                      <a:no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Passiflora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25400"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96.2%</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25400"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Passifloraceae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25400"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82601">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BBB</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Lasiodiplodia</a:t>
                      </a:r>
                      <a:r>
                        <a:rPr lang="en-US" sz="2400" b="0" i="1" u="none" strike="noStrike" dirty="0">
                          <a:solidFill>
                            <a:schemeClr val="tx1"/>
                          </a:solidFill>
                          <a:effectLst/>
                          <a:latin typeface="Times" pitchFamily="2" charset="0"/>
                        </a:rPr>
                        <a:t> </a:t>
                      </a:r>
                      <a:r>
                        <a:rPr lang="en-US" sz="2400" b="0" i="1" u="none" strike="noStrike" dirty="0" err="1">
                          <a:solidFill>
                            <a:schemeClr val="tx1"/>
                          </a:solidFill>
                          <a:effectLst/>
                          <a:latin typeface="Times" pitchFamily="2" charset="0"/>
                        </a:rPr>
                        <a:t>theobromae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99.1%</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Botryosphaeriaceae</a:t>
                      </a:r>
                      <a:r>
                        <a:rPr lang="en-US" sz="2400" b="0" i="0" u="none" strike="noStrike" dirty="0">
                          <a:solidFill>
                            <a:schemeClr val="tx1"/>
                          </a:solidFill>
                          <a:effectLst/>
                          <a:latin typeface="Times" pitchFamily="2" charset="0"/>
                        </a:rPr>
                        <a:t> (fungus)</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70349">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CCC</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a:solidFill>
                            <a:schemeClr val="tx1"/>
                          </a:solidFill>
                          <a:effectLst/>
                          <a:latin typeface="Times" pitchFamily="2" charset="0"/>
                        </a:rPr>
                        <a:t>Terminalia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100%</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Combretaceae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204309">
                <a:tc>
                  <a:txBody>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dirty="0">
                          <a:solidFill>
                            <a:schemeClr val="tx1"/>
                          </a:solidFill>
                          <a:latin typeface="Times" pitchFamily="2" charset="0"/>
                          <a:ea typeface="Times"/>
                          <a:cs typeface="Times"/>
                          <a:sym typeface="Times"/>
                        </a:rPr>
                        <a:t> </a:t>
                      </a:r>
                      <a:r>
                        <a:rPr lang="en-US" sz="2400" b="0" i="0" u="none" strike="noStrike" cap="none" dirty="0">
                          <a:solidFill>
                            <a:schemeClr val="tx1"/>
                          </a:solidFill>
                          <a:effectLst/>
                          <a:latin typeface="Times" pitchFamily="2" charset="0"/>
                          <a:ea typeface="Times"/>
                          <a:cs typeface="Arial"/>
                          <a:sym typeface="Arial"/>
                        </a:rPr>
                        <a:t>DDD</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Imperata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99.2%</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Poaceae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161877">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EEE</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Averrhoa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95.7%</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Oxalidaceae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154739">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FFF</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Lindernia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93.4%</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Linderniaceae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178346">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GGG</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Passiflora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97.7%</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a:solidFill>
                            <a:schemeClr val="tx1"/>
                          </a:solidFill>
                          <a:effectLst/>
                          <a:latin typeface="Times" pitchFamily="2" charset="0"/>
                        </a:rPr>
                        <a:t>Passifloraceae</a:t>
                      </a:r>
                      <a:endParaRPr lang="en-US" sz="2400" b="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201953">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HHH</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Hydnophytum</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95.6%</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Rubiaceae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225560">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III</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Pitospathatha</a:t>
                      </a:r>
                      <a:r>
                        <a:rPr lang="en-US" sz="2400" b="0" i="1" u="none" strike="noStrike" dirty="0">
                          <a:solidFill>
                            <a:schemeClr val="tx1"/>
                          </a:solidFill>
                          <a:effectLst/>
                          <a:latin typeface="Times" pitchFamily="2" charset="0"/>
                        </a:rPr>
                        <a:t> sp./</a:t>
                      </a:r>
                      <a:r>
                        <a:rPr lang="en-US" sz="2400" b="0" i="1" u="none" strike="noStrike" dirty="0" err="1">
                          <a:solidFill>
                            <a:schemeClr val="tx1"/>
                          </a:solidFill>
                          <a:effectLst/>
                          <a:latin typeface="Times" pitchFamily="2" charset="0"/>
                        </a:rPr>
                        <a:t>Aridarum</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80.8%</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Araceae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177449">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JJJ</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Cissus</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92.9%</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Vitaceae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r h="218986">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KKK</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a:solidFill>
                            <a:schemeClr val="tx1"/>
                          </a:solidFill>
                          <a:effectLst/>
                          <a:latin typeface="Times" pitchFamily="2" charset="0"/>
                        </a:rPr>
                        <a:t>Euphorbia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100%</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Euphorbiaceae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11"/>
                  </a:ext>
                </a:extLst>
              </a:tr>
              <a:tr h="206734">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LLL</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Cissus</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92.1%</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Vitaceae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12"/>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MMM</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Tetracera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95.7%</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Dilleniaceae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lgn="ctr">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14"/>
                  </a:ext>
                </a:extLst>
              </a:tr>
              <a:tr h="162406">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Arial"/>
                          <a:cs typeface="Arial"/>
                          <a:sym typeface="Arial"/>
                        </a:rPr>
                        <a:t>NNN</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a:solidFill>
                            <a:schemeClr val="tx1"/>
                          </a:solidFill>
                          <a:effectLst/>
                          <a:latin typeface="Times" pitchFamily="2" charset="0"/>
                        </a:rPr>
                        <a:t>Ipomoea sp.</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97.7%</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Convolvulaceae</a:t>
                      </a:r>
                      <a:endParaRPr lang="en-US" sz="2400" b="0" dirty="0">
                        <a:solidFill>
                          <a:schemeClr val="tx1"/>
                        </a:solidFill>
                        <a:effectLst/>
                        <a:latin typeface="Times" pitchFamily="2" charset="0"/>
                      </a:endParaRPr>
                    </a:p>
                  </a:txBody>
                  <a:tcPr marL="63500" marR="63500" marT="63500" marB="63500">
                    <a:lnL w="9525" cap="flat" cmpd="sng">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0015"/>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OOO</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Annonaceae</a:t>
                      </a:r>
                      <a:r>
                        <a:rPr lang="en-US" sz="2400" b="0" i="0" u="none" strike="noStrike" dirty="0">
                          <a:solidFill>
                            <a:schemeClr val="tx1"/>
                          </a:solidFill>
                          <a:effectLst/>
                          <a:latin typeface="Times" pitchFamily="2" charset="0"/>
                        </a:rPr>
                        <a:t> sp.</a:t>
                      </a:r>
                      <a:endParaRPr lang="en-US" sz="2400" b="0" i="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100%</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Annonaceae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3589022759"/>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PPP</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Hydnophytum</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95.6%</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err="1">
                          <a:solidFill>
                            <a:schemeClr val="tx1"/>
                          </a:solidFill>
                          <a:effectLst/>
                          <a:latin typeface="Times" pitchFamily="2" charset="0"/>
                        </a:rPr>
                        <a:t>Rubiaceae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113486311"/>
                  </a:ext>
                </a:extLst>
              </a:tr>
              <a:tr h="179439">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QQQ</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Intsia</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97.2%</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a:solidFill>
                            <a:schemeClr val="tx1"/>
                          </a:solidFill>
                          <a:effectLst/>
                          <a:latin typeface="Times" pitchFamily="2" charset="0"/>
                        </a:rPr>
                        <a:t>Fabaceae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lgn="ctr">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4190246785"/>
                  </a:ext>
                </a:extLst>
              </a:tr>
              <a:tr h="343878">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effectLst/>
                          <a:latin typeface="Times" pitchFamily="2" charset="0"/>
                          <a:ea typeface="Times"/>
                          <a:cs typeface="Arial"/>
                          <a:sym typeface="Arial"/>
                        </a:rPr>
                        <a:t>RRR</a:t>
                      </a:r>
                      <a:endParaRPr sz="2400" b="0" i="1" u="none" strike="noStrike" cap="none" dirty="0">
                        <a:solidFill>
                          <a:schemeClr val="tx1"/>
                        </a:solidFill>
                        <a:latin typeface="Times" pitchFamily="2" charset="0"/>
                        <a:ea typeface="Times"/>
                        <a:cs typeface="Times"/>
                        <a:sym typeface="Times"/>
                      </a:endParaRPr>
                    </a:p>
                  </a:txBody>
                  <a:tcPr marL="0" marR="0" marT="0" marB="0" anchor="ctr" anchorCtr="1">
                    <a:lnL w="9525" cap="flat" cmpd="sng">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1" u="none" strike="noStrike" dirty="0" err="1">
                          <a:solidFill>
                            <a:schemeClr val="tx1"/>
                          </a:solidFill>
                          <a:effectLst/>
                          <a:latin typeface="Times" pitchFamily="2" charset="0"/>
                        </a:rPr>
                        <a:t>Tagetes</a:t>
                      </a:r>
                      <a:r>
                        <a:rPr lang="en-US" sz="2400" b="0" i="1" u="none" strike="noStrike" dirty="0">
                          <a:solidFill>
                            <a:schemeClr val="tx1"/>
                          </a:solidFill>
                          <a:effectLst/>
                          <a:latin typeface="Times" pitchFamily="2" charset="0"/>
                        </a:rPr>
                        <a:t> sp.</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Times" pitchFamily="2" charset="0"/>
                          <a:ea typeface="Times"/>
                          <a:cs typeface="Times"/>
                          <a:sym typeface="Times"/>
                        </a:rPr>
                        <a:t>100%</a:t>
                      </a:r>
                      <a:endParaRPr sz="2400" b="0" i="0" u="none" strike="noStrike" cap="none" dirty="0">
                        <a:solidFill>
                          <a:schemeClr val="tx1"/>
                        </a:solidFill>
                        <a:latin typeface="Times" pitchFamily="2" charset="0"/>
                        <a:ea typeface="Times"/>
                        <a:cs typeface="Times"/>
                        <a:sym typeface="Times"/>
                      </a:endParaRPr>
                    </a:p>
                  </a:txBody>
                  <a:tcPr marL="0" marR="0" marT="0" marB="0" anchor="ctr" anchorCtr="1">
                    <a:lnL w="9525" cap="flat" cmpd="sng" algn="ctr">
                      <a:solidFill>
                        <a:srgbClr val="3D85C6"/>
                      </a:solidFill>
                      <a:prstDash val="solid"/>
                      <a:round/>
                      <a:headEnd type="none" w="sm" len="sm"/>
                      <a:tailEnd type="none" w="sm" len="sm"/>
                    </a:lnL>
                    <a:lnR w="9525" cap="flat" cmpd="sng" algn="ctr">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tc>
                  <a:txBody>
                    <a:bodyPr/>
                    <a:lstStyle/>
                    <a:p>
                      <a:pPr algn="ctr" rtl="0" fontAlgn="t">
                        <a:spcBef>
                          <a:spcPts val="0"/>
                        </a:spcBef>
                        <a:spcAft>
                          <a:spcPts val="0"/>
                        </a:spcAft>
                      </a:pPr>
                      <a:r>
                        <a:rPr lang="en-US" sz="2400" b="0" i="0" u="none" strike="noStrike" dirty="0">
                          <a:solidFill>
                            <a:schemeClr val="tx1"/>
                          </a:solidFill>
                          <a:effectLst/>
                          <a:latin typeface="Times" pitchFamily="2" charset="0"/>
                        </a:rPr>
                        <a:t>Asteraceae</a:t>
                      </a:r>
                      <a:endParaRPr lang="en-US" sz="2400" b="0" dirty="0">
                        <a:solidFill>
                          <a:schemeClr val="tx1"/>
                        </a:solidFill>
                        <a:effectLst/>
                        <a:latin typeface="Times" pitchFamily="2" charset="0"/>
                      </a:endParaRPr>
                    </a:p>
                  </a:txBody>
                  <a:tcPr marL="63500" marR="63500" marT="63500" marB="63500">
                    <a:lnL w="9525" cap="flat" cmpd="sng" algn="ctr">
                      <a:solidFill>
                        <a:srgbClr val="3D85C6"/>
                      </a:solidFill>
                      <a:prstDash val="solid"/>
                      <a:round/>
                      <a:headEnd type="none" w="sm" len="sm"/>
                      <a:tailEnd type="none" w="sm" len="sm"/>
                    </a:lnL>
                    <a:lnR w="9525" cap="flat" cmpd="sng">
                      <a:solidFill>
                        <a:srgbClr val="3D85C6"/>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solidFill>
                      <a:srgbClr val="CFE2F3"/>
                    </a:solidFill>
                  </a:tcPr>
                </a:tc>
                <a:extLst>
                  <a:ext uri="{0D108BD9-81ED-4DB2-BD59-A6C34878D82A}">
                    <a16:rowId xmlns:a16="http://schemas.microsoft.com/office/drawing/2014/main" val="829358027"/>
                  </a:ext>
                </a:extLst>
              </a:tr>
            </a:tbl>
          </a:graphicData>
        </a:graphic>
      </p:graphicFrame>
      <p:sp>
        <p:nvSpPr>
          <p:cNvPr id="46" name="Google Shape;66;p3">
            <a:extLst>
              <a:ext uri="{FF2B5EF4-FFF2-40B4-BE49-F238E27FC236}">
                <a16:creationId xmlns:a16="http://schemas.microsoft.com/office/drawing/2014/main" id="{5C91D04B-8DE7-484B-AA54-AA06D327EB5E}"/>
              </a:ext>
            </a:extLst>
          </p:cNvPr>
          <p:cNvSpPr txBox="1"/>
          <p:nvPr/>
        </p:nvSpPr>
        <p:spPr>
          <a:xfrm>
            <a:off x="840186" y="30204232"/>
            <a:ext cx="7315200" cy="2156595"/>
          </a:xfrm>
          <a:prstGeom prst="rect">
            <a:avLst/>
          </a:prstGeom>
          <a:noFill/>
          <a:ln>
            <a:noFill/>
          </a:ln>
        </p:spPr>
        <p:txBody>
          <a:bodyPr spcFirstLastPara="1" wrap="square" lIns="91425" tIns="91425" rIns="91425" bIns="91425" anchor="t" anchorCtr="0">
            <a:noAutofit/>
          </a:bodyPr>
          <a:lstStyle/>
          <a:p>
            <a:r>
              <a:rPr lang="en-US" sz="1800" dirty="0">
                <a:latin typeface="Times" pitchFamily="2" charset="0"/>
              </a:rPr>
              <a:t>Fig. 1 of Molina (2018). Phylogeny of traditionally important medicinal plants used by various cultures. Branches in black (bold) represent genera of ethnopharmacologically important plant groups/clades with their corresponding taxon names (family/order). Symbols on nodes represent the primary therapeutic application of that clade. “*” indicates clades that are disproportionately important even after Correcting for generic diversity. © Synergetic Press, New Mexico, US. Samples from this study (red font) were superimposed next to their corresponding plant families.</a:t>
            </a:r>
          </a:p>
          <a:p>
            <a:br>
              <a:rPr lang="en-US" sz="1800" dirty="0"/>
            </a:br>
            <a:endParaRPr lang="en-US" sz="1800" dirty="0">
              <a:latin typeface="Times" pitchFamily="2" charset="0"/>
            </a:endParaRPr>
          </a:p>
        </p:txBody>
      </p:sp>
      <p:sp>
        <p:nvSpPr>
          <p:cNvPr id="47" name="Google Shape;66;p3">
            <a:extLst>
              <a:ext uri="{FF2B5EF4-FFF2-40B4-BE49-F238E27FC236}">
                <a16:creationId xmlns:a16="http://schemas.microsoft.com/office/drawing/2014/main" id="{8E1FAF7C-1F01-0E41-B73B-69C0762A7DBC}"/>
              </a:ext>
            </a:extLst>
          </p:cNvPr>
          <p:cNvSpPr txBox="1"/>
          <p:nvPr/>
        </p:nvSpPr>
        <p:spPr>
          <a:xfrm>
            <a:off x="8560315" y="30255000"/>
            <a:ext cx="13014582" cy="2156595"/>
          </a:xfrm>
          <a:prstGeom prst="rect">
            <a:avLst/>
          </a:prstGeom>
          <a:noFill/>
          <a:ln>
            <a:noFill/>
          </a:ln>
        </p:spPr>
        <p:txBody>
          <a:bodyPr spcFirstLastPara="1" wrap="square" lIns="91425" tIns="91425" rIns="91425" bIns="91425" anchor="t" anchorCtr="0">
            <a:noAutofit/>
          </a:bodyPr>
          <a:lstStyle/>
          <a:p>
            <a:r>
              <a:rPr lang="en-US" sz="1800" dirty="0">
                <a:latin typeface="Times" pitchFamily="2" charset="0"/>
              </a:rPr>
              <a:t>Table 1. List of plant samples that were successfully DNA barcoded. Out of 23 samples, 18 had clean sequence chromatograms that were matched to species. Pairwise identities correspond to the top species hits using </a:t>
            </a:r>
            <a:r>
              <a:rPr lang="en-US" sz="1800" dirty="0" err="1">
                <a:latin typeface="Times" pitchFamily="2" charset="0"/>
              </a:rPr>
              <a:t>Genbank</a:t>
            </a:r>
            <a:r>
              <a:rPr lang="en-US" sz="1800" dirty="0">
                <a:latin typeface="Times" pitchFamily="2" charset="0"/>
              </a:rPr>
              <a:t> </a:t>
            </a:r>
            <a:r>
              <a:rPr lang="en-US" sz="1800" dirty="0" err="1">
                <a:latin typeface="Times" pitchFamily="2" charset="0"/>
              </a:rPr>
              <a:t>Megablast</a:t>
            </a:r>
            <a:r>
              <a:rPr lang="en-US" sz="1800" dirty="0">
                <a:latin typeface="Times" pitchFamily="2" charset="0"/>
              </a:rPr>
              <a:t>. Due to confidentiality agreements, we are unable to reveal species identity and accession numbers. Generic identity allowed us to place the sample in the phylogeny in Fig. 1 to deduce potential medicinal application. BBB matched a fungal species, perhaps mixed in with the plant sample, and was excluded from further analysis. Sample III showed two different top hits in </a:t>
            </a:r>
            <a:r>
              <a:rPr lang="en-US" sz="1800" dirty="0" err="1">
                <a:latin typeface="Times" pitchFamily="2" charset="0"/>
              </a:rPr>
              <a:t>DNAsubway</a:t>
            </a:r>
            <a:r>
              <a:rPr lang="en-US" sz="1800" dirty="0">
                <a:latin typeface="Times" pitchFamily="2" charset="0"/>
              </a:rPr>
              <a:t> and </a:t>
            </a:r>
            <a:r>
              <a:rPr lang="en-US" sz="1800" dirty="0" err="1">
                <a:latin typeface="Times" pitchFamily="2" charset="0"/>
              </a:rPr>
              <a:t>Megablast</a:t>
            </a:r>
            <a:r>
              <a:rPr lang="en-US" sz="1800" dirty="0">
                <a:latin typeface="Times" pitchFamily="2" charset="0"/>
              </a:rPr>
              <a:t>.</a:t>
            </a:r>
          </a:p>
          <a:p>
            <a:br>
              <a:rPr lang="en-US" sz="1800" dirty="0"/>
            </a:br>
            <a:endParaRPr lang="en-US" sz="1800" dirty="0">
              <a:latin typeface="Times" pitchFamily="2" charset="0"/>
            </a:endParaRPr>
          </a:p>
        </p:txBody>
      </p:sp>
      <p:sp>
        <p:nvSpPr>
          <p:cNvPr id="2" name="TextBox 1">
            <a:extLst>
              <a:ext uri="{FF2B5EF4-FFF2-40B4-BE49-F238E27FC236}">
                <a16:creationId xmlns:a16="http://schemas.microsoft.com/office/drawing/2014/main" id="{96248ED7-908F-A548-A896-E03FD16AD8A7}"/>
              </a:ext>
            </a:extLst>
          </p:cNvPr>
          <p:cNvSpPr txBox="1"/>
          <p:nvPr/>
        </p:nvSpPr>
        <p:spPr>
          <a:xfrm>
            <a:off x="7648134" y="29273074"/>
            <a:ext cx="639827" cy="461665"/>
          </a:xfrm>
          <a:prstGeom prst="rect">
            <a:avLst/>
          </a:prstGeom>
          <a:noFill/>
        </p:spPr>
        <p:txBody>
          <a:bodyPr wrap="square" rtlCol="0">
            <a:spAutoFit/>
          </a:bodyPr>
          <a:lstStyle/>
          <a:p>
            <a:r>
              <a:rPr lang="en-US" sz="1200" dirty="0">
                <a:solidFill>
                  <a:srgbClr val="FF0000"/>
                </a:solidFill>
              </a:rPr>
              <a:t>HHH, PPP</a:t>
            </a:r>
          </a:p>
        </p:txBody>
      </p:sp>
      <p:sp>
        <p:nvSpPr>
          <p:cNvPr id="48" name="TextBox 47">
            <a:extLst>
              <a:ext uri="{FF2B5EF4-FFF2-40B4-BE49-F238E27FC236}">
                <a16:creationId xmlns:a16="http://schemas.microsoft.com/office/drawing/2014/main" id="{B16863E9-7B98-A14D-8B1C-129E0B077F16}"/>
              </a:ext>
            </a:extLst>
          </p:cNvPr>
          <p:cNvSpPr txBox="1"/>
          <p:nvPr/>
        </p:nvSpPr>
        <p:spPr>
          <a:xfrm>
            <a:off x="7679552" y="27350545"/>
            <a:ext cx="639827" cy="276999"/>
          </a:xfrm>
          <a:prstGeom prst="rect">
            <a:avLst/>
          </a:prstGeom>
          <a:noFill/>
        </p:spPr>
        <p:txBody>
          <a:bodyPr wrap="square" rtlCol="0">
            <a:spAutoFit/>
          </a:bodyPr>
          <a:lstStyle/>
          <a:p>
            <a:r>
              <a:rPr lang="en-US" sz="1200" dirty="0">
                <a:solidFill>
                  <a:srgbClr val="FF0000"/>
                </a:solidFill>
              </a:rPr>
              <a:t>RRR</a:t>
            </a:r>
          </a:p>
        </p:txBody>
      </p:sp>
      <p:sp>
        <p:nvSpPr>
          <p:cNvPr id="49" name="TextBox 48">
            <a:extLst>
              <a:ext uri="{FF2B5EF4-FFF2-40B4-BE49-F238E27FC236}">
                <a16:creationId xmlns:a16="http://schemas.microsoft.com/office/drawing/2014/main" id="{B6012434-93E4-8D4C-A1F7-820EBF4BF0D1}"/>
              </a:ext>
            </a:extLst>
          </p:cNvPr>
          <p:cNvSpPr txBox="1"/>
          <p:nvPr/>
        </p:nvSpPr>
        <p:spPr>
          <a:xfrm>
            <a:off x="7640636" y="26560777"/>
            <a:ext cx="639827" cy="276999"/>
          </a:xfrm>
          <a:prstGeom prst="rect">
            <a:avLst/>
          </a:prstGeom>
          <a:noFill/>
        </p:spPr>
        <p:txBody>
          <a:bodyPr wrap="square" rtlCol="0">
            <a:spAutoFit/>
          </a:bodyPr>
          <a:lstStyle/>
          <a:p>
            <a:r>
              <a:rPr lang="en-US" sz="1200" dirty="0">
                <a:solidFill>
                  <a:srgbClr val="FF0000"/>
                </a:solidFill>
              </a:rPr>
              <a:t>QQQ</a:t>
            </a:r>
          </a:p>
        </p:txBody>
      </p:sp>
      <p:pic>
        <p:nvPicPr>
          <p:cNvPr id="1025" name="Picture 2" descr="corresponding author">
            <a:extLst>
              <a:ext uri="{FF2B5EF4-FFF2-40B4-BE49-F238E27FC236}">
                <a16:creationId xmlns:a16="http://schemas.microsoft.com/office/drawing/2014/main" id="{7AE2F027-A060-6244-A354-BC6C61CA8AFA}"/>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0" y="4572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corresponding author">
            <a:extLst>
              <a:ext uri="{FF2B5EF4-FFF2-40B4-BE49-F238E27FC236}">
                <a16:creationId xmlns:a16="http://schemas.microsoft.com/office/drawing/2014/main" id="{DD7558F5-A216-CA44-9961-3E7BB2710A28}"/>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52400" y="609600"/>
            <a:ext cx="88900" cy="114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8F2868EC-0E5D-D141-86E1-9F1966227F5A}"/>
              </a:ext>
            </a:extLst>
          </p:cNvPr>
          <p:cNvSpPr>
            <a:spLocks noChangeArrowheads="1"/>
          </p:cNvSpPr>
          <p:nvPr/>
        </p:nvSpPr>
        <p:spPr bwMode="auto">
          <a:xfrm>
            <a:off x="304800" y="348734"/>
            <a:ext cx="641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1031" name="Picture 2" descr="corresponding author">
            <a:extLst>
              <a:ext uri="{FF2B5EF4-FFF2-40B4-BE49-F238E27FC236}">
                <a16:creationId xmlns:a16="http://schemas.microsoft.com/office/drawing/2014/main" id="{0E4D8CC8-EDC0-B842-9771-8D74B60FE5C3}"/>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304800" y="7620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orresponding author">
            <a:extLst>
              <a:ext uri="{FF2B5EF4-FFF2-40B4-BE49-F238E27FC236}">
                <a16:creationId xmlns:a16="http://schemas.microsoft.com/office/drawing/2014/main" id="{7376ABB1-53FB-3642-AA75-E04D3DA44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15913" y="792163"/>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orresponding author">
            <a:extLst>
              <a:ext uri="{FF2B5EF4-FFF2-40B4-BE49-F238E27FC236}">
                <a16:creationId xmlns:a16="http://schemas.microsoft.com/office/drawing/2014/main" id="{DC113501-718E-3E4E-BA34-BE5C1A1375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68313" y="944563"/>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A93A42B-7B97-BB4D-86F8-A376E4828DF5}"/>
              </a:ext>
            </a:extLst>
          </p:cNvPr>
          <p:cNvPicPr>
            <a:picLocks noChangeAspect="1"/>
          </p:cNvPicPr>
          <p:nvPr/>
        </p:nvPicPr>
        <p:blipFill>
          <a:blip r:embed="rId13"/>
          <a:stretch>
            <a:fillRect/>
          </a:stretch>
        </p:blipFill>
        <p:spPr>
          <a:xfrm>
            <a:off x="1135496" y="-107083"/>
            <a:ext cx="3160233" cy="306636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2074</Words>
  <Application>Microsoft Macintosh PowerPoint</Application>
  <PresentationFormat>Custom</PresentationFormat>
  <Paragraphs>141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Jeanmaire Molina</cp:lastModifiedBy>
  <cp:revision>52</cp:revision>
  <cp:lastPrinted>2020-06-02T19:17:01Z</cp:lastPrinted>
  <dcterms:created xsi:type="dcterms:W3CDTF">2017-05-03T11:50:07Z</dcterms:created>
  <dcterms:modified xsi:type="dcterms:W3CDTF">2020-06-02T19:18:18Z</dcterms:modified>
</cp:coreProperties>
</file>