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20104100" y="0"/>
                </a:moveTo>
                <a:lnTo>
                  <a:pt x="0" y="0"/>
                </a:lnTo>
                <a:lnTo>
                  <a:pt x="0" y="15078075"/>
                </a:lnTo>
                <a:lnTo>
                  <a:pt x="20104100" y="15078075"/>
                </a:lnTo>
                <a:lnTo>
                  <a:pt x="20104100" y="0"/>
                </a:lnTo>
                <a:close/>
              </a:path>
            </a:pathLst>
          </a:custGeom>
          <a:solidFill>
            <a:srgbClr val="0087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571340" y="204832"/>
            <a:ext cx="18962370" cy="1713864"/>
          </a:xfrm>
          <a:custGeom>
            <a:avLst/>
            <a:gdLst/>
            <a:ahLst/>
            <a:cxnLst/>
            <a:rect l="l" t="t" r="r" b="b"/>
            <a:pathLst>
              <a:path w="18962370" h="1713864">
                <a:moveTo>
                  <a:pt x="18962134" y="0"/>
                </a:moveTo>
                <a:lnTo>
                  <a:pt x="0" y="0"/>
                </a:lnTo>
                <a:lnTo>
                  <a:pt x="0" y="1713490"/>
                </a:lnTo>
                <a:lnTo>
                  <a:pt x="18962134" y="1713490"/>
                </a:lnTo>
                <a:lnTo>
                  <a:pt x="189621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1340" y="679385"/>
            <a:ext cx="2133442" cy="1234691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71340" y="204822"/>
            <a:ext cx="2133442" cy="401383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162247" y="800441"/>
            <a:ext cx="2220699" cy="52354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603250"/>
            <a:ext cx="18093690" cy="241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8" Type="http://schemas.openxmlformats.org/officeDocument/2006/relationships/image" Target="../media/image10.png"/><Relationship Id="rId9" Type="http://schemas.openxmlformats.org/officeDocument/2006/relationships/hyperlink" Target="http://www.naturespot.org/species/drosophila-immigran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1340" y="204832"/>
            <a:ext cx="18962370" cy="1713864"/>
          </a:xfrm>
          <a:prstGeom prst="rect">
            <a:avLst/>
          </a:prstGeom>
        </p:spPr>
        <p:txBody>
          <a:bodyPr wrap="square" lIns="0" tIns="25781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030"/>
              </a:spcBef>
            </a:pPr>
            <a:r>
              <a:rPr dirty="0" sz="2750" spc="-10" b="1">
                <a:latin typeface="Times New Roman"/>
                <a:cs typeface="Times New Roman"/>
              </a:rPr>
              <a:t>The</a:t>
            </a:r>
            <a:r>
              <a:rPr dirty="0" sz="2750" spc="-110" b="1">
                <a:latin typeface="Times New Roman"/>
                <a:cs typeface="Times New Roman"/>
              </a:rPr>
              <a:t> </a:t>
            </a:r>
            <a:r>
              <a:rPr dirty="0" sz="2750" spc="-60" b="1">
                <a:latin typeface="Times New Roman"/>
                <a:cs typeface="Times New Roman"/>
              </a:rPr>
              <a:t>Impact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b="1">
                <a:latin typeface="Times New Roman"/>
                <a:cs typeface="Times New Roman"/>
              </a:rPr>
              <a:t>of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10" b="1">
                <a:latin typeface="Times New Roman"/>
                <a:cs typeface="Times New Roman"/>
              </a:rPr>
              <a:t>the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40" b="1">
                <a:latin typeface="Times New Roman"/>
                <a:cs typeface="Times New Roman"/>
              </a:rPr>
              <a:t>Luxury</a:t>
            </a:r>
            <a:r>
              <a:rPr dirty="0" sz="2750" spc="-110" b="1">
                <a:latin typeface="Times New Roman"/>
                <a:cs typeface="Times New Roman"/>
              </a:rPr>
              <a:t> </a:t>
            </a:r>
            <a:r>
              <a:rPr dirty="0" sz="2750" b="1">
                <a:latin typeface="Times New Roman"/>
                <a:cs typeface="Times New Roman"/>
              </a:rPr>
              <a:t>Effect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10" b="1">
                <a:latin typeface="Times New Roman"/>
                <a:cs typeface="Times New Roman"/>
              </a:rPr>
              <a:t>on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45" b="1">
                <a:latin typeface="Times New Roman"/>
                <a:cs typeface="Times New Roman"/>
              </a:rPr>
              <a:t>Drosophila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10" b="1">
                <a:latin typeface="Times New Roman"/>
                <a:cs typeface="Times New Roman"/>
              </a:rPr>
              <a:t>Species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40" b="1">
                <a:latin typeface="Times New Roman"/>
                <a:cs typeface="Times New Roman"/>
              </a:rPr>
              <a:t>Variation</a:t>
            </a:r>
            <a:r>
              <a:rPr dirty="0" sz="2750" spc="-110" b="1">
                <a:latin typeface="Times New Roman"/>
                <a:cs typeface="Times New Roman"/>
              </a:rPr>
              <a:t> </a:t>
            </a:r>
            <a:r>
              <a:rPr dirty="0" sz="2750" spc="-20" b="1">
                <a:latin typeface="Times New Roman"/>
                <a:cs typeface="Times New Roman"/>
              </a:rPr>
              <a:t>in</a:t>
            </a:r>
            <a:r>
              <a:rPr dirty="0" sz="2750" spc="-105" b="1">
                <a:latin typeface="Times New Roman"/>
                <a:cs typeface="Times New Roman"/>
              </a:rPr>
              <a:t> </a:t>
            </a:r>
            <a:r>
              <a:rPr dirty="0" sz="2750" spc="-25" b="1">
                <a:latin typeface="Times New Roman"/>
                <a:cs typeface="Times New Roman"/>
              </a:rPr>
              <a:t>NYC</a:t>
            </a:r>
            <a:endParaRPr sz="2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60"/>
              </a:spcBef>
            </a:pPr>
            <a:r>
              <a:rPr dirty="0" sz="1850" spc="120">
                <a:latin typeface="Times New Roman"/>
                <a:cs typeface="Times New Roman"/>
              </a:rPr>
              <a:t>Numa</a:t>
            </a:r>
            <a:r>
              <a:rPr dirty="0" sz="1850" spc="45">
                <a:latin typeface="Times New Roman"/>
                <a:cs typeface="Times New Roman"/>
              </a:rPr>
              <a:t> </a:t>
            </a:r>
            <a:r>
              <a:rPr dirty="0" sz="1850" spc="80">
                <a:latin typeface="Times New Roman"/>
                <a:cs typeface="Times New Roman"/>
              </a:rPr>
              <a:t>Barbato-</a:t>
            </a:r>
            <a:r>
              <a:rPr dirty="0" sz="1850" spc="75">
                <a:latin typeface="Times New Roman"/>
                <a:cs typeface="Times New Roman"/>
              </a:rPr>
              <a:t>Taormina</a:t>
            </a:r>
            <a:r>
              <a:rPr dirty="0" baseline="40404" sz="1650" spc="112">
                <a:latin typeface="Times New Roman"/>
                <a:cs typeface="Times New Roman"/>
              </a:rPr>
              <a:t>1</a:t>
            </a:r>
            <a:r>
              <a:rPr dirty="0" sz="1850" spc="75">
                <a:latin typeface="Times New Roman"/>
                <a:cs typeface="Times New Roman"/>
              </a:rPr>
              <a:t>,</a:t>
            </a:r>
            <a:r>
              <a:rPr dirty="0" sz="1850" spc="55">
                <a:latin typeface="Times New Roman"/>
                <a:cs typeface="Times New Roman"/>
              </a:rPr>
              <a:t> </a:t>
            </a:r>
            <a:r>
              <a:rPr dirty="0" sz="1850">
                <a:latin typeface="Times New Roman"/>
                <a:cs typeface="Times New Roman"/>
              </a:rPr>
              <a:t>Lily</a:t>
            </a:r>
            <a:r>
              <a:rPr dirty="0" sz="1850" spc="60">
                <a:latin typeface="Times New Roman"/>
                <a:cs typeface="Times New Roman"/>
              </a:rPr>
              <a:t> </a:t>
            </a:r>
            <a:r>
              <a:rPr dirty="0" sz="1850" spc="85">
                <a:latin typeface="Times New Roman"/>
                <a:cs typeface="Times New Roman"/>
              </a:rPr>
              <a:t>Kaplan</a:t>
            </a:r>
            <a:r>
              <a:rPr dirty="0" baseline="40404" sz="1650" spc="127">
                <a:latin typeface="Times New Roman"/>
                <a:cs typeface="Times New Roman"/>
              </a:rPr>
              <a:t>2</a:t>
            </a:r>
            <a:r>
              <a:rPr dirty="0" sz="1850" spc="85">
                <a:latin typeface="Times New Roman"/>
                <a:cs typeface="Times New Roman"/>
              </a:rPr>
              <a:t>,</a:t>
            </a:r>
            <a:r>
              <a:rPr dirty="0" sz="1850" spc="55">
                <a:latin typeface="Times New Roman"/>
                <a:cs typeface="Times New Roman"/>
              </a:rPr>
              <a:t> </a:t>
            </a:r>
            <a:r>
              <a:rPr dirty="0" sz="1850">
                <a:latin typeface="Times New Roman"/>
                <a:cs typeface="Times New Roman"/>
              </a:rPr>
              <a:t>Ollie</a:t>
            </a:r>
            <a:r>
              <a:rPr dirty="0" sz="1850" spc="60">
                <a:latin typeface="Times New Roman"/>
                <a:cs typeface="Times New Roman"/>
              </a:rPr>
              <a:t> </a:t>
            </a:r>
            <a:r>
              <a:rPr dirty="0" sz="1850">
                <a:latin typeface="Times New Roman"/>
                <a:cs typeface="Times New Roman"/>
              </a:rPr>
              <a:t>Veyts</a:t>
            </a:r>
            <a:r>
              <a:rPr dirty="0" baseline="40404" sz="1650">
                <a:latin typeface="Times New Roman"/>
                <a:cs typeface="Times New Roman"/>
              </a:rPr>
              <a:t>3</a:t>
            </a:r>
            <a:r>
              <a:rPr dirty="0" sz="1850">
                <a:latin typeface="Times New Roman"/>
                <a:cs typeface="Times New Roman"/>
              </a:rPr>
              <a:t>,</a:t>
            </a:r>
            <a:r>
              <a:rPr dirty="0" sz="1850" spc="55">
                <a:latin typeface="Times New Roman"/>
                <a:cs typeface="Times New Roman"/>
              </a:rPr>
              <a:t> </a:t>
            </a:r>
            <a:r>
              <a:rPr dirty="0" sz="1850" spc="105">
                <a:latin typeface="Times New Roman"/>
                <a:cs typeface="Times New Roman"/>
              </a:rPr>
              <a:t>and</a:t>
            </a:r>
            <a:r>
              <a:rPr dirty="0" sz="1850" spc="60">
                <a:latin typeface="Times New Roman"/>
                <a:cs typeface="Times New Roman"/>
              </a:rPr>
              <a:t> </a:t>
            </a:r>
            <a:r>
              <a:rPr dirty="0" sz="1850" spc="55">
                <a:latin typeface="Times New Roman"/>
                <a:cs typeface="Times New Roman"/>
              </a:rPr>
              <a:t>Sebastian </a:t>
            </a:r>
            <a:r>
              <a:rPr dirty="0" sz="1850" spc="80">
                <a:latin typeface="Times New Roman"/>
                <a:cs typeface="Times New Roman"/>
              </a:rPr>
              <a:t>Rojas</a:t>
            </a:r>
            <a:r>
              <a:rPr dirty="0" sz="1850" spc="60">
                <a:latin typeface="Times New Roman"/>
                <a:cs typeface="Times New Roman"/>
              </a:rPr>
              <a:t> </a:t>
            </a:r>
            <a:r>
              <a:rPr dirty="0" sz="1850" spc="-10">
                <a:latin typeface="Times New Roman"/>
                <a:cs typeface="Times New Roman"/>
              </a:rPr>
              <a:t>Villa</a:t>
            </a:r>
            <a:r>
              <a:rPr dirty="0" baseline="40404" sz="1650" spc="-15">
                <a:latin typeface="Times New Roman"/>
                <a:cs typeface="Times New Roman"/>
              </a:rPr>
              <a:t>4</a:t>
            </a:r>
            <a:endParaRPr baseline="40404"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baseline="40404" sz="1650" spc="15">
                <a:latin typeface="Times New Roman"/>
                <a:cs typeface="Times New Roman"/>
              </a:rPr>
              <a:t>1</a:t>
            </a:r>
            <a:r>
              <a:rPr dirty="0" sz="1850" spc="10">
                <a:latin typeface="Times New Roman"/>
                <a:cs typeface="Times New Roman"/>
              </a:rPr>
              <a:t>Millenium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65">
                <a:latin typeface="Times New Roman"/>
                <a:cs typeface="Times New Roman"/>
              </a:rPr>
              <a:t>Brooklyn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70">
                <a:latin typeface="Times New Roman"/>
                <a:cs typeface="Times New Roman"/>
              </a:rPr>
              <a:t>High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School,</a:t>
            </a:r>
            <a:r>
              <a:rPr dirty="0" sz="1850" spc="150">
                <a:latin typeface="Times New Roman"/>
                <a:cs typeface="Times New Roman"/>
              </a:rPr>
              <a:t> </a:t>
            </a:r>
            <a:r>
              <a:rPr dirty="0" baseline="40404" sz="1650" spc="127">
                <a:latin typeface="Times New Roman"/>
                <a:cs typeface="Times New Roman"/>
              </a:rPr>
              <a:t>2</a:t>
            </a:r>
            <a:r>
              <a:rPr dirty="0" sz="1850" spc="85">
                <a:latin typeface="Times New Roman"/>
                <a:cs typeface="Times New Roman"/>
              </a:rPr>
              <a:t>Hunter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College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70">
                <a:latin typeface="Times New Roman"/>
                <a:cs typeface="Times New Roman"/>
              </a:rPr>
              <a:t>High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School,</a:t>
            </a:r>
            <a:r>
              <a:rPr dirty="0" sz="1850" spc="150">
                <a:latin typeface="Times New Roman"/>
                <a:cs typeface="Times New Roman"/>
              </a:rPr>
              <a:t> </a:t>
            </a:r>
            <a:r>
              <a:rPr dirty="0" baseline="40404" sz="1650" spc="89">
                <a:latin typeface="Times New Roman"/>
                <a:cs typeface="Times New Roman"/>
              </a:rPr>
              <a:t>3</a:t>
            </a:r>
            <a:r>
              <a:rPr dirty="0" sz="1850" spc="60">
                <a:latin typeface="Times New Roman"/>
                <a:cs typeface="Times New Roman"/>
              </a:rPr>
              <a:t>Brooklyn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Technical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70">
                <a:latin typeface="Times New Roman"/>
                <a:cs typeface="Times New Roman"/>
              </a:rPr>
              <a:t>High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School,</a:t>
            </a:r>
            <a:r>
              <a:rPr dirty="0" sz="1850" spc="150">
                <a:latin typeface="Times New Roman"/>
                <a:cs typeface="Times New Roman"/>
              </a:rPr>
              <a:t> </a:t>
            </a:r>
            <a:r>
              <a:rPr dirty="0" baseline="40404" sz="1650" spc="112">
                <a:latin typeface="Times New Roman"/>
                <a:cs typeface="Times New Roman"/>
              </a:rPr>
              <a:t>4</a:t>
            </a:r>
            <a:r>
              <a:rPr dirty="0" sz="1850" spc="75">
                <a:latin typeface="Times New Roman"/>
                <a:cs typeface="Times New Roman"/>
              </a:rPr>
              <a:t>Lehman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0">
                <a:latin typeface="Times New Roman"/>
                <a:cs typeface="Times New Roman"/>
              </a:rPr>
              <a:t>College,</a:t>
            </a:r>
            <a:r>
              <a:rPr dirty="0" sz="1850" spc="145">
                <a:latin typeface="Times New Roman"/>
                <a:cs typeface="Times New Roman"/>
              </a:rPr>
              <a:t> </a:t>
            </a:r>
            <a:r>
              <a:rPr dirty="0" sz="1850" spc="135">
                <a:latin typeface="Times New Roman"/>
                <a:cs typeface="Times New Roman"/>
              </a:rPr>
              <a:t>CUNY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71340" y="2322965"/>
            <a:ext cx="5679440" cy="297942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8415" rIns="0" bIns="0" rtlCol="0" vert="horz">
            <a:spAutoFit/>
          </a:bodyPr>
          <a:lstStyle/>
          <a:p>
            <a:pPr algn="ctr" marR="53975">
              <a:lnSpc>
                <a:spcPct val="100000"/>
              </a:lnSpc>
              <a:spcBef>
                <a:spcPts val="145"/>
              </a:spcBef>
            </a:pPr>
            <a:r>
              <a:rPr dirty="0" sz="1650" spc="-10" b="1">
                <a:latin typeface="Times New Roman"/>
                <a:cs typeface="Times New Roman"/>
              </a:rPr>
              <a:t>Abstract</a:t>
            </a:r>
            <a:endParaRPr sz="1650">
              <a:latin typeface="Times New Roman"/>
              <a:cs typeface="Times New Roman"/>
            </a:endParaRPr>
          </a:p>
          <a:p>
            <a:pPr marL="86995" marR="95250" indent="181610">
              <a:lnSpc>
                <a:spcPct val="114500"/>
              </a:lnSpc>
              <a:spcBef>
                <a:spcPts val="130"/>
              </a:spcBef>
            </a:pPr>
            <a:r>
              <a:rPr dirty="0" sz="1150">
                <a:latin typeface="Times New Roman"/>
                <a:cs typeface="Times New Roman"/>
              </a:rPr>
              <a:t>Geophysical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biological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factors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often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studied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regards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biodiversity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of </a:t>
            </a:r>
            <a:r>
              <a:rPr dirty="0" sz="1150">
                <a:latin typeface="Times New Roman"/>
                <a:cs typeface="Times New Roman"/>
              </a:rPr>
              <a:t>ecosystems.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more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recent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factor,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human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aspects—particularly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socioeconomic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processes</a:t>
            </a:r>
            <a:endParaRPr sz="1150">
              <a:latin typeface="Times New Roman"/>
              <a:cs typeface="Times New Roman"/>
            </a:endParaRPr>
          </a:p>
          <a:p>
            <a:pPr marL="86995" marR="21971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—such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wealth,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been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observed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positive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correlation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species </a:t>
            </a:r>
            <a:r>
              <a:rPr dirty="0" sz="1150">
                <a:latin typeface="Times New Roman"/>
                <a:cs typeface="Times New Roman"/>
              </a:rPr>
              <a:t>biodiversity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phenomenon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termed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‘the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luxury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effect’.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Evidence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luxury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effect </a:t>
            </a:r>
            <a:r>
              <a:rPr dirty="0" sz="1150">
                <a:latin typeface="Times New Roman"/>
                <a:cs typeface="Times New Roman"/>
              </a:rPr>
              <a:t>typically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focuses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on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taxonomic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kingdoms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classes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while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families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overlooked.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For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purpose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research,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-30">
                <a:latin typeface="Times New Roman"/>
                <a:cs typeface="Times New Roman"/>
              </a:rPr>
              <a:t>we’ve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assessed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Drosophilidae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areas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high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low </a:t>
            </a:r>
            <a:r>
              <a:rPr dirty="0" sz="1150">
                <a:latin typeface="Times New Roman"/>
                <a:cs typeface="Times New Roman"/>
              </a:rPr>
              <a:t>wealth,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determined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by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median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household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income,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observe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whether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luxury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effect </a:t>
            </a:r>
            <a:r>
              <a:rPr dirty="0" sz="1150">
                <a:latin typeface="Times New Roman"/>
                <a:cs typeface="Times New Roman"/>
              </a:rPr>
              <a:t>pattern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holds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true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families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NYC.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unable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conclude </a:t>
            </a:r>
            <a:r>
              <a:rPr dirty="0" sz="1150">
                <a:latin typeface="Times New Roman"/>
                <a:cs typeface="Times New Roman"/>
              </a:rPr>
              <a:t>whether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impacted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number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NYC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varying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wealth.</a:t>
            </a:r>
            <a:endParaRPr sz="1150">
              <a:latin typeface="Times New Roman"/>
              <a:cs typeface="Times New Roman"/>
            </a:endParaRPr>
          </a:p>
          <a:p>
            <a:pPr marL="86995" marR="28702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However,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do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suggest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socioeconomic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factors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influence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population </a:t>
            </a:r>
            <a:r>
              <a:rPr dirty="0" sz="1150">
                <a:latin typeface="Times New Roman"/>
                <a:cs typeface="Times New Roman"/>
              </a:rPr>
              <a:t>variation.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Understanding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filters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thrive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given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area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reveals </a:t>
            </a:r>
            <a:r>
              <a:rPr dirty="0" sz="1150">
                <a:latin typeface="Times New Roman"/>
                <a:cs typeface="Times New Roman"/>
              </a:rPr>
              <a:t>deeper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patterns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critical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making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decisions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acknowledge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wealth disparities.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840339" y="2322965"/>
            <a:ext cx="12701905" cy="6788784"/>
            <a:chOff x="6840339" y="2322965"/>
            <a:chExt cx="12701905" cy="6788784"/>
          </a:xfrm>
        </p:grpSpPr>
        <p:sp>
          <p:nvSpPr>
            <p:cNvPr id="5" name="object 5" descr=""/>
            <p:cNvSpPr/>
            <p:nvPr/>
          </p:nvSpPr>
          <p:spPr>
            <a:xfrm>
              <a:off x="6840339" y="2322965"/>
              <a:ext cx="12701905" cy="6788784"/>
            </a:xfrm>
            <a:custGeom>
              <a:avLst/>
              <a:gdLst/>
              <a:ahLst/>
              <a:cxnLst/>
              <a:rect l="l" t="t" r="r" b="b"/>
              <a:pathLst>
                <a:path w="12701905" h="6788784">
                  <a:moveTo>
                    <a:pt x="12701708" y="0"/>
                  </a:moveTo>
                  <a:lnTo>
                    <a:pt x="0" y="0"/>
                  </a:lnTo>
                  <a:lnTo>
                    <a:pt x="0" y="6788391"/>
                  </a:lnTo>
                  <a:lnTo>
                    <a:pt x="12701708" y="6788391"/>
                  </a:lnTo>
                  <a:lnTo>
                    <a:pt x="127017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1888469" y="3101593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19720" y="0"/>
                  </a:moveTo>
                  <a:lnTo>
                    <a:pt x="15124" y="0"/>
                  </a:lnTo>
                  <a:lnTo>
                    <a:pt x="12913" y="464"/>
                  </a:lnTo>
                  <a:lnTo>
                    <a:pt x="8608" y="2209"/>
                  </a:lnTo>
                  <a:lnTo>
                    <a:pt x="6747" y="3490"/>
                  </a:lnTo>
                  <a:lnTo>
                    <a:pt x="5118" y="5118"/>
                  </a:lnTo>
                  <a:lnTo>
                    <a:pt x="3432" y="6747"/>
                  </a:lnTo>
                  <a:lnTo>
                    <a:pt x="2209" y="8666"/>
                  </a:lnTo>
                  <a:lnTo>
                    <a:pt x="1337" y="10819"/>
                  </a:lnTo>
                  <a:lnTo>
                    <a:pt x="406" y="12913"/>
                  </a:lnTo>
                  <a:lnTo>
                    <a:pt x="0" y="15182"/>
                  </a:lnTo>
                  <a:lnTo>
                    <a:pt x="0" y="19778"/>
                  </a:lnTo>
                  <a:lnTo>
                    <a:pt x="406" y="21988"/>
                  </a:lnTo>
                  <a:lnTo>
                    <a:pt x="1337" y="24141"/>
                  </a:lnTo>
                  <a:lnTo>
                    <a:pt x="2209" y="26292"/>
                  </a:lnTo>
                  <a:lnTo>
                    <a:pt x="15124" y="34902"/>
                  </a:lnTo>
                  <a:lnTo>
                    <a:pt x="19720" y="34902"/>
                  </a:lnTo>
                  <a:lnTo>
                    <a:pt x="34902" y="19778"/>
                  </a:lnTo>
                  <a:lnTo>
                    <a:pt x="34902" y="17451"/>
                  </a:lnTo>
                  <a:lnTo>
                    <a:pt x="34902" y="15182"/>
                  </a:lnTo>
                  <a:lnTo>
                    <a:pt x="34436" y="12913"/>
                  </a:lnTo>
                  <a:lnTo>
                    <a:pt x="33564" y="10819"/>
                  </a:lnTo>
                  <a:lnTo>
                    <a:pt x="32691" y="8666"/>
                  </a:lnTo>
                  <a:lnTo>
                    <a:pt x="21988" y="464"/>
                  </a:lnTo>
                  <a:lnTo>
                    <a:pt x="197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145878" y="3311010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78"/>
                  </a:lnTo>
                  <a:lnTo>
                    <a:pt x="34436" y="21988"/>
                  </a:lnTo>
                  <a:lnTo>
                    <a:pt x="19720" y="34902"/>
                  </a:lnTo>
                  <a:lnTo>
                    <a:pt x="17451" y="34902"/>
                  </a:lnTo>
                  <a:lnTo>
                    <a:pt x="15124" y="34902"/>
                  </a:lnTo>
                  <a:lnTo>
                    <a:pt x="1337" y="24141"/>
                  </a:lnTo>
                  <a:lnTo>
                    <a:pt x="406" y="21988"/>
                  </a:lnTo>
                  <a:lnTo>
                    <a:pt x="0" y="19778"/>
                  </a:lnTo>
                  <a:lnTo>
                    <a:pt x="0" y="17451"/>
                  </a:lnTo>
                  <a:lnTo>
                    <a:pt x="0" y="15182"/>
                  </a:lnTo>
                  <a:lnTo>
                    <a:pt x="406" y="12913"/>
                  </a:lnTo>
                  <a:lnTo>
                    <a:pt x="1337" y="10819"/>
                  </a:lnTo>
                  <a:lnTo>
                    <a:pt x="2209" y="8666"/>
                  </a:lnTo>
                  <a:lnTo>
                    <a:pt x="3432" y="6747"/>
                  </a:lnTo>
                  <a:lnTo>
                    <a:pt x="5118" y="5118"/>
                  </a:lnTo>
                  <a:lnTo>
                    <a:pt x="6747" y="3490"/>
                  </a:lnTo>
                  <a:lnTo>
                    <a:pt x="8608" y="2209"/>
                  </a:lnTo>
                  <a:lnTo>
                    <a:pt x="10761" y="1337"/>
                  </a:lnTo>
                  <a:lnTo>
                    <a:pt x="12913" y="464"/>
                  </a:lnTo>
                  <a:lnTo>
                    <a:pt x="15124" y="0"/>
                  </a:lnTo>
                  <a:lnTo>
                    <a:pt x="17451" y="0"/>
                  </a:lnTo>
                  <a:lnTo>
                    <a:pt x="19720" y="0"/>
                  </a:lnTo>
                  <a:lnTo>
                    <a:pt x="33564" y="10819"/>
                  </a:lnTo>
                  <a:lnTo>
                    <a:pt x="34436" y="12913"/>
                  </a:lnTo>
                  <a:lnTo>
                    <a:pt x="34902" y="15182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1888469" y="3520428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19720" y="0"/>
                  </a:moveTo>
                  <a:lnTo>
                    <a:pt x="15124" y="0"/>
                  </a:lnTo>
                  <a:lnTo>
                    <a:pt x="12913" y="464"/>
                  </a:lnTo>
                  <a:lnTo>
                    <a:pt x="8608" y="2209"/>
                  </a:lnTo>
                  <a:lnTo>
                    <a:pt x="6747" y="3490"/>
                  </a:lnTo>
                  <a:lnTo>
                    <a:pt x="5118" y="5118"/>
                  </a:lnTo>
                  <a:lnTo>
                    <a:pt x="3432" y="6747"/>
                  </a:lnTo>
                  <a:lnTo>
                    <a:pt x="2209" y="8666"/>
                  </a:lnTo>
                  <a:lnTo>
                    <a:pt x="1337" y="10819"/>
                  </a:lnTo>
                  <a:lnTo>
                    <a:pt x="406" y="12913"/>
                  </a:lnTo>
                  <a:lnTo>
                    <a:pt x="0" y="15182"/>
                  </a:lnTo>
                  <a:lnTo>
                    <a:pt x="0" y="19778"/>
                  </a:lnTo>
                  <a:lnTo>
                    <a:pt x="406" y="21988"/>
                  </a:lnTo>
                  <a:lnTo>
                    <a:pt x="1337" y="24141"/>
                  </a:lnTo>
                  <a:lnTo>
                    <a:pt x="2209" y="26292"/>
                  </a:lnTo>
                  <a:lnTo>
                    <a:pt x="15124" y="34902"/>
                  </a:lnTo>
                  <a:lnTo>
                    <a:pt x="19720" y="34902"/>
                  </a:lnTo>
                  <a:lnTo>
                    <a:pt x="34902" y="19778"/>
                  </a:lnTo>
                  <a:lnTo>
                    <a:pt x="34902" y="17451"/>
                  </a:lnTo>
                  <a:lnTo>
                    <a:pt x="34902" y="15182"/>
                  </a:lnTo>
                  <a:lnTo>
                    <a:pt x="34436" y="12913"/>
                  </a:lnTo>
                  <a:lnTo>
                    <a:pt x="33564" y="10819"/>
                  </a:lnTo>
                  <a:lnTo>
                    <a:pt x="32691" y="8666"/>
                  </a:lnTo>
                  <a:lnTo>
                    <a:pt x="21988" y="464"/>
                  </a:lnTo>
                  <a:lnTo>
                    <a:pt x="197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1718705" y="2351742"/>
            <a:ext cx="5587365" cy="12642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60145">
              <a:lnSpc>
                <a:spcPct val="100000"/>
              </a:lnSpc>
              <a:spcBef>
                <a:spcPts val="95"/>
              </a:spcBef>
            </a:pPr>
            <a:r>
              <a:rPr dirty="0" sz="1650" spc="-10" b="1">
                <a:latin typeface="Times New Roman"/>
                <a:cs typeface="Times New Roman"/>
              </a:rPr>
              <a:t>Results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1350">
                <a:latin typeface="Times New Roman"/>
                <a:cs typeface="Times New Roman"/>
              </a:rPr>
              <a:t>Sample</a:t>
            </a:r>
            <a:r>
              <a:rPr dirty="0" sz="1350" spc="245">
                <a:latin typeface="Times New Roman"/>
                <a:cs typeface="Times New Roman"/>
              </a:rPr>
              <a:t> </a:t>
            </a:r>
            <a:r>
              <a:rPr dirty="0" sz="1350" spc="-10">
                <a:latin typeface="Times New Roman"/>
                <a:cs typeface="Times New Roman"/>
              </a:rPr>
              <a:t>Overview</a:t>
            </a:r>
            <a:endParaRPr sz="1350">
              <a:latin typeface="Times New Roman"/>
              <a:cs typeface="Times New Roman"/>
            </a:endParaRPr>
          </a:p>
          <a:p>
            <a:pPr marL="526415" marR="1480820" indent="-257175">
              <a:lnSpc>
                <a:spcPct val="114500"/>
              </a:lnSpc>
              <a:spcBef>
                <a:spcPts val="70"/>
              </a:spcBef>
            </a:pPr>
            <a:r>
              <a:rPr dirty="0" sz="1200" spc="-30">
                <a:latin typeface="Times New Roman"/>
                <a:cs typeface="Times New Roman"/>
              </a:rPr>
              <a:t>We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performed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gel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electrophoresis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to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test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our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PCR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worked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sample,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3B,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showed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signs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successful</a:t>
            </a:r>
            <a:r>
              <a:rPr dirty="0" sz="1200" spc="40">
                <a:latin typeface="Times New Roman"/>
                <a:cs typeface="Times New Roman"/>
              </a:rPr>
              <a:t> PCR</a:t>
            </a:r>
            <a:endParaRPr sz="1200">
              <a:latin typeface="Times New Roman"/>
              <a:cs typeface="Times New Roman"/>
            </a:endParaRPr>
          </a:p>
          <a:p>
            <a:pPr marL="269240">
              <a:lnSpc>
                <a:spcPct val="100000"/>
              </a:lnSpc>
              <a:spcBef>
                <a:spcPts val="210"/>
              </a:spcBef>
            </a:pPr>
            <a:r>
              <a:rPr dirty="0" sz="1200">
                <a:latin typeface="Times New Roman"/>
                <a:cs typeface="Times New Roman"/>
              </a:rPr>
              <a:t>9/10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samples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had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successful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PCR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results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(see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figure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1)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and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were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sent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sequencing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1835931" y="4143450"/>
            <a:ext cx="34925" cy="454025"/>
          </a:xfrm>
          <a:custGeom>
            <a:avLst/>
            <a:gdLst/>
            <a:ahLst/>
            <a:cxnLst/>
            <a:rect l="l" t="t" r="r" b="b"/>
            <a:pathLst>
              <a:path w="34925" h="454025">
                <a:moveTo>
                  <a:pt x="34912" y="434022"/>
                </a:moveTo>
                <a:lnTo>
                  <a:pt x="34442" y="431749"/>
                </a:lnTo>
                <a:lnTo>
                  <a:pt x="33566" y="429653"/>
                </a:lnTo>
                <a:lnTo>
                  <a:pt x="32702" y="427507"/>
                </a:lnTo>
                <a:lnTo>
                  <a:pt x="19786" y="418833"/>
                </a:lnTo>
                <a:lnTo>
                  <a:pt x="15125" y="418833"/>
                </a:lnTo>
                <a:lnTo>
                  <a:pt x="1346" y="429653"/>
                </a:lnTo>
                <a:lnTo>
                  <a:pt x="469" y="431749"/>
                </a:lnTo>
                <a:lnTo>
                  <a:pt x="0" y="434022"/>
                </a:lnTo>
                <a:lnTo>
                  <a:pt x="0" y="438619"/>
                </a:lnTo>
                <a:lnTo>
                  <a:pt x="15125" y="453745"/>
                </a:lnTo>
                <a:lnTo>
                  <a:pt x="19786" y="453745"/>
                </a:lnTo>
                <a:lnTo>
                  <a:pt x="34912" y="438619"/>
                </a:lnTo>
                <a:lnTo>
                  <a:pt x="34912" y="436283"/>
                </a:lnTo>
                <a:lnTo>
                  <a:pt x="34912" y="434022"/>
                </a:lnTo>
                <a:close/>
              </a:path>
              <a:path w="34925" h="454025">
                <a:moveTo>
                  <a:pt x="34912" y="224599"/>
                </a:moveTo>
                <a:lnTo>
                  <a:pt x="34442" y="222326"/>
                </a:lnTo>
                <a:lnTo>
                  <a:pt x="33566" y="220243"/>
                </a:lnTo>
                <a:lnTo>
                  <a:pt x="32702" y="218084"/>
                </a:lnTo>
                <a:lnTo>
                  <a:pt x="19786" y="209423"/>
                </a:lnTo>
                <a:lnTo>
                  <a:pt x="15125" y="209423"/>
                </a:lnTo>
                <a:lnTo>
                  <a:pt x="1346" y="220243"/>
                </a:lnTo>
                <a:lnTo>
                  <a:pt x="469" y="222326"/>
                </a:lnTo>
                <a:lnTo>
                  <a:pt x="0" y="224599"/>
                </a:lnTo>
                <a:lnTo>
                  <a:pt x="0" y="229196"/>
                </a:lnTo>
                <a:lnTo>
                  <a:pt x="15125" y="244322"/>
                </a:lnTo>
                <a:lnTo>
                  <a:pt x="19786" y="244322"/>
                </a:lnTo>
                <a:lnTo>
                  <a:pt x="34912" y="229196"/>
                </a:lnTo>
                <a:lnTo>
                  <a:pt x="34912" y="226872"/>
                </a:lnTo>
                <a:lnTo>
                  <a:pt x="34912" y="224599"/>
                </a:lnTo>
                <a:close/>
              </a:path>
              <a:path w="34925" h="454025">
                <a:moveTo>
                  <a:pt x="34912" y="15189"/>
                </a:moveTo>
                <a:lnTo>
                  <a:pt x="34442" y="12915"/>
                </a:lnTo>
                <a:lnTo>
                  <a:pt x="33566" y="10820"/>
                </a:lnTo>
                <a:lnTo>
                  <a:pt x="32702" y="8661"/>
                </a:lnTo>
                <a:lnTo>
                  <a:pt x="19786" y="0"/>
                </a:lnTo>
                <a:lnTo>
                  <a:pt x="15125" y="0"/>
                </a:lnTo>
                <a:lnTo>
                  <a:pt x="1346" y="10820"/>
                </a:lnTo>
                <a:lnTo>
                  <a:pt x="469" y="12915"/>
                </a:lnTo>
                <a:lnTo>
                  <a:pt x="0" y="15189"/>
                </a:lnTo>
                <a:lnTo>
                  <a:pt x="0" y="19773"/>
                </a:lnTo>
                <a:lnTo>
                  <a:pt x="15125" y="34899"/>
                </a:lnTo>
                <a:lnTo>
                  <a:pt x="19786" y="34899"/>
                </a:lnTo>
                <a:lnTo>
                  <a:pt x="34912" y="19773"/>
                </a:lnTo>
                <a:lnTo>
                  <a:pt x="34912" y="17449"/>
                </a:lnTo>
                <a:lnTo>
                  <a:pt x="34912" y="15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1666176" y="3744133"/>
            <a:ext cx="4759325" cy="91376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350">
                <a:latin typeface="Times New Roman"/>
                <a:cs typeface="Times New Roman"/>
              </a:rPr>
              <a:t>Low</a:t>
            </a:r>
            <a:r>
              <a:rPr dirty="0" sz="1350" spc="80">
                <a:latin typeface="Times New Roman"/>
                <a:cs typeface="Times New Roman"/>
              </a:rPr>
              <a:t> </a:t>
            </a:r>
            <a:r>
              <a:rPr dirty="0" sz="1350" spc="50">
                <a:latin typeface="Times New Roman"/>
                <a:cs typeface="Times New Roman"/>
              </a:rPr>
              <a:t>Income</a:t>
            </a:r>
            <a:r>
              <a:rPr dirty="0" sz="1350" spc="85">
                <a:latin typeface="Times New Roman"/>
                <a:cs typeface="Times New Roman"/>
              </a:rPr>
              <a:t> </a:t>
            </a:r>
            <a:r>
              <a:rPr dirty="0" sz="1350" spc="-10">
                <a:latin typeface="Times New Roman"/>
                <a:cs typeface="Times New Roman"/>
              </a:rPr>
              <a:t>Results</a:t>
            </a:r>
            <a:endParaRPr sz="1350">
              <a:latin typeface="Times New Roman"/>
              <a:cs typeface="Times New Roman"/>
            </a:endParaRPr>
          </a:p>
          <a:p>
            <a:pPr marL="269240" marR="5080">
              <a:lnSpc>
                <a:spcPct val="114500"/>
              </a:lnSpc>
              <a:spcBef>
                <a:spcPts val="70"/>
              </a:spcBef>
            </a:pPr>
            <a:r>
              <a:rPr dirty="0" sz="1200">
                <a:latin typeface="Times New Roman"/>
                <a:cs typeface="Times New Roman"/>
              </a:rPr>
              <a:t>1A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and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2A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had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unusable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sequencing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results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and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couldn’t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identified </a:t>
            </a:r>
            <a:r>
              <a:rPr dirty="0" sz="1200" spc="20">
                <a:latin typeface="Times New Roman"/>
                <a:cs typeface="Times New Roman"/>
              </a:rPr>
              <a:t>1B,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1C,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2B,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3A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were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identified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as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Drosophila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Suzukii</a:t>
            </a:r>
            <a:endParaRPr sz="1200">
              <a:latin typeface="Times New Roman"/>
              <a:cs typeface="Times New Roman"/>
            </a:endParaRPr>
          </a:p>
          <a:p>
            <a:pPr marL="269240">
              <a:lnSpc>
                <a:spcPct val="100000"/>
              </a:lnSpc>
              <a:spcBef>
                <a:spcPts val="210"/>
              </a:spcBef>
            </a:pPr>
            <a:r>
              <a:rPr dirty="0" sz="1200" spc="20">
                <a:latin typeface="Times New Roman"/>
                <a:cs typeface="Times New Roman"/>
              </a:rPr>
              <a:t>2C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was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identified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as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20">
                <a:latin typeface="Times New Roman"/>
                <a:cs typeface="Times New Roman"/>
              </a:rPr>
              <a:t>Drosophila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immigrans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16766553" y="4143450"/>
            <a:ext cx="34925" cy="454025"/>
          </a:xfrm>
          <a:custGeom>
            <a:avLst/>
            <a:gdLst/>
            <a:ahLst/>
            <a:cxnLst/>
            <a:rect l="l" t="t" r="r" b="b"/>
            <a:pathLst>
              <a:path w="34925" h="454025">
                <a:moveTo>
                  <a:pt x="34912" y="434022"/>
                </a:moveTo>
                <a:lnTo>
                  <a:pt x="34505" y="431749"/>
                </a:lnTo>
                <a:lnTo>
                  <a:pt x="33566" y="429653"/>
                </a:lnTo>
                <a:lnTo>
                  <a:pt x="32702" y="427507"/>
                </a:lnTo>
                <a:lnTo>
                  <a:pt x="31470" y="425589"/>
                </a:lnTo>
                <a:lnTo>
                  <a:pt x="29794" y="423951"/>
                </a:lnTo>
                <a:lnTo>
                  <a:pt x="28155" y="422325"/>
                </a:lnTo>
                <a:lnTo>
                  <a:pt x="26301" y="421043"/>
                </a:lnTo>
                <a:lnTo>
                  <a:pt x="21996" y="419303"/>
                </a:lnTo>
                <a:lnTo>
                  <a:pt x="19786" y="418833"/>
                </a:lnTo>
                <a:lnTo>
                  <a:pt x="15125" y="418833"/>
                </a:lnTo>
                <a:lnTo>
                  <a:pt x="1346" y="429653"/>
                </a:lnTo>
                <a:lnTo>
                  <a:pt x="469" y="431749"/>
                </a:lnTo>
                <a:lnTo>
                  <a:pt x="0" y="434022"/>
                </a:lnTo>
                <a:lnTo>
                  <a:pt x="0" y="438619"/>
                </a:lnTo>
                <a:lnTo>
                  <a:pt x="15125" y="453745"/>
                </a:lnTo>
                <a:lnTo>
                  <a:pt x="19786" y="453745"/>
                </a:lnTo>
                <a:lnTo>
                  <a:pt x="33566" y="442976"/>
                </a:lnTo>
                <a:lnTo>
                  <a:pt x="34505" y="440829"/>
                </a:lnTo>
                <a:lnTo>
                  <a:pt x="34912" y="438619"/>
                </a:lnTo>
                <a:lnTo>
                  <a:pt x="34912" y="436283"/>
                </a:lnTo>
                <a:lnTo>
                  <a:pt x="34912" y="434022"/>
                </a:lnTo>
                <a:close/>
              </a:path>
              <a:path w="34925" h="454025">
                <a:moveTo>
                  <a:pt x="34912" y="15189"/>
                </a:moveTo>
                <a:lnTo>
                  <a:pt x="34505" y="12915"/>
                </a:lnTo>
                <a:lnTo>
                  <a:pt x="33566" y="10820"/>
                </a:lnTo>
                <a:lnTo>
                  <a:pt x="32702" y="8661"/>
                </a:lnTo>
                <a:lnTo>
                  <a:pt x="31470" y="6743"/>
                </a:lnTo>
                <a:lnTo>
                  <a:pt x="29794" y="5118"/>
                </a:lnTo>
                <a:lnTo>
                  <a:pt x="28155" y="3492"/>
                </a:lnTo>
                <a:lnTo>
                  <a:pt x="26301" y="2209"/>
                </a:lnTo>
                <a:lnTo>
                  <a:pt x="21996" y="469"/>
                </a:lnTo>
                <a:lnTo>
                  <a:pt x="19786" y="0"/>
                </a:lnTo>
                <a:lnTo>
                  <a:pt x="15125" y="0"/>
                </a:lnTo>
                <a:lnTo>
                  <a:pt x="1346" y="10820"/>
                </a:lnTo>
                <a:lnTo>
                  <a:pt x="469" y="12915"/>
                </a:lnTo>
                <a:lnTo>
                  <a:pt x="0" y="15189"/>
                </a:lnTo>
                <a:lnTo>
                  <a:pt x="0" y="19773"/>
                </a:lnTo>
                <a:lnTo>
                  <a:pt x="15125" y="34899"/>
                </a:lnTo>
                <a:lnTo>
                  <a:pt x="19786" y="34899"/>
                </a:lnTo>
                <a:lnTo>
                  <a:pt x="33566" y="24142"/>
                </a:lnTo>
                <a:lnTo>
                  <a:pt x="34505" y="21983"/>
                </a:lnTo>
                <a:lnTo>
                  <a:pt x="34912" y="19773"/>
                </a:lnTo>
                <a:lnTo>
                  <a:pt x="34912" y="17449"/>
                </a:lnTo>
                <a:lnTo>
                  <a:pt x="34912" y="15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16596800" y="3744133"/>
            <a:ext cx="2815590" cy="91376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350" spc="60">
                <a:latin typeface="Times New Roman"/>
                <a:cs typeface="Times New Roman"/>
              </a:rPr>
              <a:t>High</a:t>
            </a:r>
            <a:r>
              <a:rPr dirty="0" sz="1350" spc="15">
                <a:latin typeface="Times New Roman"/>
                <a:cs typeface="Times New Roman"/>
              </a:rPr>
              <a:t> </a:t>
            </a:r>
            <a:r>
              <a:rPr dirty="0" sz="1350" spc="50">
                <a:latin typeface="Times New Roman"/>
                <a:cs typeface="Times New Roman"/>
              </a:rPr>
              <a:t>Income</a:t>
            </a:r>
            <a:r>
              <a:rPr dirty="0" sz="1350" spc="20">
                <a:latin typeface="Times New Roman"/>
                <a:cs typeface="Times New Roman"/>
              </a:rPr>
              <a:t> </a:t>
            </a:r>
            <a:r>
              <a:rPr dirty="0" sz="1350" spc="-10">
                <a:latin typeface="Times New Roman"/>
                <a:cs typeface="Times New Roman"/>
              </a:rPr>
              <a:t>Results</a:t>
            </a:r>
            <a:endParaRPr sz="1350">
              <a:latin typeface="Times New Roman"/>
              <a:cs typeface="Times New Roman"/>
            </a:endParaRPr>
          </a:p>
          <a:p>
            <a:pPr marL="269240" marR="5080">
              <a:lnSpc>
                <a:spcPct val="114500"/>
              </a:lnSpc>
              <a:spcBef>
                <a:spcPts val="70"/>
              </a:spcBef>
            </a:pPr>
            <a:r>
              <a:rPr dirty="0" sz="1200">
                <a:latin typeface="Times New Roman"/>
                <a:cs typeface="Times New Roman"/>
              </a:rPr>
              <a:t>4B</a:t>
            </a:r>
            <a:r>
              <a:rPr dirty="0" sz="1200" spc="50">
                <a:latin typeface="Times New Roman"/>
                <a:cs typeface="Times New Roman"/>
              </a:rPr>
              <a:t> had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unusable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sequencing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results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2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couldn’t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identified</a:t>
            </a:r>
            <a:endParaRPr sz="1200">
              <a:latin typeface="Times New Roman"/>
              <a:cs typeface="Times New Roman"/>
            </a:endParaRPr>
          </a:p>
          <a:p>
            <a:pPr marL="269240">
              <a:lnSpc>
                <a:spcPct val="100000"/>
              </a:lnSpc>
              <a:spcBef>
                <a:spcPts val="210"/>
              </a:spcBef>
            </a:pPr>
            <a:r>
              <a:rPr dirty="0" sz="1200" spc="10">
                <a:latin typeface="Times New Roman"/>
                <a:cs typeface="Times New Roman"/>
              </a:rPr>
              <a:t>4A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was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identified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as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Drosophila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affinis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7199024" y="5861874"/>
            <a:ext cx="4176395" cy="2561590"/>
          </a:xfrm>
          <a:custGeom>
            <a:avLst/>
            <a:gdLst/>
            <a:ahLst/>
            <a:cxnLst/>
            <a:rect l="l" t="t" r="r" b="b"/>
            <a:pathLst>
              <a:path w="4176395" h="2561590">
                <a:moveTo>
                  <a:pt x="0" y="2561137"/>
                </a:moveTo>
                <a:lnTo>
                  <a:pt x="4176155" y="2561137"/>
                </a:lnTo>
                <a:lnTo>
                  <a:pt x="4176155" y="0"/>
                </a:lnTo>
                <a:lnTo>
                  <a:pt x="0" y="0"/>
                </a:lnTo>
                <a:lnTo>
                  <a:pt x="0" y="2561137"/>
                </a:lnTo>
                <a:close/>
              </a:path>
            </a:pathLst>
          </a:custGeom>
          <a:ln w="3490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8802622" y="5891396"/>
            <a:ext cx="969010" cy="3860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35255">
              <a:lnSpc>
                <a:spcPts val="1425"/>
              </a:lnSpc>
              <a:spcBef>
                <a:spcPts val="90"/>
              </a:spcBef>
            </a:pPr>
            <a:r>
              <a:rPr dirty="0" sz="1200" spc="10">
                <a:latin typeface="Times New Roman"/>
                <a:cs typeface="Times New Roman"/>
              </a:rPr>
              <a:t>Location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25"/>
              </a:lnSpc>
            </a:pPr>
            <a:r>
              <a:rPr dirty="0" sz="1200" b="1">
                <a:latin typeface="Times New Roman"/>
                <a:cs typeface="Times New Roman"/>
              </a:rPr>
              <a:t>D.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Affinis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spc="-20" b="1">
                <a:latin typeface="Times New Roman"/>
                <a:cs typeface="Times New Roman"/>
              </a:rPr>
              <a:t>(4A)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22186" y="6293525"/>
            <a:ext cx="1055813" cy="728599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8446437" y="6953453"/>
            <a:ext cx="1807845" cy="409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500" marR="5080" indent="-178435">
              <a:lnSpc>
                <a:spcPct val="1145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Female;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identifiable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by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striped </a:t>
            </a:r>
            <a:r>
              <a:rPr dirty="0" sz="1100" spc="20">
                <a:latin typeface="Times New Roman"/>
                <a:cs typeface="Times New Roman"/>
              </a:rPr>
              <a:t>anterior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(Hanson,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2021)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18" name="object 1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02873" y="7338577"/>
            <a:ext cx="1055813" cy="728599"/>
          </a:xfrm>
          <a:prstGeom prst="rect">
            <a:avLst/>
          </a:prstGeom>
        </p:spPr>
      </p:pic>
      <p:sp>
        <p:nvSpPr>
          <p:cNvPr id="19" name="object 19" descr=""/>
          <p:cNvSpPr txBox="1"/>
          <p:nvPr/>
        </p:nvSpPr>
        <p:spPr>
          <a:xfrm>
            <a:off x="8489193" y="7998515"/>
            <a:ext cx="1683385" cy="409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5104" marR="5080" indent="-193040">
              <a:lnSpc>
                <a:spcPct val="1145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Male;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identifiable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by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orange </a:t>
            </a:r>
            <a:r>
              <a:rPr dirty="0" sz="1100" spc="20">
                <a:latin typeface="Times New Roman"/>
                <a:cs typeface="Times New Roman"/>
              </a:rPr>
              <a:t>testes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(Hanson,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2021)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7185690" y="5505331"/>
            <a:ext cx="4203065" cy="370205"/>
            <a:chOff x="7185690" y="5505331"/>
            <a:chExt cx="4203065" cy="370205"/>
          </a:xfrm>
        </p:grpSpPr>
        <p:sp>
          <p:nvSpPr>
            <p:cNvPr id="21" name="object 21" descr=""/>
            <p:cNvSpPr/>
            <p:nvPr/>
          </p:nvSpPr>
          <p:spPr>
            <a:xfrm>
              <a:off x="7198966" y="5518713"/>
              <a:ext cx="4176395" cy="343535"/>
            </a:xfrm>
            <a:custGeom>
              <a:avLst/>
              <a:gdLst/>
              <a:ahLst/>
              <a:cxnLst/>
              <a:rect l="l" t="t" r="r" b="b"/>
              <a:pathLst>
                <a:path w="4176395" h="343535">
                  <a:moveTo>
                    <a:pt x="4175777" y="0"/>
                  </a:moveTo>
                  <a:lnTo>
                    <a:pt x="0" y="0"/>
                  </a:lnTo>
                  <a:lnTo>
                    <a:pt x="0" y="343178"/>
                  </a:lnTo>
                  <a:lnTo>
                    <a:pt x="4175777" y="343178"/>
                  </a:lnTo>
                  <a:lnTo>
                    <a:pt x="41757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199025" y="5518666"/>
              <a:ext cx="4176395" cy="343535"/>
            </a:xfrm>
            <a:custGeom>
              <a:avLst/>
              <a:gdLst/>
              <a:ahLst/>
              <a:cxnLst/>
              <a:rect l="l" t="t" r="r" b="b"/>
              <a:pathLst>
                <a:path w="4176395" h="343535">
                  <a:moveTo>
                    <a:pt x="0" y="343166"/>
                  </a:moveTo>
                  <a:lnTo>
                    <a:pt x="4176085" y="343166"/>
                  </a:lnTo>
                  <a:lnTo>
                    <a:pt x="4176085" y="0"/>
                  </a:lnTo>
                  <a:lnTo>
                    <a:pt x="0" y="0"/>
                  </a:lnTo>
                  <a:lnTo>
                    <a:pt x="0" y="343166"/>
                  </a:lnTo>
                  <a:close/>
                </a:path>
              </a:pathLst>
            </a:custGeom>
            <a:ln w="261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8805240" y="5552516"/>
            <a:ext cx="963930" cy="2349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b="1">
                <a:latin typeface="Times New Roman"/>
                <a:cs typeface="Times New Roman"/>
              </a:rPr>
              <a:t>High</a:t>
            </a:r>
            <a:r>
              <a:rPr dirty="0" sz="1350" spc="5" b="1">
                <a:latin typeface="Times New Roman"/>
                <a:cs typeface="Times New Roman"/>
              </a:rPr>
              <a:t> </a:t>
            </a:r>
            <a:r>
              <a:rPr dirty="0" sz="1350" spc="-10" b="1">
                <a:latin typeface="Times New Roman"/>
                <a:cs typeface="Times New Roman"/>
              </a:rPr>
              <a:t>Income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283994" y="8388498"/>
            <a:ext cx="4006215" cy="601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Figure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|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Specie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in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high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income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area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visualized.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50">
                <a:latin typeface="Times New Roman"/>
                <a:cs typeface="Times New Roman"/>
              </a:rPr>
              <a:t>In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sample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4A </a:t>
            </a:r>
            <a:r>
              <a:rPr dirty="0" sz="1100" spc="20">
                <a:latin typeface="Times New Roman"/>
                <a:cs typeface="Times New Roman"/>
              </a:rPr>
              <a:t>Drosophila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Affinis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was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identified.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Females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55">
                <a:latin typeface="Times New Roman"/>
                <a:cs typeface="Times New Roman"/>
              </a:rPr>
              <a:t>and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20">
                <a:latin typeface="Times New Roman"/>
                <a:cs typeface="Times New Roman"/>
              </a:rPr>
              <a:t>males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have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different </a:t>
            </a:r>
            <a:r>
              <a:rPr dirty="0" sz="1100" spc="10">
                <a:latin typeface="Times New Roman"/>
                <a:cs typeface="Times New Roman"/>
              </a:rPr>
              <a:t>characteristics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for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identification.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25" name="object 2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36978" y="5664109"/>
            <a:ext cx="1047029" cy="724235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127089" y="7208332"/>
            <a:ext cx="1055813" cy="724235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86425" y="5664109"/>
            <a:ext cx="1047087" cy="724235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983691" y="5664109"/>
            <a:ext cx="1055813" cy="72423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084388" y="7243234"/>
            <a:ext cx="1051451" cy="784385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988402" y="7243234"/>
            <a:ext cx="1047087" cy="785316"/>
          </a:xfrm>
          <a:prstGeom prst="rect">
            <a:avLst/>
          </a:prstGeom>
        </p:spPr>
      </p:pic>
      <p:sp>
        <p:nvSpPr>
          <p:cNvPr id="31" name="object 31" descr=""/>
          <p:cNvSpPr/>
          <p:nvPr/>
        </p:nvSpPr>
        <p:spPr>
          <a:xfrm>
            <a:off x="11678870" y="5196344"/>
            <a:ext cx="7754620" cy="3453129"/>
          </a:xfrm>
          <a:custGeom>
            <a:avLst/>
            <a:gdLst/>
            <a:ahLst/>
            <a:cxnLst/>
            <a:rect l="l" t="t" r="r" b="b"/>
            <a:pathLst>
              <a:path w="7754619" h="3453129">
                <a:moveTo>
                  <a:pt x="7754048" y="0"/>
                </a:moveTo>
                <a:lnTo>
                  <a:pt x="5791619" y="0"/>
                </a:lnTo>
                <a:lnTo>
                  <a:pt x="1962429" y="12"/>
                </a:lnTo>
                <a:lnTo>
                  <a:pt x="0" y="0"/>
                </a:lnTo>
                <a:lnTo>
                  <a:pt x="0" y="3449586"/>
                </a:lnTo>
                <a:lnTo>
                  <a:pt x="1953348" y="3449586"/>
                </a:lnTo>
                <a:lnTo>
                  <a:pt x="1953348" y="3452672"/>
                </a:lnTo>
                <a:lnTo>
                  <a:pt x="5797118" y="3452672"/>
                </a:lnTo>
                <a:lnTo>
                  <a:pt x="5797118" y="3449586"/>
                </a:lnTo>
                <a:lnTo>
                  <a:pt x="7754048" y="3449586"/>
                </a:lnTo>
                <a:lnTo>
                  <a:pt x="77540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2" name="object 32" descr=""/>
          <p:cNvGraphicFramePr>
            <a:graphicFrameLocks noGrp="1"/>
          </p:cNvGraphicFramePr>
          <p:nvPr/>
        </p:nvGraphicFramePr>
        <p:xfrm>
          <a:off x="11661425" y="4843004"/>
          <a:ext cx="7865745" cy="37884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3260"/>
                <a:gridCol w="3837940"/>
                <a:gridCol w="1962150"/>
              </a:tblGrid>
              <a:tr h="339725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350" b="1">
                          <a:latin typeface="Times New Roman"/>
                          <a:cs typeface="Times New Roman"/>
                        </a:rPr>
                        <a:t>Low</a:t>
                      </a:r>
                      <a:r>
                        <a:rPr dirty="0" sz="135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50" spc="-10" b="1">
                          <a:latin typeface="Times New Roman"/>
                          <a:cs typeface="Times New Roman"/>
                        </a:rPr>
                        <a:t>Income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4500">
                <a:tc>
                  <a:txBody>
                    <a:bodyPr/>
                    <a:lstStyle/>
                    <a:p>
                      <a:pPr marL="631190">
                        <a:lnSpc>
                          <a:spcPts val="1425"/>
                        </a:lnSpc>
                        <a:spcBef>
                          <a:spcPts val="375"/>
                        </a:spcBef>
                      </a:pPr>
                      <a:r>
                        <a:rPr dirty="0" sz="1200" spc="10">
                          <a:latin typeface="Times New Roman"/>
                          <a:cs typeface="Times New Roman"/>
                        </a:rPr>
                        <a:t>Location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70205">
                        <a:lnSpc>
                          <a:spcPts val="142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Suzukii</a:t>
                      </a:r>
                      <a:r>
                        <a:rPr dirty="0" sz="12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(1B-</a:t>
                      </a:r>
                      <a:r>
                        <a:rPr dirty="0" sz="1200" spc="-25" b="1">
                          <a:latin typeface="Times New Roman"/>
                          <a:cs typeface="Times New Roman"/>
                        </a:rPr>
                        <a:t>1C)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1290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200" spc="10">
                          <a:latin typeface="Times New Roman"/>
                          <a:cs typeface="Times New Roman"/>
                        </a:rPr>
                        <a:t>Location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938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Suzukii</a:t>
                      </a:r>
                      <a:r>
                        <a:rPr dirty="0" sz="1200" spc="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(2B)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0">
                        <a:lnSpc>
                          <a:spcPts val="1425"/>
                        </a:lnSpc>
                        <a:spcBef>
                          <a:spcPts val="375"/>
                        </a:spcBef>
                      </a:pPr>
                      <a:r>
                        <a:rPr dirty="0" sz="1200" spc="10">
                          <a:latin typeface="Times New Roman"/>
                          <a:cs typeface="Times New Roman"/>
                        </a:rPr>
                        <a:t>Location</a:t>
                      </a:r>
                      <a:r>
                        <a:rPr dirty="0" sz="1200" spc="2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87680">
                        <a:lnSpc>
                          <a:spcPts val="142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Suzukii</a:t>
                      </a:r>
                      <a:r>
                        <a:rPr dirty="0" sz="1200" spc="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(3A)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762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761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57785">
                        <a:lnSpc>
                          <a:spcPts val="11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Female;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saw-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like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49910" marR="102235" indent="-466090">
                        <a:lnSpc>
                          <a:spcPct val="114500"/>
                        </a:lnSpc>
                      </a:pPr>
                      <a:r>
                        <a:rPr dirty="0" sz="1100" spc="10">
                          <a:latin typeface="Times New Roman"/>
                          <a:cs typeface="Times New Roman"/>
                        </a:rPr>
                        <a:t>ovipositor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(not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seen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photo)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(Hauser,</a:t>
                      </a:r>
                      <a:r>
                        <a:rPr dirty="0" sz="1100" spc="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2010)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120"/>
                        </a:lnSpc>
                        <a:tabLst>
                          <a:tab pos="2099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Female;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saw-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Male;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spots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46100" marR="162560" indent="-466090">
                        <a:lnSpc>
                          <a:spcPct val="114500"/>
                        </a:lnSpc>
                        <a:tabLst>
                          <a:tab pos="2090420" algn="l"/>
                        </a:tabLst>
                      </a:pPr>
                      <a:r>
                        <a:rPr dirty="0" sz="1100" spc="10">
                          <a:latin typeface="Times New Roman"/>
                          <a:cs typeface="Times New Roman"/>
                        </a:rPr>
                        <a:t>ovipositor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(not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seen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photo)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wings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(Gallagher,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2014)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(Hauser,</a:t>
                      </a:r>
                      <a:r>
                        <a:rPr dirty="0" sz="1100" spc="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2010)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1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Female;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saw-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like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49910" marR="111125" indent="-466090">
                        <a:lnSpc>
                          <a:spcPct val="114500"/>
                        </a:lnSpc>
                      </a:pPr>
                      <a:r>
                        <a:rPr dirty="0" sz="1100" spc="10">
                          <a:latin typeface="Times New Roman"/>
                          <a:cs typeface="Times New Roman"/>
                        </a:rPr>
                        <a:t>ovipositor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(not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seen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photo)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(Hauser,</a:t>
                      </a:r>
                      <a:r>
                        <a:rPr dirty="0" sz="1100" spc="1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2010)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08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32461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D.</a:t>
                      </a:r>
                      <a:r>
                        <a:rPr dirty="0" sz="12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45" b="1">
                          <a:latin typeface="Times New Roman"/>
                          <a:cs typeface="Times New Roman"/>
                        </a:rPr>
                        <a:t>Immigrans</a:t>
                      </a:r>
                      <a:r>
                        <a:rPr dirty="0" sz="12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8470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99440">
                <a:tc>
                  <a:txBody>
                    <a:bodyPr/>
                    <a:lstStyle/>
                    <a:p>
                      <a:pPr marL="20193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Male;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spots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55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wings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(Gallagher,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2014)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185"/>
                        </a:lnSpc>
                        <a:tabLst>
                          <a:tab pos="2099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Female;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longer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Male;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small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42265" marR="39370" indent="-200025">
                        <a:lnSpc>
                          <a:spcPct val="114500"/>
                        </a:lnSpc>
                        <a:tabLst>
                          <a:tab pos="1967230" algn="l"/>
                          <a:tab pos="203771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more</a:t>
                      </a:r>
                      <a:r>
                        <a:rPr dirty="0" sz="1100" spc="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tapered</a:t>
                      </a:r>
                      <a:r>
                        <a:rPr dirty="0" sz="1100" spc="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abdomen</a:t>
                      </a:r>
                      <a:r>
                        <a:rPr dirty="0" sz="1100" spc="20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black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spines</a:t>
                      </a:r>
                      <a:r>
                        <a:rPr dirty="0" sz="11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1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anterior</a:t>
                      </a:r>
                      <a:r>
                        <a:rPr dirty="0" sz="11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side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males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(Vitanza,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2019)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of</a:t>
                      </a:r>
                      <a:r>
                        <a:rPr dirty="0" sz="1100" spc="2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front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femur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(Nicholls,</a:t>
                      </a:r>
                      <a:r>
                        <a:rPr dirty="0" sz="1100" spc="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2022)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Male;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identifiable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spots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55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wings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(Gallagher,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2014)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</a:tbl>
          </a:graphicData>
        </a:graphic>
      </p:graphicFrame>
      <p:pic>
        <p:nvPicPr>
          <p:cNvPr id="33" name="object 3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28541" y="5664109"/>
            <a:ext cx="1047087" cy="724235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923829" y="7243234"/>
            <a:ext cx="1055813" cy="724235"/>
          </a:xfrm>
          <a:prstGeom prst="rect">
            <a:avLst/>
          </a:prstGeom>
        </p:spPr>
      </p:pic>
      <p:sp>
        <p:nvSpPr>
          <p:cNvPr id="35" name="object 35" descr=""/>
          <p:cNvSpPr txBox="1"/>
          <p:nvPr/>
        </p:nvSpPr>
        <p:spPr>
          <a:xfrm>
            <a:off x="11881062" y="8580464"/>
            <a:ext cx="7350125" cy="409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715">
              <a:lnSpc>
                <a:spcPct val="1145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Figure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|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Species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in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low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income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areas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visualized.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50">
                <a:latin typeface="Times New Roman"/>
                <a:cs typeface="Times New Roman"/>
              </a:rPr>
              <a:t>In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all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three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locations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Drosophila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Suzukii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was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identified.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50">
                <a:latin typeface="Times New Roman"/>
                <a:cs typeface="Times New Roman"/>
              </a:rPr>
              <a:t>In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location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two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30">
                <a:latin typeface="Times New Roman"/>
                <a:cs typeface="Times New Roman"/>
              </a:rPr>
              <a:t>an </a:t>
            </a:r>
            <a:r>
              <a:rPr dirty="0" sz="1100">
                <a:latin typeface="Times New Roman"/>
                <a:cs typeface="Times New Roman"/>
              </a:rPr>
              <a:t>additional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species,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Drosophila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Immograns,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was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identified.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Males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 spc="55">
                <a:latin typeface="Times New Roman"/>
                <a:cs typeface="Times New Roman"/>
              </a:rPr>
              <a:t>and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females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have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different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characteristics</a:t>
            </a:r>
            <a:r>
              <a:rPr dirty="0" sz="11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for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identification.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36" name="object 3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59556" y="2836678"/>
            <a:ext cx="2582818" cy="1944094"/>
          </a:xfrm>
          <a:prstGeom prst="rect">
            <a:avLst/>
          </a:prstGeom>
        </p:spPr>
      </p:pic>
      <p:sp>
        <p:nvSpPr>
          <p:cNvPr id="37" name="object 37" descr=""/>
          <p:cNvSpPr txBox="1"/>
          <p:nvPr/>
        </p:nvSpPr>
        <p:spPr>
          <a:xfrm>
            <a:off x="7271953" y="4758639"/>
            <a:ext cx="4030345" cy="601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4500"/>
              </a:lnSpc>
              <a:spcBef>
                <a:spcPts val="100"/>
              </a:spcBef>
            </a:pPr>
            <a:r>
              <a:rPr dirty="0" sz="1100" spc="10">
                <a:latin typeface="Times New Roman"/>
                <a:cs typeface="Times New Roman"/>
              </a:rPr>
              <a:t>Figure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1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|</a:t>
            </a:r>
            <a:r>
              <a:rPr dirty="0" sz="1100" spc="35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Gel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electrophoresis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results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show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50">
                <a:latin typeface="Times New Roman"/>
                <a:cs typeface="Times New Roman"/>
              </a:rPr>
              <a:t>that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the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65">
                <a:latin typeface="Times New Roman"/>
                <a:cs typeface="Times New Roman"/>
              </a:rPr>
              <a:t>PCR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worked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for </a:t>
            </a:r>
            <a:r>
              <a:rPr dirty="0" sz="1100">
                <a:latin typeface="Times New Roman"/>
                <a:cs typeface="Times New Roman"/>
              </a:rPr>
              <a:t>all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samples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but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3B</a:t>
            </a:r>
            <a:r>
              <a:rPr dirty="0" sz="1100" spc="55">
                <a:latin typeface="Times New Roman"/>
                <a:cs typeface="Times New Roman"/>
              </a:rPr>
              <a:t> and </a:t>
            </a:r>
            <a:r>
              <a:rPr dirty="0" sz="1100" spc="-30">
                <a:latin typeface="Times New Roman"/>
                <a:cs typeface="Times New Roman"/>
              </a:rPr>
              <a:t>3B’</a:t>
            </a:r>
            <a:r>
              <a:rPr dirty="0" sz="1100">
                <a:latin typeface="Times New Roman"/>
                <a:cs typeface="Times New Roman"/>
              </a:rPr>
              <a:t> with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samples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1A,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2A,</a:t>
            </a:r>
            <a:r>
              <a:rPr dirty="0" sz="1100" spc="55">
                <a:latin typeface="Times New Roman"/>
                <a:cs typeface="Times New Roman"/>
              </a:rPr>
              <a:t> and </a:t>
            </a:r>
            <a:r>
              <a:rPr dirty="0" sz="1100">
                <a:latin typeface="Times New Roman"/>
                <a:cs typeface="Times New Roman"/>
              </a:rPr>
              <a:t>4B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being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the </a:t>
            </a:r>
            <a:r>
              <a:rPr dirty="0" sz="1100" spc="10">
                <a:latin typeface="Times New Roman"/>
                <a:cs typeface="Times New Roman"/>
              </a:rPr>
              <a:t>lightest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55">
                <a:latin typeface="Times New Roman"/>
                <a:cs typeface="Times New Roman"/>
              </a:rPr>
              <a:t>and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thinnest</a:t>
            </a:r>
            <a:r>
              <a:rPr dirty="0" sz="1100" spc="9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bands.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571340" y="5715520"/>
            <a:ext cx="5678170" cy="3246755"/>
            <a:chOff x="571340" y="5715520"/>
            <a:chExt cx="5678170" cy="3246755"/>
          </a:xfrm>
        </p:grpSpPr>
        <p:sp>
          <p:nvSpPr>
            <p:cNvPr id="39" name="object 39" descr=""/>
            <p:cNvSpPr/>
            <p:nvPr/>
          </p:nvSpPr>
          <p:spPr>
            <a:xfrm>
              <a:off x="571340" y="5715520"/>
              <a:ext cx="5678170" cy="3246755"/>
            </a:xfrm>
            <a:custGeom>
              <a:avLst/>
              <a:gdLst/>
              <a:ahLst/>
              <a:cxnLst/>
              <a:rect l="l" t="t" r="r" b="b"/>
              <a:pathLst>
                <a:path w="5678170" h="3246754">
                  <a:moveTo>
                    <a:pt x="5677983" y="0"/>
                  </a:moveTo>
                  <a:lnTo>
                    <a:pt x="0" y="0"/>
                  </a:lnTo>
                  <a:lnTo>
                    <a:pt x="0" y="3246160"/>
                  </a:lnTo>
                  <a:lnTo>
                    <a:pt x="5677983" y="3246160"/>
                  </a:lnTo>
                  <a:lnTo>
                    <a:pt x="56779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811288" y="6159270"/>
              <a:ext cx="34925" cy="1239520"/>
            </a:xfrm>
            <a:custGeom>
              <a:avLst/>
              <a:gdLst/>
              <a:ahLst/>
              <a:cxnLst/>
              <a:rect l="l" t="t" r="r" b="b"/>
              <a:pathLst>
                <a:path w="34925" h="1239520">
                  <a:moveTo>
                    <a:pt x="34899" y="1219339"/>
                  </a:moveTo>
                  <a:lnTo>
                    <a:pt x="34467" y="1217066"/>
                  </a:lnTo>
                  <a:lnTo>
                    <a:pt x="33578" y="1214970"/>
                  </a:lnTo>
                  <a:lnTo>
                    <a:pt x="32689" y="1212824"/>
                  </a:lnTo>
                  <a:lnTo>
                    <a:pt x="19761" y="1204150"/>
                  </a:lnTo>
                  <a:lnTo>
                    <a:pt x="15138" y="1204150"/>
                  </a:lnTo>
                  <a:lnTo>
                    <a:pt x="1333" y="1214970"/>
                  </a:lnTo>
                  <a:lnTo>
                    <a:pt x="444" y="1217066"/>
                  </a:lnTo>
                  <a:lnTo>
                    <a:pt x="0" y="1219339"/>
                  </a:lnTo>
                  <a:lnTo>
                    <a:pt x="0" y="1223924"/>
                  </a:lnTo>
                  <a:lnTo>
                    <a:pt x="15138" y="1239050"/>
                  </a:lnTo>
                  <a:lnTo>
                    <a:pt x="19761" y="1239050"/>
                  </a:lnTo>
                  <a:lnTo>
                    <a:pt x="34899" y="1223924"/>
                  </a:lnTo>
                  <a:lnTo>
                    <a:pt x="34899" y="1221600"/>
                  </a:lnTo>
                  <a:lnTo>
                    <a:pt x="34899" y="1219339"/>
                  </a:lnTo>
                  <a:close/>
                </a:path>
                <a:path w="34925" h="1239520">
                  <a:moveTo>
                    <a:pt x="34899" y="817956"/>
                  </a:moveTo>
                  <a:lnTo>
                    <a:pt x="34467" y="815682"/>
                  </a:lnTo>
                  <a:lnTo>
                    <a:pt x="33578" y="813587"/>
                  </a:lnTo>
                  <a:lnTo>
                    <a:pt x="32689" y="811441"/>
                  </a:lnTo>
                  <a:lnTo>
                    <a:pt x="19761" y="802767"/>
                  </a:lnTo>
                  <a:lnTo>
                    <a:pt x="15138" y="802767"/>
                  </a:lnTo>
                  <a:lnTo>
                    <a:pt x="1333" y="813587"/>
                  </a:lnTo>
                  <a:lnTo>
                    <a:pt x="444" y="815682"/>
                  </a:lnTo>
                  <a:lnTo>
                    <a:pt x="0" y="817956"/>
                  </a:lnTo>
                  <a:lnTo>
                    <a:pt x="0" y="822540"/>
                  </a:lnTo>
                  <a:lnTo>
                    <a:pt x="15138" y="837666"/>
                  </a:lnTo>
                  <a:lnTo>
                    <a:pt x="19761" y="837666"/>
                  </a:lnTo>
                  <a:lnTo>
                    <a:pt x="34899" y="822540"/>
                  </a:lnTo>
                  <a:lnTo>
                    <a:pt x="34899" y="820216"/>
                  </a:lnTo>
                  <a:lnTo>
                    <a:pt x="34899" y="817956"/>
                  </a:lnTo>
                  <a:close/>
                </a:path>
                <a:path w="34925" h="1239520">
                  <a:moveTo>
                    <a:pt x="34899" y="416572"/>
                  </a:moveTo>
                  <a:lnTo>
                    <a:pt x="34467" y="414299"/>
                  </a:lnTo>
                  <a:lnTo>
                    <a:pt x="33578" y="412203"/>
                  </a:lnTo>
                  <a:lnTo>
                    <a:pt x="32689" y="410057"/>
                  </a:lnTo>
                  <a:lnTo>
                    <a:pt x="19761" y="401383"/>
                  </a:lnTo>
                  <a:lnTo>
                    <a:pt x="15138" y="401383"/>
                  </a:lnTo>
                  <a:lnTo>
                    <a:pt x="1333" y="412203"/>
                  </a:lnTo>
                  <a:lnTo>
                    <a:pt x="444" y="414299"/>
                  </a:lnTo>
                  <a:lnTo>
                    <a:pt x="0" y="416572"/>
                  </a:lnTo>
                  <a:lnTo>
                    <a:pt x="0" y="421157"/>
                  </a:lnTo>
                  <a:lnTo>
                    <a:pt x="15138" y="436283"/>
                  </a:lnTo>
                  <a:lnTo>
                    <a:pt x="19761" y="436283"/>
                  </a:lnTo>
                  <a:lnTo>
                    <a:pt x="34899" y="421157"/>
                  </a:lnTo>
                  <a:lnTo>
                    <a:pt x="34899" y="418833"/>
                  </a:lnTo>
                  <a:lnTo>
                    <a:pt x="34899" y="416572"/>
                  </a:lnTo>
                  <a:close/>
                </a:path>
                <a:path w="34925" h="1239520">
                  <a:moveTo>
                    <a:pt x="34899" y="15189"/>
                  </a:moveTo>
                  <a:lnTo>
                    <a:pt x="34467" y="12915"/>
                  </a:lnTo>
                  <a:lnTo>
                    <a:pt x="33578" y="10820"/>
                  </a:lnTo>
                  <a:lnTo>
                    <a:pt x="32689" y="8674"/>
                  </a:lnTo>
                  <a:lnTo>
                    <a:pt x="19761" y="0"/>
                  </a:lnTo>
                  <a:lnTo>
                    <a:pt x="15138" y="0"/>
                  </a:lnTo>
                  <a:lnTo>
                    <a:pt x="1333" y="10820"/>
                  </a:lnTo>
                  <a:lnTo>
                    <a:pt x="444" y="12915"/>
                  </a:lnTo>
                  <a:lnTo>
                    <a:pt x="0" y="15189"/>
                  </a:lnTo>
                  <a:lnTo>
                    <a:pt x="0" y="19773"/>
                  </a:lnTo>
                  <a:lnTo>
                    <a:pt x="15138" y="34899"/>
                  </a:lnTo>
                  <a:lnTo>
                    <a:pt x="19761" y="34899"/>
                  </a:lnTo>
                  <a:lnTo>
                    <a:pt x="34899" y="19773"/>
                  </a:lnTo>
                  <a:lnTo>
                    <a:pt x="34899" y="17449"/>
                  </a:lnTo>
                  <a:lnTo>
                    <a:pt x="34899" y="1518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1055616" y="7564109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78"/>
                  </a:lnTo>
                  <a:lnTo>
                    <a:pt x="34460" y="21989"/>
                  </a:lnTo>
                  <a:lnTo>
                    <a:pt x="33576" y="24141"/>
                  </a:lnTo>
                  <a:lnTo>
                    <a:pt x="32692" y="26293"/>
                  </a:lnTo>
                  <a:lnTo>
                    <a:pt x="19766" y="34902"/>
                  </a:lnTo>
                  <a:lnTo>
                    <a:pt x="17451" y="34902"/>
                  </a:lnTo>
                  <a:lnTo>
                    <a:pt x="15136" y="34902"/>
                  </a:lnTo>
                  <a:lnTo>
                    <a:pt x="1332" y="24141"/>
                  </a:lnTo>
                  <a:lnTo>
                    <a:pt x="447" y="21989"/>
                  </a:lnTo>
                  <a:lnTo>
                    <a:pt x="0" y="19778"/>
                  </a:lnTo>
                  <a:lnTo>
                    <a:pt x="0" y="17451"/>
                  </a:lnTo>
                  <a:lnTo>
                    <a:pt x="0" y="15183"/>
                  </a:lnTo>
                  <a:lnTo>
                    <a:pt x="447" y="12914"/>
                  </a:lnTo>
                  <a:lnTo>
                    <a:pt x="1332" y="10820"/>
                  </a:lnTo>
                  <a:lnTo>
                    <a:pt x="2216" y="8667"/>
                  </a:lnTo>
                  <a:lnTo>
                    <a:pt x="3478" y="6748"/>
                  </a:lnTo>
                  <a:lnTo>
                    <a:pt x="5113" y="5119"/>
                  </a:lnTo>
                  <a:lnTo>
                    <a:pt x="6747" y="3490"/>
                  </a:lnTo>
                  <a:lnTo>
                    <a:pt x="8638" y="2211"/>
                  </a:lnTo>
                  <a:lnTo>
                    <a:pt x="10773" y="1338"/>
                  </a:lnTo>
                  <a:lnTo>
                    <a:pt x="12914" y="465"/>
                  </a:lnTo>
                  <a:lnTo>
                    <a:pt x="15136" y="0"/>
                  </a:lnTo>
                  <a:lnTo>
                    <a:pt x="17451" y="0"/>
                  </a:lnTo>
                  <a:lnTo>
                    <a:pt x="19766" y="0"/>
                  </a:lnTo>
                  <a:lnTo>
                    <a:pt x="21994" y="465"/>
                  </a:lnTo>
                  <a:lnTo>
                    <a:pt x="24129" y="1338"/>
                  </a:lnTo>
                  <a:lnTo>
                    <a:pt x="26270" y="2211"/>
                  </a:lnTo>
                  <a:lnTo>
                    <a:pt x="33576" y="10820"/>
                  </a:lnTo>
                  <a:lnTo>
                    <a:pt x="34460" y="12914"/>
                  </a:lnTo>
                  <a:lnTo>
                    <a:pt x="34902" y="15183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811288" y="7965503"/>
              <a:ext cx="34925" cy="436880"/>
            </a:xfrm>
            <a:custGeom>
              <a:avLst/>
              <a:gdLst/>
              <a:ahLst/>
              <a:cxnLst/>
              <a:rect l="l" t="t" r="r" b="b"/>
              <a:pathLst>
                <a:path w="34925" h="436879">
                  <a:moveTo>
                    <a:pt x="34899" y="416560"/>
                  </a:moveTo>
                  <a:lnTo>
                    <a:pt x="34467" y="414299"/>
                  </a:lnTo>
                  <a:lnTo>
                    <a:pt x="33578" y="412203"/>
                  </a:lnTo>
                  <a:lnTo>
                    <a:pt x="32689" y="410044"/>
                  </a:lnTo>
                  <a:lnTo>
                    <a:pt x="19761" y="401383"/>
                  </a:lnTo>
                  <a:lnTo>
                    <a:pt x="15138" y="401383"/>
                  </a:lnTo>
                  <a:lnTo>
                    <a:pt x="1333" y="412203"/>
                  </a:lnTo>
                  <a:lnTo>
                    <a:pt x="444" y="414299"/>
                  </a:lnTo>
                  <a:lnTo>
                    <a:pt x="0" y="416560"/>
                  </a:lnTo>
                  <a:lnTo>
                    <a:pt x="0" y="421157"/>
                  </a:lnTo>
                  <a:lnTo>
                    <a:pt x="15138" y="436283"/>
                  </a:lnTo>
                  <a:lnTo>
                    <a:pt x="19761" y="436283"/>
                  </a:lnTo>
                  <a:lnTo>
                    <a:pt x="34899" y="421157"/>
                  </a:lnTo>
                  <a:lnTo>
                    <a:pt x="34899" y="418833"/>
                  </a:lnTo>
                  <a:lnTo>
                    <a:pt x="34899" y="416560"/>
                  </a:lnTo>
                  <a:close/>
                </a:path>
                <a:path w="34925" h="436879">
                  <a:moveTo>
                    <a:pt x="34899" y="15176"/>
                  </a:moveTo>
                  <a:lnTo>
                    <a:pt x="34467" y="12915"/>
                  </a:lnTo>
                  <a:lnTo>
                    <a:pt x="33578" y="10820"/>
                  </a:lnTo>
                  <a:lnTo>
                    <a:pt x="32689" y="8661"/>
                  </a:lnTo>
                  <a:lnTo>
                    <a:pt x="19761" y="0"/>
                  </a:lnTo>
                  <a:lnTo>
                    <a:pt x="15138" y="0"/>
                  </a:lnTo>
                  <a:lnTo>
                    <a:pt x="1333" y="10820"/>
                  </a:lnTo>
                  <a:lnTo>
                    <a:pt x="444" y="12915"/>
                  </a:lnTo>
                  <a:lnTo>
                    <a:pt x="0" y="15176"/>
                  </a:lnTo>
                  <a:lnTo>
                    <a:pt x="0" y="19773"/>
                  </a:lnTo>
                  <a:lnTo>
                    <a:pt x="15138" y="34899"/>
                  </a:lnTo>
                  <a:lnTo>
                    <a:pt x="19761" y="34899"/>
                  </a:lnTo>
                  <a:lnTo>
                    <a:pt x="34899" y="19773"/>
                  </a:lnTo>
                  <a:lnTo>
                    <a:pt x="34899" y="17449"/>
                  </a:lnTo>
                  <a:lnTo>
                    <a:pt x="34899" y="151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571340" y="5715520"/>
            <a:ext cx="5678170" cy="324675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dirty="0" sz="1650" spc="-10" b="1">
                <a:latin typeface="Times New Roman"/>
                <a:cs typeface="Times New Roman"/>
              </a:rPr>
              <a:t>Introduction</a:t>
            </a:r>
            <a:endParaRPr sz="1650">
              <a:latin typeface="Times New Roman"/>
              <a:cs typeface="Times New Roman"/>
            </a:endParaRPr>
          </a:p>
          <a:p>
            <a:pPr marL="334010" marR="175260">
              <a:lnSpc>
                <a:spcPct val="114500"/>
              </a:lnSpc>
              <a:spcBef>
                <a:spcPts val="135"/>
              </a:spcBef>
            </a:pPr>
            <a:r>
              <a:rPr dirty="0" sz="1150">
                <a:latin typeface="Times New Roman"/>
                <a:cs typeface="Times New Roman"/>
              </a:rPr>
              <a:t>Recent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studies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suggested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correlation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between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biodiversity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socioeconomic </a:t>
            </a:r>
            <a:r>
              <a:rPr dirty="0" sz="1150">
                <a:latin typeface="Times New Roman"/>
                <a:cs typeface="Times New Roman"/>
              </a:rPr>
              <a:t>factors,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pattern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coined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‘luxury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effect’</a:t>
            </a:r>
            <a:endParaRPr sz="1150">
              <a:latin typeface="Times New Roman"/>
              <a:cs typeface="Times New Roman"/>
            </a:endParaRPr>
          </a:p>
          <a:p>
            <a:pPr marL="334010" marR="17018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Previous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studies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examined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pattern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Phoenix,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Arizona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bird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in </a:t>
            </a:r>
            <a:r>
              <a:rPr dirty="0" sz="1150">
                <a:latin typeface="Times New Roman"/>
                <a:cs typeface="Times New Roman"/>
              </a:rPr>
              <a:t>public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parks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(Kinzig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et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al.,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2005)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plant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(Hope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et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al.,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2003)</a:t>
            </a:r>
            <a:endParaRPr sz="1150">
              <a:latin typeface="Times New Roman"/>
              <a:cs typeface="Times New Roman"/>
            </a:endParaRPr>
          </a:p>
          <a:p>
            <a:pPr marL="334010" marR="498475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There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is,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however,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absence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data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taxonomic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groups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beyond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kingdoms </a:t>
            </a:r>
            <a:r>
              <a:rPr dirty="0" sz="1150">
                <a:latin typeface="Times New Roman"/>
                <a:cs typeface="Times New Roman"/>
              </a:rPr>
              <a:t>(Plantae)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 </a:t>
            </a:r>
            <a:r>
              <a:rPr dirty="0" sz="1150">
                <a:latin typeface="Times New Roman"/>
                <a:cs typeface="Times New Roman"/>
              </a:rPr>
              <a:t>classes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(Aves)</a:t>
            </a:r>
            <a:endParaRPr sz="1150">
              <a:latin typeface="Times New Roman"/>
              <a:cs typeface="Times New Roman"/>
            </a:endParaRPr>
          </a:p>
          <a:p>
            <a:pPr marL="334010">
              <a:lnSpc>
                <a:spcPct val="100000"/>
              </a:lnSpc>
              <a:spcBef>
                <a:spcPts val="200"/>
              </a:spcBef>
            </a:pP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research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aims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address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these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gaps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using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Drosophilidae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model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family.</a:t>
            </a:r>
            <a:endParaRPr sz="1150">
              <a:latin typeface="Times New Roman"/>
              <a:cs typeface="Times New Roman"/>
            </a:endParaRPr>
          </a:p>
          <a:p>
            <a:pPr marL="581660" marR="154940">
              <a:lnSpc>
                <a:spcPct val="114500"/>
              </a:lnSpc>
            </a:pPr>
            <a:r>
              <a:rPr dirty="0" sz="1150" spc="10">
                <a:latin typeface="Times New Roman"/>
                <a:cs typeface="Times New Roman"/>
              </a:rPr>
              <a:t>Drosophilidae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were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selected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due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their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abundance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simple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living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conditions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makes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collection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easier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(Jennings,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2011)</a:t>
            </a:r>
            <a:endParaRPr sz="1150">
              <a:latin typeface="Times New Roman"/>
              <a:cs typeface="Times New Roman"/>
            </a:endParaRPr>
          </a:p>
          <a:p>
            <a:pPr marL="334010" marR="39751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To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address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asked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question: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How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do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socioeconomic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difference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New </a:t>
            </a:r>
            <a:r>
              <a:rPr dirty="0" sz="1150" spc="10">
                <a:latin typeface="Times New Roman"/>
                <a:cs typeface="Times New Roman"/>
              </a:rPr>
              <a:t>York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City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correlate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 </a:t>
            </a:r>
            <a:r>
              <a:rPr dirty="0" sz="1150" spc="10">
                <a:latin typeface="Times New Roman"/>
                <a:cs typeface="Times New Roman"/>
              </a:rPr>
              <a:t>the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diversity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within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Drosophilidae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family?</a:t>
            </a:r>
            <a:endParaRPr sz="1150">
              <a:latin typeface="Times New Roman"/>
              <a:cs typeface="Times New Roman"/>
            </a:endParaRPr>
          </a:p>
          <a:p>
            <a:pPr marL="334010" marR="229870">
              <a:lnSpc>
                <a:spcPct val="114500"/>
              </a:lnSpc>
            </a:pPr>
            <a:r>
              <a:rPr dirty="0" sz="1150" spc="-20">
                <a:latin typeface="Times New Roman"/>
                <a:cs typeface="Times New Roman"/>
              </a:rPr>
              <a:t>We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hypothesized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high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median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incomes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($96,500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or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above),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would </a:t>
            </a:r>
            <a:r>
              <a:rPr dirty="0" sz="1150" spc="10">
                <a:latin typeface="Times New Roman"/>
                <a:cs typeface="Times New Roman"/>
              </a:rPr>
              <a:t>have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greater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Drosophilidae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diversity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than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areas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with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low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median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incomes </a:t>
            </a:r>
            <a:r>
              <a:rPr dirty="0" sz="1150">
                <a:latin typeface="Times New Roman"/>
                <a:cs typeface="Times New Roman"/>
              </a:rPr>
              <a:t>($79,000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or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below)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571340" y="9375037"/>
            <a:ext cx="5678170" cy="3648075"/>
            <a:chOff x="571340" y="9375037"/>
            <a:chExt cx="5678170" cy="3648075"/>
          </a:xfrm>
        </p:grpSpPr>
        <p:sp>
          <p:nvSpPr>
            <p:cNvPr id="45" name="object 45" descr=""/>
            <p:cNvSpPr/>
            <p:nvPr/>
          </p:nvSpPr>
          <p:spPr>
            <a:xfrm>
              <a:off x="571340" y="9375037"/>
              <a:ext cx="5678170" cy="3648075"/>
            </a:xfrm>
            <a:custGeom>
              <a:avLst/>
              <a:gdLst/>
              <a:ahLst/>
              <a:cxnLst/>
              <a:rect l="l" t="t" r="r" b="b"/>
              <a:pathLst>
                <a:path w="5678170" h="3648075">
                  <a:moveTo>
                    <a:pt x="5677983" y="0"/>
                  </a:moveTo>
                  <a:lnTo>
                    <a:pt x="0" y="0"/>
                  </a:lnTo>
                  <a:lnTo>
                    <a:pt x="0" y="3647544"/>
                  </a:lnTo>
                  <a:lnTo>
                    <a:pt x="5677983" y="3647544"/>
                  </a:lnTo>
                  <a:lnTo>
                    <a:pt x="56779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780755" y="9768544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19766" y="0"/>
                  </a:moveTo>
                  <a:lnTo>
                    <a:pt x="15136" y="0"/>
                  </a:lnTo>
                  <a:lnTo>
                    <a:pt x="12914" y="442"/>
                  </a:lnTo>
                  <a:lnTo>
                    <a:pt x="0" y="15136"/>
                  </a:lnTo>
                  <a:lnTo>
                    <a:pt x="0" y="19766"/>
                  </a:lnTo>
                  <a:lnTo>
                    <a:pt x="15136" y="34902"/>
                  </a:lnTo>
                  <a:lnTo>
                    <a:pt x="19766" y="34902"/>
                  </a:lnTo>
                  <a:lnTo>
                    <a:pt x="34902" y="19766"/>
                  </a:lnTo>
                  <a:lnTo>
                    <a:pt x="34902" y="17451"/>
                  </a:lnTo>
                  <a:lnTo>
                    <a:pt x="34902" y="15136"/>
                  </a:lnTo>
                  <a:lnTo>
                    <a:pt x="21994" y="442"/>
                  </a:lnTo>
                  <a:lnTo>
                    <a:pt x="197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025076" y="10169928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60" y="21995"/>
                  </a:lnTo>
                  <a:lnTo>
                    <a:pt x="33576" y="24129"/>
                  </a:lnTo>
                  <a:lnTo>
                    <a:pt x="32692" y="26270"/>
                  </a:lnTo>
                  <a:lnTo>
                    <a:pt x="24129" y="33577"/>
                  </a:lnTo>
                  <a:lnTo>
                    <a:pt x="21994" y="34460"/>
                  </a:lnTo>
                  <a:lnTo>
                    <a:pt x="19766" y="34902"/>
                  </a:lnTo>
                  <a:lnTo>
                    <a:pt x="17451" y="34902"/>
                  </a:lnTo>
                  <a:lnTo>
                    <a:pt x="15136" y="34902"/>
                  </a:lnTo>
                  <a:lnTo>
                    <a:pt x="1332" y="24129"/>
                  </a:lnTo>
                  <a:lnTo>
                    <a:pt x="447" y="21995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47" y="12914"/>
                  </a:lnTo>
                  <a:lnTo>
                    <a:pt x="1332" y="10773"/>
                  </a:lnTo>
                  <a:lnTo>
                    <a:pt x="2216" y="8633"/>
                  </a:lnTo>
                  <a:lnTo>
                    <a:pt x="3478" y="6748"/>
                  </a:lnTo>
                  <a:lnTo>
                    <a:pt x="5113" y="5113"/>
                  </a:lnTo>
                  <a:lnTo>
                    <a:pt x="6747" y="3473"/>
                  </a:lnTo>
                  <a:lnTo>
                    <a:pt x="8638" y="2216"/>
                  </a:lnTo>
                  <a:lnTo>
                    <a:pt x="10773" y="1332"/>
                  </a:lnTo>
                  <a:lnTo>
                    <a:pt x="12914" y="442"/>
                  </a:lnTo>
                  <a:lnTo>
                    <a:pt x="15136" y="0"/>
                  </a:lnTo>
                  <a:lnTo>
                    <a:pt x="17451" y="0"/>
                  </a:lnTo>
                  <a:lnTo>
                    <a:pt x="19766" y="0"/>
                  </a:lnTo>
                  <a:lnTo>
                    <a:pt x="21994" y="442"/>
                  </a:lnTo>
                  <a:lnTo>
                    <a:pt x="24129" y="1332"/>
                  </a:lnTo>
                  <a:lnTo>
                    <a:pt x="26270" y="2216"/>
                  </a:lnTo>
                  <a:lnTo>
                    <a:pt x="33576" y="10773"/>
                  </a:lnTo>
                  <a:lnTo>
                    <a:pt x="34460" y="12914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1025076" y="10370620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60" y="21994"/>
                  </a:lnTo>
                  <a:lnTo>
                    <a:pt x="33576" y="24129"/>
                  </a:lnTo>
                  <a:lnTo>
                    <a:pt x="32692" y="26270"/>
                  </a:lnTo>
                  <a:lnTo>
                    <a:pt x="24129" y="33576"/>
                  </a:lnTo>
                  <a:lnTo>
                    <a:pt x="21994" y="34460"/>
                  </a:lnTo>
                  <a:lnTo>
                    <a:pt x="19766" y="34902"/>
                  </a:lnTo>
                  <a:lnTo>
                    <a:pt x="17451" y="34902"/>
                  </a:lnTo>
                  <a:lnTo>
                    <a:pt x="15136" y="34902"/>
                  </a:lnTo>
                  <a:lnTo>
                    <a:pt x="1332" y="24129"/>
                  </a:lnTo>
                  <a:lnTo>
                    <a:pt x="44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47" y="12914"/>
                  </a:lnTo>
                  <a:lnTo>
                    <a:pt x="1332" y="10773"/>
                  </a:lnTo>
                  <a:lnTo>
                    <a:pt x="2216" y="8632"/>
                  </a:lnTo>
                  <a:lnTo>
                    <a:pt x="3478" y="6747"/>
                  </a:lnTo>
                  <a:lnTo>
                    <a:pt x="5113" y="5113"/>
                  </a:lnTo>
                  <a:lnTo>
                    <a:pt x="6747" y="3472"/>
                  </a:lnTo>
                  <a:lnTo>
                    <a:pt x="8638" y="2216"/>
                  </a:lnTo>
                  <a:lnTo>
                    <a:pt x="10773" y="1332"/>
                  </a:lnTo>
                  <a:lnTo>
                    <a:pt x="12914" y="442"/>
                  </a:lnTo>
                  <a:lnTo>
                    <a:pt x="15136" y="0"/>
                  </a:lnTo>
                  <a:lnTo>
                    <a:pt x="17451" y="0"/>
                  </a:lnTo>
                  <a:lnTo>
                    <a:pt x="19766" y="0"/>
                  </a:lnTo>
                  <a:lnTo>
                    <a:pt x="21994" y="442"/>
                  </a:lnTo>
                  <a:lnTo>
                    <a:pt x="24129" y="1332"/>
                  </a:lnTo>
                  <a:lnTo>
                    <a:pt x="26270" y="2216"/>
                  </a:lnTo>
                  <a:lnTo>
                    <a:pt x="33576" y="10773"/>
                  </a:lnTo>
                  <a:lnTo>
                    <a:pt x="34460" y="12914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780755" y="10571312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19766" y="0"/>
                  </a:moveTo>
                  <a:lnTo>
                    <a:pt x="15136" y="0"/>
                  </a:lnTo>
                  <a:lnTo>
                    <a:pt x="12914" y="442"/>
                  </a:lnTo>
                  <a:lnTo>
                    <a:pt x="0" y="15136"/>
                  </a:lnTo>
                  <a:lnTo>
                    <a:pt x="0" y="19766"/>
                  </a:lnTo>
                  <a:lnTo>
                    <a:pt x="15136" y="34902"/>
                  </a:lnTo>
                  <a:lnTo>
                    <a:pt x="19766" y="34902"/>
                  </a:lnTo>
                  <a:lnTo>
                    <a:pt x="34902" y="19766"/>
                  </a:lnTo>
                  <a:lnTo>
                    <a:pt x="34902" y="17451"/>
                  </a:lnTo>
                  <a:lnTo>
                    <a:pt x="34902" y="15136"/>
                  </a:lnTo>
                  <a:lnTo>
                    <a:pt x="21994" y="442"/>
                  </a:lnTo>
                  <a:lnTo>
                    <a:pt x="197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1025076" y="10972696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60" y="21994"/>
                  </a:lnTo>
                  <a:lnTo>
                    <a:pt x="33576" y="24129"/>
                  </a:lnTo>
                  <a:lnTo>
                    <a:pt x="32692" y="26270"/>
                  </a:lnTo>
                  <a:lnTo>
                    <a:pt x="24129" y="33576"/>
                  </a:lnTo>
                  <a:lnTo>
                    <a:pt x="21994" y="34460"/>
                  </a:lnTo>
                  <a:lnTo>
                    <a:pt x="19766" y="34902"/>
                  </a:lnTo>
                  <a:lnTo>
                    <a:pt x="17451" y="34902"/>
                  </a:lnTo>
                  <a:lnTo>
                    <a:pt x="15136" y="34902"/>
                  </a:lnTo>
                  <a:lnTo>
                    <a:pt x="1332" y="24129"/>
                  </a:lnTo>
                  <a:lnTo>
                    <a:pt x="44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47" y="12914"/>
                  </a:lnTo>
                  <a:lnTo>
                    <a:pt x="1332" y="10773"/>
                  </a:lnTo>
                  <a:lnTo>
                    <a:pt x="2216" y="8632"/>
                  </a:lnTo>
                  <a:lnTo>
                    <a:pt x="3478" y="6747"/>
                  </a:lnTo>
                  <a:lnTo>
                    <a:pt x="5113" y="5113"/>
                  </a:lnTo>
                  <a:lnTo>
                    <a:pt x="6747" y="3472"/>
                  </a:lnTo>
                  <a:lnTo>
                    <a:pt x="8638" y="2216"/>
                  </a:lnTo>
                  <a:lnTo>
                    <a:pt x="10773" y="1332"/>
                  </a:lnTo>
                  <a:lnTo>
                    <a:pt x="12914" y="442"/>
                  </a:lnTo>
                  <a:lnTo>
                    <a:pt x="15136" y="0"/>
                  </a:lnTo>
                  <a:lnTo>
                    <a:pt x="17451" y="0"/>
                  </a:lnTo>
                  <a:lnTo>
                    <a:pt x="19766" y="0"/>
                  </a:lnTo>
                  <a:lnTo>
                    <a:pt x="21994" y="442"/>
                  </a:lnTo>
                  <a:lnTo>
                    <a:pt x="24129" y="1332"/>
                  </a:lnTo>
                  <a:lnTo>
                    <a:pt x="26270" y="2216"/>
                  </a:lnTo>
                  <a:lnTo>
                    <a:pt x="33576" y="10773"/>
                  </a:lnTo>
                  <a:lnTo>
                    <a:pt x="34460" y="12914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1025076" y="11374080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60" y="21994"/>
                  </a:lnTo>
                  <a:lnTo>
                    <a:pt x="33576" y="24129"/>
                  </a:lnTo>
                  <a:lnTo>
                    <a:pt x="32692" y="26270"/>
                  </a:lnTo>
                  <a:lnTo>
                    <a:pt x="24129" y="33576"/>
                  </a:lnTo>
                  <a:lnTo>
                    <a:pt x="21994" y="34460"/>
                  </a:lnTo>
                  <a:lnTo>
                    <a:pt x="19766" y="34902"/>
                  </a:lnTo>
                  <a:lnTo>
                    <a:pt x="17451" y="34902"/>
                  </a:lnTo>
                  <a:lnTo>
                    <a:pt x="15136" y="34902"/>
                  </a:lnTo>
                  <a:lnTo>
                    <a:pt x="1332" y="24129"/>
                  </a:lnTo>
                  <a:lnTo>
                    <a:pt x="44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47" y="12914"/>
                  </a:lnTo>
                  <a:lnTo>
                    <a:pt x="1332" y="10773"/>
                  </a:lnTo>
                  <a:lnTo>
                    <a:pt x="2216" y="8632"/>
                  </a:lnTo>
                  <a:lnTo>
                    <a:pt x="3478" y="6747"/>
                  </a:lnTo>
                  <a:lnTo>
                    <a:pt x="5113" y="5113"/>
                  </a:lnTo>
                  <a:lnTo>
                    <a:pt x="6747" y="3472"/>
                  </a:lnTo>
                  <a:lnTo>
                    <a:pt x="8638" y="2216"/>
                  </a:lnTo>
                  <a:lnTo>
                    <a:pt x="10773" y="1332"/>
                  </a:lnTo>
                  <a:lnTo>
                    <a:pt x="12914" y="442"/>
                  </a:lnTo>
                  <a:lnTo>
                    <a:pt x="15136" y="0"/>
                  </a:lnTo>
                  <a:lnTo>
                    <a:pt x="17451" y="0"/>
                  </a:lnTo>
                  <a:lnTo>
                    <a:pt x="19766" y="0"/>
                  </a:lnTo>
                  <a:lnTo>
                    <a:pt x="21994" y="442"/>
                  </a:lnTo>
                  <a:lnTo>
                    <a:pt x="24129" y="1332"/>
                  </a:lnTo>
                  <a:lnTo>
                    <a:pt x="26270" y="2216"/>
                  </a:lnTo>
                  <a:lnTo>
                    <a:pt x="33576" y="10773"/>
                  </a:lnTo>
                  <a:lnTo>
                    <a:pt x="34460" y="12914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780745" y="11775465"/>
              <a:ext cx="34925" cy="838200"/>
            </a:xfrm>
            <a:custGeom>
              <a:avLst/>
              <a:gdLst/>
              <a:ahLst/>
              <a:cxnLst/>
              <a:rect l="l" t="t" r="r" b="b"/>
              <a:pathLst>
                <a:path w="34925" h="838200">
                  <a:moveTo>
                    <a:pt x="34912" y="817905"/>
                  </a:moveTo>
                  <a:lnTo>
                    <a:pt x="19773" y="802779"/>
                  </a:lnTo>
                  <a:lnTo>
                    <a:pt x="15138" y="802779"/>
                  </a:lnTo>
                  <a:lnTo>
                    <a:pt x="0" y="817905"/>
                  </a:lnTo>
                  <a:lnTo>
                    <a:pt x="0" y="822540"/>
                  </a:lnTo>
                  <a:lnTo>
                    <a:pt x="15138" y="837679"/>
                  </a:lnTo>
                  <a:lnTo>
                    <a:pt x="19773" y="837679"/>
                  </a:lnTo>
                  <a:lnTo>
                    <a:pt x="34912" y="822540"/>
                  </a:lnTo>
                  <a:lnTo>
                    <a:pt x="34912" y="820229"/>
                  </a:lnTo>
                  <a:lnTo>
                    <a:pt x="34912" y="817905"/>
                  </a:lnTo>
                  <a:close/>
                </a:path>
                <a:path w="34925" h="838200">
                  <a:moveTo>
                    <a:pt x="34912" y="617220"/>
                  </a:moveTo>
                  <a:lnTo>
                    <a:pt x="19773" y="602081"/>
                  </a:lnTo>
                  <a:lnTo>
                    <a:pt x="15138" y="602081"/>
                  </a:lnTo>
                  <a:lnTo>
                    <a:pt x="0" y="617220"/>
                  </a:lnTo>
                  <a:lnTo>
                    <a:pt x="0" y="621842"/>
                  </a:lnTo>
                  <a:lnTo>
                    <a:pt x="15138" y="636981"/>
                  </a:lnTo>
                  <a:lnTo>
                    <a:pt x="19773" y="636981"/>
                  </a:lnTo>
                  <a:lnTo>
                    <a:pt x="34912" y="621842"/>
                  </a:lnTo>
                  <a:lnTo>
                    <a:pt x="34912" y="619531"/>
                  </a:lnTo>
                  <a:lnTo>
                    <a:pt x="34912" y="617220"/>
                  </a:lnTo>
                  <a:close/>
                </a:path>
                <a:path w="34925" h="838200">
                  <a:moveTo>
                    <a:pt x="34912" y="416521"/>
                  </a:moveTo>
                  <a:lnTo>
                    <a:pt x="19773" y="401383"/>
                  </a:lnTo>
                  <a:lnTo>
                    <a:pt x="15138" y="401383"/>
                  </a:lnTo>
                  <a:lnTo>
                    <a:pt x="0" y="416521"/>
                  </a:lnTo>
                  <a:lnTo>
                    <a:pt x="0" y="421157"/>
                  </a:lnTo>
                  <a:lnTo>
                    <a:pt x="15138" y="436295"/>
                  </a:lnTo>
                  <a:lnTo>
                    <a:pt x="19773" y="436295"/>
                  </a:lnTo>
                  <a:lnTo>
                    <a:pt x="34912" y="421157"/>
                  </a:lnTo>
                  <a:lnTo>
                    <a:pt x="34912" y="418846"/>
                  </a:lnTo>
                  <a:lnTo>
                    <a:pt x="34912" y="416521"/>
                  </a:lnTo>
                  <a:close/>
                </a:path>
                <a:path w="34925" h="838200">
                  <a:moveTo>
                    <a:pt x="34912" y="15138"/>
                  </a:moveTo>
                  <a:lnTo>
                    <a:pt x="19773" y="0"/>
                  </a:lnTo>
                  <a:lnTo>
                    <a:pt x="15138" y="0"/>
                  </a:lnTo>
                  <a:lnTo>
                    <a:pt x="0" y="15138"/>
                  </a:lnTo>
                  <a:lnTo>
                    <a:pt x="0" y="19773"/>
                  </a:lnTo>
                  <a:lnTo>
                    <a:pt x="15138" y="34912"/>
                  </a:lnTo>
                  <a:lnTo>
                    <a:pt x="19773" y="34912"/>
                  </a:lnTo>
                  <a:lnTo>
                    <a:pt x="34912" y="19773"/>
                  </a:lnTo>
                  <a:lnTo>
                    <a:pt x="34912" y="17462"/>
                  </a:lnTo>
                  <a:lnTo>
                    <a:pt x="34912" y="151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571340" y="9375037"/>
            <a:ext cx="5678170" cy="364807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650" spc="-10" b="1">
                <a:latin typeface="Times New Roman"/>
                <a:cs typeface="Times New Roman"/>
              </a:rPr>
              <a:t>Materials</a:t>
            </a:r>
            <a:r>
              <a:rPr dirty="0" sz="1650" spc="-55" b="1">
                <a:latin typeface="Times New Roman"/>
                <a:cs typeface="Times New Roman"/>
              </a:rPr>
              <a:t> </a:t>
            </a:r>
            <a:r>
              <a:rPr dirty="0" sz="1650" spc="-45" b="1">
                <a:latin typeface="Times New Roman"/>
                <a:cs typeface="Times New Roman"/>
              </a:rPr>
              <a:t>and</a:t>
            </a:r>
            <a:r>
              <a:rPr dirty="0" sz="1650" spc="-55" b="1">
                <a:latin typeface="Times New Roman"/>
                <a:cs typeface="Times New Roman"/>
              </a:rPr>
              <a:t> </a:t>
            </a:r>
            <a:r>
              <a:rPr dirty="0" sz="1650" spc="-10" b="1">
                <a:latin typeface="Times New Roman"/>
                <a:cs typeface="Times New Roman"/>
              </a:rPr>
              <a:t>Methods</a:t>
            </a:r>
            <a:endParaRPr sz="1650">
              <a:latin typeface="Times New Roman"/>
              <a:cs typeface="Times New Roman"/>
            </a:endParaRPr>
          </a:p>
          <a:p>
            <a:pPr marL="303530" marR="441325">
              <a:lnSpc>
                <a:spcPct val="114500"/>
              </a:lnSpc>
              <a:spcBef>
                <a:spcPts val="135"/>
              </a:spcBef>
            </a:pPr>
            <a:r>
              <a:rPr dirty="0" sz="1150" spc="10">
                <a:latin typeface="Times New Roman"/>
                <a:cs typeface="Times New Roman"/>
              </a:rPr>
              <a:t>Samples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were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obtained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using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fruit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fly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traps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(plastic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water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bottles)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filled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with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bait </a:t>
            </a:r>
            <a:r>
              <a:rPr dirty="0" sz="1150" spc="10">
                <a:latin typeface="Times New Roman"/>
                <a:cs typeface="Times New Roman"/>
              </a:rPr>
              <a:t>(either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tomatoes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or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bananas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with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yeast)</a:t>
            </a:r>
            <a:endParaRPr sz="1150">
              <a:latin typeface="Times New Roman"/>
              <a:cs typeface="Times New Roman"/>
            </a:endParaRPr>
          </a:p>
          <a:p>
            <a:pPr marL="550545" marR="1740535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Each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member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had </a:t>
            </a:r>
            <a:r>
              <a:rPr dirty="0" sz="1150">
                <a:latin typeface="Times New Roman"/>
                <a:cs typeface="Times New Roman"/>
              </a:rPr>
              <a:t>set</a:t>
            </a:r>
            <a:r>
              <a:rPr dirty="0" sz="1150" spc="50">
                <a:latin typeface="Times New Roman"/>
                <a:cs typeface="Times New Roman"/>
              </a:rPr>
              <a:t> up </a:t>
            </a:r>
            <a:r>
              <a:rPr dirty="0" sz="1150">
                <a:latin typeface="Times New Roman"/>
                <a:cs typeface="Times New Roman"/>
              </a:rPr>
              <a:t>4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traps,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outside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 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inside </a:t>
            </a:r>
            <a:r>
              <a:rPr dirty="0" sz="1150">
                <a:latin typeface="Times New Roman"/>
                <a:cs typeface="Times New Roman"/>
              </a:rPr>
              <a:t>Samples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collected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mid-</a:t>
            </a:r>
            <a:r>
              <a:rPr dirty="0" sz="1150" spc="-10">
                <a:latin typeface="Times New Roman"/>
                <a:cs typeface="Times New Roman"/>
              </a:rPr>
              <a:t>November</a:t>
            </a:r>
            <a:endParaRPr sz="1150">
              <a:latin typeface="Times New Roman"/>
              <a:cs typeface="Times New Roman"/>
            </a:endParaRPr>
          </a:p>
          <a:p>
            <a:pPr marL="303530" marR="433705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Collected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samples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from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successful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traps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analyzed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using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morphological </a:t>
            </a:r>
            <a:r>
              <a:rPr dirty="0" sz="1150">
                <a:latin typeface="Times New Roman"/>
                <a:cs typeface="Times New Roman"/>
              </a:rPr>
              <a:t>features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 </a:t>
            </a:r>
            <a:r>
              <a:rPr dirty="0" sz="1150">
                <a:latin typeface="Times New Roman"/>
                <a:cs typeface="Times New Roman"/>
              </a:rPr>
              <a:t>sort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them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by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what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believed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different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species</a:t>
            </a:r>
            <a:endParaRPr sz="1150">
              <a:latin typeface="Times New Roman"/>
              <a:cs typeface="Times New Roman"/>
            </a:endParaRPr>
          </a:p>
          <a:p>
            <a:pPr marL="550545" marR="29464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Each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location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assigned</a:t>
            </a:r>
            <a:r>
              <a:rPr dirty="0" sz="1150" spc="55">
                <a:latin typeface="Times New Roman"/>
                <a:cs typeface="Times New Roman"/>
              </a:rPr>
              <a:t> 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number,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1-</a:t>
            </a:r>
            <a:r>
              <a:rPr dirty="0" sz="1150">
                <a:latin typeface="Times New Roman"/>
                <a:cs typeface="Times New Roman"/>
              </a:rPr>
              <a:t>3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low-income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areas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while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4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 </a:t>
            </a:r>
            <a:r>
              <a:rPr dirty="0" sz="1150">
                <a:latin typeface="Times New Roman"/>
                <a:cs typeface="Times New Roman"/>
              </a:rPr>
              <a:t>high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income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area</a:t>
            </a:r>
            <a:endParaRPr sz="1150">
              <a:latin typeface="Times New Roman"/>
              <a:cs typeface="Times New Roman"/>
            </a:endParaRPr>
          </a:p>
          <a:p>
            <a:pPr marL="550545" marR="379095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Each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suspected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separate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assigned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letter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A-C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based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how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many </a:t>
            </a:r>
            <a:r>
              <a:rPr dirty="0" sz="1150">
                <a:latin typeface="Times New Roman"/>
                <a:cs typeface="Times New Roman"/>
              </a:rPr>
              <a:t>separate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believed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there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area</a:t>
            </a:r>
            <a:endParaRPr sz="1150">
              <a:latin typeface="Times New Roman"/>
              <a:cs typeface="Times New Roman"/>
            </a:endParaRPr>
          </a:p>
          <a:p>
            <a:pPr marL="303530" marR="297180">
              <a:lnSpc>
                <a:spcPct val="114500"/>
              </a:lnSpc>
            </a:pPr>
            <a:r>
              <a:rPr dirty="0" sz="1150" spc="85">
                <a:latin typeface="Times New Roman"/>
                <a:cs typeface="Times New Roman"/>
              </a:rPr>
              <a:t>DNA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extracted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from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one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specimen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from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each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sample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using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guide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from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the </a:t>
            </a:r>
            <a:r>
              <a:rPr dirty="0" sz="1150" spc="85">
                <a:latin typeface="Times New Roman"/>
                <a:cs typeface="Times New Roman"/>
              </a:rPr>
              <a:t>DNA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Learning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Center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(2015)</a:t>
            </a:r>
            <a:endParaRPr sz="1150">
              <a:latin typeface="Times New Roman"/>
              <a:cs typeface="Times New Roman"/>
            </a:endParaRPr>
          </a:p>
          <a:p>
            <a:pPr marL="303530">
              <a:lnSpc>
                <a:spcPct val="100000"/>
              </a:lnSpc>
              <a:spcBef>
                <a:spcPts val="200"/>
              </a:spcBef>
            </a:pPr>
            <a:r>
              <a:rPr dirty="0" sz="1150" spc="70">
                <a:latin typeface="Times New Roman"/>
                <a:cs typeface="Times New Roman"/>
              </a:rPr>
              <a:t>PCR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performed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using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CO1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primer</a:t>
            </a:r>
            <a:endParaRPr sz="1150">
              <a:latin typeface="Times New Roman"/>
              <a:cs typeface="Times New Roman"/>
            </a:endParaRPr>
          </a:p>
          <a:p>
            <a:pPr marL="303530" marR="536575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Gel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electrophoresis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performed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test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whether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70">
                <a:latin typeface="Times New Roman"/>
                <a:cs typeface="Times New Roman"/>
              </a:rPr>
              <a:t>PCR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successful </a:t>
            </a:r>
            <a:r>
              <a:rPr dirty="0" sz="1150">
                <a:latin typeface="Times New Roman"/>
                <a:cs typeface="Times New Roman"/>
              </a:rPr>
              <a:t>Samples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suspected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successful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70">
                <a:latin typeface="Times New Roman"/>
                <a:cs typeface="Times New Roman"/>
              </a:rPr>
              <a:t>PCR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sent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85">
                <a:latin typeface="Times New Roman"/>
                <a:cs typeface="Times New Roman"/>
              </a:rPr>
              <a:t>DNA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sequencing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to </a:t>
            </a:r>
            <a:r>
              <a:rPr dirty="0" sz="1150">
                <a:latin typeface="Times New Roman"/>
                <a:cs typeface="Times New Roman"/>
              </a:rPr>
              <a:t>determine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each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specimen.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571340" y="13435964"/>
            <a:ext cx="5678805" cy="127444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01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dirty="0" sz="1650" spc="-10" b="1">
                <a:latin typeface="Times New Roman"/>
                <a:cs typeface="Times New Roman"/>
              </a:rPr>
              <a:t>Acknowledgements</a:t>
            </a:r>
            <a:endParaRPr sz="1650">
              <a:latin typeface="Times New Roman"/>
              <a:cs typeface="Times New Roman"/>
            </a:endParaRPr>
          </a:p>
          <a:p>
            <a:pPr algn="ctr" marL="124460" marR="117475" indent="-635">
              <a:lnSpc>
                <a:spcPct val="114500"/>
              </a:lnSpc>
              <a:spcBef>
                <a:spcPts val="229"/>
              </a:spcBef>
            </a:pPr>
            <a:r>
              <a:rPr dirty="0" sz="1150" spc="-20">
                <a:latin typeface="Times New Roman"/>
                <a:cs typeface="Times New Roman"/>
              </a:rPr>
              <a:t>We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thank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Christina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Newkirk,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Allison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Mayle,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Ashley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Paynter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teaching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60">
                <a:latin typeface="Times New Roman"/>
                <a:cs typeface="Times New Roman"/>
              </a:rPr>
              <a:t>DNA </a:t>
            </a:r>
            <a:r>
              <a:rPr dirty="0" sz="1150">
                <a:latin typeface="Times New Roman"/>
                <a:cs typeface="Times New Roman"/>
              </a:rPr>
              <a:t>extraction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procedures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running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60">
                <a:latin typeface="Times New Roman"/>
                <a:cs typeface="Times New Roman"/>
              </a:rPr>
              <a:t>Urban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Barcoding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Research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Program.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We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also </a:t>
            </a:r>
            <a:r>
              <a:rPr dirty="0" sz="1150" spc="55">
                <a:latin typeface="Times New Roman"/>
                <a:cs typeface="Times New Roman"/>
              </a:rPr>
              <a:t>thank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65">
                <a:latin typeface="Times New Roman"/>
                <a:cs typeface="Times New Roman"/>
              </a:rPr>
              <a:t> DNALC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hosting</a:t>
            </a:r>
            <a:r>
              <a:rPr dirty="0" sz="1150" spc="65">
                <a:latin typeface="Times New Roman"/>
                <a:cs typeface="Times New Roman"/>
              </a:rPr>
              <a:t> UBRP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providing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resources,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Cold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Spring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45">
                <a:latin typeface="Times New Roman"/>
                <a:cs typeface="Times New Roman"/>
              </a:rPr>
              <a:t>Harbor </a:t>
            </a:r>
            <a:r>
              <a:rPr dirty="0" sz="1150" spc="20">
                <a:latin typeface="Times New Roman"/>
                <a:cs typeface="Times New Roman"/>
              </a:rPr>
              <a:t>Laboratory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for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sponsoring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20">
                <a:latin typeface="Times New Roman"/>
                <a:cs typeface="Times New Roman"/>
              </a:rPr>
              <a:t>the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program.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55" name="object 55" descr=""/>
          <p:cNvGrpSpPr/>
          <p:nvPr/>
        </p:nvGrpSpPr>
        <p:grpSpPr>
          <a:xfrm>
            <a:off x="6840339" y="9517115"/>
            <a:ext cx="12712700" cy="3246755"/>
            <a:chOff x="6840339" y="9517115"/>
            <a:chExt cx="12712700" cy="3246755"/>
          </a:xfrm>
        </p:grpSpPr>
        <p:sp>
          <p:nvSpPr>
            <p:cNvPr id="56" name="object 56" descr=""/>
            <p:cNvSpPr/>
            <p:nvPr/>
          </p:nvSpPr>
          <p:spPr>
            <a:xfrm>
              <a:off x="6840339" y="9517115"/>
              <a:ext cx="12712700" cy="3246755"/>
            </a:xfrm>
            <a:custGeom>
              <a:avLst/>
              <a:gdLst/>
              <a:ahLst/>
              <a:cxnLst/>
              <a:rect l="l" t="t" r="r" b="b"/>
              <a:pathLst>
                <a:path w="12712700" h="3246754">
                  <a:moveTo>
                    <a:pt x="12712121" y="0"/>
                  </a:moveTo>
                  <a:lnTo>
                    <a:pt x="0" y="0"/>
                  </a:lnTo>
                  <a:lnTo>
                    <a:pt x="0" y="3246160"/>
                  </a:lnTo>
                  <a:lnTo>
                    <a:pt x="12712121" y="3246160"/>
                  </a:lnTo>
                  <a:lnTo>
                    <a:pt x="127121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7120026" y="9901897"/>
              <a:ext cx="34925" cy="1038860"/>
            </a:xfrm>
            <a:custGeom>
              <a:avLst/>
              <a:gdLst/>
              <a:ahLst/>
              <a:cxnLst/>
              <a:rect l="l" t="t" r="r" b="b"/>
              <a:pathLst>
                <a:path w="34925" h="1038859">
                  <a:moveTo>
                    <a:pt x="34899" y="1018603"/>
                  </a:moveTo>
                  <a:lnTo>
                    <a:pt x="19773" y="1003465"/>
                  </a:lnTo>
                  <a:lnTo>
                    <a:pt x="15125" y="1003465"/>
                  </a:lnTo>
                  <a:lnTo>
                    <a:pt x="1333" y="1014234"/>
                  </a:lnTo>
                  <a:lnTo>
                    <a:pt x="406" y="1016381"/>
                  </a:lnTo>
                  <a:lnTo>
                    <a:pt x="0" y="1018603"/>
                  </a:lnTo>
                  <a:lnTo>
                    <a:pt x="0" y="1023226"/>
                  </a:lnTo>
                  <a:lnTo>
                    <a:pt x="406" y="1025461"/>
                  </a:lnTo>
                  <a:lnTo>
                    <a:pt x="1333" y="1027595"/>
                  </a:lnTo>
                  <a:lnTo>
                    <a:pt x="2209" y="1029741"/>
                  </a:lnTo>
                  <a:lnTo>
                    <a:pt x="15125" y="1038364"/>
                  </a:lnTo>
                  <a:lnTo>
                    <a:pt x="19773" y="1038364"/>
                  </a:lnTo>
                  <a:lnTo>
                    <a:pt x="34899" y="1023226"/>
                  </a:lnTo>
                  <a:lnTo>
                    <a:pt x="34899" y="1020914"/>
                  </a:lnTo>
                  <a:lnTo>
                    <a:pt x="34899" y="1018603"/>
                  </a:lnTo>
                  <a:close/>
                </a:path>
                <a:path w="34925" h="1038859">
                  <a:moveTo>
                    <a:pt x="34899" y="617220"/>
                  </a:moveTo>
                  <a:lnTo>
                    <a:pt x="19773" y="602081"/>
                  </a:lnTo>
                  <a:lnTo>
                    <a:pt x="15125" y="602081"/>
                  </a:lnTo>
                  <a:lnTo>
                    <a:pt x="1333" y="612851"/>
                  </a:lnTo>
                  <a:lnTo>
                    <a:pt x="406" y="614997"/>
                  </a:lnTo>
                  <a:lnTo>
                    <a:pt x="0" y="617220"/>
                  </a:lnTo>
                  <a:lnTo>
                    <a:pt x="0" y="621842"/>
                  </a:lnTo>
                  <a:lnTo>
                    <a:pt x="406" y="624078"/>
                  </a:lnTo>
                  <a:lnTo>
                    <a:pt x="1333" y="626211"/>
                  </a:lnTo>
                  <a:lnTo>
                    <a:pt x="2209" y="628357"/>
                  </a:lnTo>
                  <a:lnTo>
                    <a:pt x="15125" y="636981"/>
                  </a:lnTo>
                  <a:lnTo>
                    <a:pt x="19773" y="636981"/>
                  </a:lnTo>
                  <a:lnTo>
                    <a:pt x="34899" y="621842"/>
                  </a:lnTo>
                  <a:lnTo>
                    <a:pt x="34899" y="619531"/>
                  </a:lnTo>
                  <a:lnTo>
                    <a:pt x="34899" y="617220"/>
                  </a:lnTo>
                  <a:close/>
                </a:path>
                <a:path w="34925" h="1038859">
                  <a:moveTo>
                    <a:pt x="34899" y="215836"/>
                  </a:moveTo>
                  <a:lnTo>
                    <a:pt x="19773" y="200698"/>
                  </a:lnTo>
                  <a:lnTo>
                    <a:pt x="15125" y="200698"/>
                  </a:lnTo>
                  <a:lnTo>
                    <a:pt x="1333" y="211467"/>
                  </a:lnTo>
                  <a:lnTo>
                    <a:pt x="406" y="213614"/>
                  </a:lnTo>
                  <a:lnTo>
                    <a:pt x="0" y="215836"/>
                  </a:lnTo>
                  <a:lnTo>
                    <a:pt x="0" y="220459"/>
                  </a:lnTo>
                  <a:lnTo>
                    <a:pt x="406" y="222694"/>
                  </a:lnTo>
                  <a:lnTo>
                    <a:pt x="1333" y="224828"/>
                  </a:lnTo>
                  <a:lnTo>
                    <a:pt x="2209" y="226974"/>
                  </a:lnTo>
                  <a:lnTo>
                    <a:pt x="15125" y="235597"/>
                  </a:lnTo>
                  <a:lnTo>
                    <a:pt x="19773" y="235597"/>
                  </a:lnTo>
                  <a:lnTo>
                    <a:pt x="34899" y="220459"/>
                  </a:lnTo>
                  <a:lnTo>
                    <a:pt x="34899" y="218147"/>
                  </a:lnTo>
                  <a:lnTo>
                    <a:pt x="34899" y="215836"/>
                  </a:lnTo>
                  <a:close/>
                </a:path>
                <a:path w="34925" h="1038859">
                  <a:moveTo>
                    <a:pt x="34899" y="15138"/>
                  </a:moveTo>
                  <a:lnTo>
                    <a:pt x="19773" y="0"/>
                  </a:lnTo>
                  <a:lnTo>
                    <a:pt x="15125" y="0"/>
                  </a:lnTo>
                  <a:lnTo>
                    <a:pt x="1333" y="10782"/>
                  </a:lnTo>
                  <a:lnTo>
                    <a:pt x="406" y="12915"/>
                  </a:lnTo>
                  <a:lnTo>
                    <a:pt x="0" y="15138"/>
                  </a:lnTo>
                  <a:lnTo>
                    <a:pt x="0" y="19773"/>
                  </a:lnTo>
                  <a:lnTo>
                    <a:pt x="406" y="21996"/>
                  </a:lnTo>
                  <a:lnTo>
                    <a:pt x="1333" y="24130"/>
                  </a:lnTo>
                  <a:lnTo>
                    <a:pt x="2209" y="26276"/>
                  </a:lnTo>
                  <a:lnTo>
                    <a:pt x="15125" y="34912"/>
                  </a:lnTo>
                  <a:lnTo>
                    <a:pt x="19773" y="34912"/>
                  </a:lnTo>
                  <a:lnTo>
                    <a:pt x="34899" y="19773"/>
                  </a:lnTo>
                  <a:lnTo>
                    <a:pt x="34899" y="17462"/>
                  </a:lnTo>
                  <a:lnTo>
                    <a:pt x="34899" y="1513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7364348" y="11106049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37" y="21994"/>
                  </a:lnTo>
                  <a:lnTo>
                    <a:pt x="33565" y="24129"/>
                  </a:lnTo>
                  <a:lnTo>
                    <a:pt x="32692" y="26270"/>
                  </a:lnTo>
                  <a:lnTo>
                    <a:pt x="31412" y="28155"/>
                  </a:lnTo>
                  <a:lnTo>
                    <a:pt x="29783" y="29789"/>
                  </a:lnTo>
                  <a:lnTo>
                    <a:pt x="28154" y="31430"/>
                  </a:lnTo>
                  <a:lnTo>
                    <a:pt x="26235" y="32692"/>
                  </a:lnTo>
                  <a:lnTo>
                    <a:pt x="24141" y="33576"/>
                  </a:lnTo>
                  <a:lnTo>
                    <a:pt x="21988" y="34460"/>
                  </a:lnTo>
                  <a:lnTo>
                    <a:pt x="19778" y="34902"/>
                  </a:lnTo>
                  <a:lnTo>
                    <a:pt x="17451" y="34902"/>
                  </a:lnTo>
                  <a:lnTo>
                    <a:pt x="15124" y="34902"/>
                  </a:lnTo>
                  <a:lnTo>
                    <a:pt x="5119" y="29789"/>
                  </a:lnTo>
                  <a:lnTo>
                    <a:pt x="3490" y="28155"/>
                  </a:lnTo>
                  <a:lnTo>
                    <a:pt x="2210" y="26270"/>
                  </a:lnTo>
                  <a:lnTo>
                    <a:pt x="1337" y="24129"/>
                  </a:lnTo>
                  <a:lnTo>
                    <a:pt x="40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07" y="12914"/>
                  </a:lnTo>
                  <a:lnTo>
                    <a:pt x="1337" y="10773"/>
                  </a:lnTo>
                  <a:lnTo>
                    <a:pt x="2210" y="8638"/>
                  </a:lnTo>
                  <a:lnTo>
                    <a:pt x="15124" y="0"/>
                  </a:lnTo>
                  <a:lnTo>
                    <a:pt x="17451" y="0"/>
                  </a:lnTo>
                  <a:lnTo>
                    <a:pt x="19778" y="0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7364348" y="11507433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37" y="21994"/>
                  </a:lnTo>
                  <a:lnTo>
                    <a:pt x="33565" y="24129"/>
                  </a:lnTo>
                  <a:lnTo>
                    <a:pt x="32692" y="26270"/>
                  </a:lnTo>
                  <a:lnTo>
                    <a:pt x="31412" y="28155"/>
                  </a:lnTo>
                  <a:lnTo>
                    <a:pt x="29783" y="29789"/>
                  </a:lnTo>
                  <a:lnTo>
                    <a:pt x="28154" y="31430"/>
                  </a:lnTo>
                  <a:lnTo>
                    <a:pt x="26235" y="32686"/>
                  </a:lnTo>
                  <a:lnTo>
                    <a:pt x="24141" y="33576"/>
                  </a:lnTo>
                  <a:lnTo>
                    <a:pt x="21988" y="34460"/>
                  </a:lnTo>
                  <a:lnTo>
                    <a:pt x="19778" y="34902"/>
                  </a:lnTo>
                  <a:lnTo>
                    <a:pt x="17451" y="34902"/>
                  </a:lnTo>
                  <a:lnTo>
                    <a:pt x="15124" y="34902"/>
                  </a:lnTo>
                  <a:lnTo>
                    <a:pt x="5119" y="29789"/>
                  </a:lnTo>
                  <a:lnTo>
                    <a:pt x="3490" y="28155"/>
                  </a:lnTo>
                  <a:lnTo>
                    <a:pt x="2210" y="26270"/>
                  </a:lnTo>
                  <a:lnTo>
                    <a:pt x="1337" y="24129"/>
                  </a:lnTo>
                  <a:lnTo>
                    <a:pt x="40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07" y="12914"/>
                  </a:lnTo>
                  <a:lnTo>
                    <a:pt x="1337" y="10773"/>
                  </a:lnTo>
                  <a:lnTo>
                    <a:pt x="2210" y="8638"/>
                  </a:lnTo>
                  <a:lnTo>
                    <a:pt x="15124" y="0"/>
                  </a:lnTo>
                  <a:lnTo>
                    <a:pt x="17451" y="0"/>
                  </a:lnTo>
                  <a:lnTo>
                    <a:pt x="19778" y="0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7364348" y="11708125"/>
              <a:ext cx="34925" cy="34925"/>
            </a:xfrm>
            <a:custGeom>
              <a:avLst/>
              <a:gdLst/>
              <a:ahLst/>
              <a:cxnLst/>
              <a:rect l="l" t="t" r="r" b="b"/>
              <a:pathLst>
                <a:path w="34925" h="34925">
                  <a:moveTo>
                    <a:pt x="34902" y="17451"/>
                  </a:moveTo>
                  <a:lnTo>
                    <a:pt x="34902" y="19766"/>
                  </a:lnTo>
                  <a:lnTo>
                    <a:pt x="34437" y="21994"/>
                  </a:lnTo>
                  <a:lnTo>
                    <a:pt x="33565" y="24129"/>
                  </a:lnTo>
                  <a:lnTo>
                    <a:pt x="32692" y="26270"/>
                  </a:lnTo>
                  <a:lnTo>
                    <a:pt x="31412" y="28155"/>
                  </a:lnTo>
                  <a:lnTo>
                    <a:pt x="29783" y="29789"/>
                  </a:lnTo>
                  <a:lnTo>
                    <a:pt x="28154" y="31430"/>
                  </a:lnTo>
                  <a:lnTo>
                    <a:pt x="26235" y="32686"/>
                  </a:lnTo>
                  <a:lnTo>
                    <a:pt x="24141" y="33576"/>
                  </a:lnTo>
                  <a:lnTo>
                    <a:pt x="21988" y="34460"/>
                  </a:lnTo>
                  <a:lnTo>
                    <a:pt x="19778" y="34902"/>
                  </a:lnTo>
                  <a:lnTo>
                    <a:pt x="17451" y="34902"/>
                  </a:lnTo>
                  <a:lnTo>
                    <a:pt x="15124" y="34902"/>
                  </a:lnTo>
                  <a:lnTo>
                    <a:pt x="5119" y="29789"/>
                  </a:lnTo>
                  <a:lnTo>
                    <a:pt x="3490" y="28155"/>
                  </a:lnTo>
                  <a:lnTo>
                    <a:pt x="2210" y="26270"/>
                  </a:lnTo>
                  <a:lnTo>
                    <a:pt x="1337" y="24129"/>
                  </a:lnTo>
                  <a:lnTo>
                    <a:pt x="407" y="21994"/>
                  </a:lnTo>
                  <a:lnTo>
                    <a:pt x="0" y="19766"/>
                  </a:lnTo>
                  <a:lnTo>
                    <a:pt x="0" y="17451"/>
                  </a:lnTo>
                  <a:lnTo>
                    <a:pt x="0" y="15136"/>
                  </a:lnTo>
                  <a:lnTo>
                    <a:pt x="407" y="12914"/>
                  </a:lnTo>
                  <a:lnTo>
                    <a:pt x="1337" y="10773"/>
                  </a:lnTo>
                  <a:lnTo>
                    <a:pt x="2210" y="8638"/>
                  </a:lnTo>
                  <a:lnTo>
                    <a:pt x="15124" y="0"/>
                  </a:lnTo>
                  <a:lnTo>
                    <a:pt x="17451" y="0"/>
                  </a:lnTo>
                  <a:lnTo>
                    <a:pt x="19778" y="0"/>
                  </a:lnTo>
                  <a:lnTo>
                    <a:pt x="34902" y="15136"/>
                  </a:lnTo>
                  <a:lnTo>
                    <a:pt x="34902" y="17451"/>
                  </a:lnTo>
                  <a:close/>
                </a:path>
              </a:pathLst>
            </a:custGeom>
            <a:ln w="43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7120026" y="11908827"/>
              <a:ext cx="528320" cy="436880"/>
            </a:xfrm>
            <a:custGeom>
              <a:avLst/>
              <a:gdLst/>
              <a:ahLst/>
              <a:cxnLst/>
              <a:rect l="l" t="t" r="r" b="b"/>
              <a:pathLst>
                <a:path w="528320" h="436879">
                  <a:moveTo>
                    <a:pt x="34899" y="416521"/>
                  </a:moveTo>
                  <a:lnTo>
                    <a:pt x="19773" y="401383"/>
                  </a:lnTo>
                  <a:lnTo>
                    <a:pt x="15125" y="401383"/>
                  </a:lnTo>
                  <a:lnTo>
                    <a:pt x="1333" y="412153"/>
                  </a:lnTo>
                  <a:lnTo>
                    <a:pt x="406" y="414299"/>
                  </a:lnTo>
                  <a:lnTo>
                    <a:pt x="0" y="416521"/>
                  </a:lnTo>
                  <a:lnTo>
                    <a:pt x="0" y="421144"/>
                  </a:lnTo>
                  <a:lnTo>
                    <a:pt x="406" y="423379"/>
                  </a:lnTo>
                  <a:lnTo>
                    <a:pt x="1333" y="425513"/>
                  </a:lnTo>
                  <a:lnTo>
                    <a:pt x="2209" y="427647"/>
                  </a:lnTo>
                  <a:lnTo>
                    <a:pt x="15125" y="436283"/>
                  </a:lnTo>
                  <a:lnTo>
                    <a:pt x="19773" y="436283"/>
                  </a:lnTo>
                  <a:lnTo>
                    <a:pt x="34899" y="421144"/>
                  </a:lnTo>
                  <a:lnTo>
                    <a:pt x="34899" y="418833"/>
                  </a:lnTo>
                  <a:lnTo>
                    <a:pt x="34899" y="416521"/>
                  </a:lnTo>
                  <a:close/>
                </a:path>
                <a:path w="528320" h="436879">
                  <a:moveTo>
                    <a:pt x="527900" y="200685"/>
                  </a:moveTo>
                  <a:lnTo>
                    <a:pt x="493001" y="200685"/>
                  </a:lnTo>
                  <a:lnTo>
                    <a:pt x="493001" y="235585"/>
                  </a:lnTo>
                  <a:lnTo>
                    <a:pt x="527900" y="235585"/>
                  </a:lnTo>
                  <a:lnTo>
                    <a:pt x="527900" y="200685"/>
                  </a:lnTo>
                  <a:close/>
                </a:path>
                <a:path w="528320" h="436879">
                  <a:moveTo>
                    <a:pt x="527900" y="0"/>
                  </a:moveTo>
                  <a:lnTo>
                    <a:pt x="493001" y="0"/>
                  </a:lnTo>
                  <a:lnTo>
                    <a:pt x="493001" y="34899"/>
                  </a:lnTo>
                  <a:lnTo>
                    <a:pt x="527900" y="34899"/>
                  </a:lnTo>
                  <a:lnTo>
                    <a:pt x="5279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6840339" y="9517115"/>
            <a:ext cx="12712700" cy="324675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650" spc="-10" b="1">
                <a:latin typeface="Times New Roman"/>
                <a:cs typeface="Times New Roman"/>
              </a:rPr>
              <a:t>Discussion</a:t>
            </a:r>
            <a:endParaRPr sz="1650">
              <a:latin typeface="Times New Roman"/>
              <a:cs typeface="Times New Roman"/>
            </a:endParaRPr>
          </a:p>
          <a:p>
            <a:pPr marL="374015">
              <a:lnSpc>
                <a:spcPct val="100000"/>
              </a:lnSpc>
              <a:spcBef>
                <a:spcPts val="265"/>
              </a:spcBef>
            </a:pP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were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inconclusive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determining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whether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impact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diversity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New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York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City.</a:t>
            </a:r>
            <a:endParaRPr sz="1150">
              <a:latin typeface="Times New Roman"/>
              <a:cs typeface="Times New Roman"/>
            </a:endParaRPr>
          </a:p>
          <a:p>
            <a:pPr marL="374015" marR="525145">
              <a:lnSpc>
                <a:spcPct val="114500"/>
              </a:lnSpc>
            </a:pPr>
            <a:r>
              <a:rPr dirty="0" sz="1150" spc="10">
                <a:latin typeface="Times New Roman"/>
                <a:cs typeface="Times New Roman"/>
              </a:rPr>
              <a:t>However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results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suggest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correlation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between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wealth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survivability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of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different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populations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which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could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indicate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that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socio-economic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conditions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create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different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environments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which </a:t>
            </a:r>
            <a:r>
              <a:rPr dirty="0" sz="1150">
                <a:latin typeface="Times New Roman"/>
                <a:cs typeface="Times New Roman"/>
              </a:rPr>
              <a:t>prove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more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sustainable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varying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populations</a:t>
            </a:r>
            <a:endParaRPr sz="1150">
              <a:latin typeface="Times New Roman"/>
              <a:cs typeface="Times New Roman"/>
            </a:endParaRPr>
          </a:p>
          <a:p>
            <a:pPr marL="374015" marR="487680">
              <a:lnSpc>
                <a:spcPct val="114500"/>
              </a:lnSpc>
            </a:pPr>
            <a:r>
              <a:rPr dirty="0" sz="1150">
                <a:latin typeface="Times New Roman"/>
                <a:cs typeface="Times New Roman"/>
              </a:rPr>
              <a:t>Understanding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differences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influence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population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types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can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help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making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informed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decisions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regards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urban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development—creating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environments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foster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certain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species </a:t>
            </a:r>
            <a:r>
              <a:rPr dirty="0" sz="1150">
                <a:latin typeface="Times New Roman"/>
                <a:cs typeface="Times New Roman"/>
              </a:rPr>
              <a:t>over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others—and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public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health—being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prepared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tackle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diseases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certain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bring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over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others</a:t>
            </a:r>
            <a:endParaRPr sz="1150">
              <a:latin typeface="Times New Roman"/>
              <a:cs typeface="Times New Roman"/>
            </a:endParaRPr>
          </a:p>
          <a:p>
            <a:pPr marL="374015">
              <a:lnSpc>
                <a:spcPct val="100000"/>
              </a:lnSpc>
              <a:spcBef>
                <a:spcPts val="200"/>
              </a:spcBef>
            </a:pPr>
            <a:r>
              <a:rPr dirty="0" sz="1150" spc="-20">
                <a:latin typeface="Times New Roman"/>
                <a:cs typeface="Times New Roman"/>
              </a:rPr>
              <a:t>We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experienced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many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challenges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led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to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being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inconclusive</a:t>
            </a:r>
            <a:endParaRPr sz="1150">
              <a:latin typeface="Times New Roman"/>
              <a:cs typeface="Times New Roman"/>
            </a:endParaRPr>
          </a:p>
          <a:p>
            <a:pPr marL="621030" marR="632460">
              <a:lnSpc>
                <a:spcPct val="114500"/>
              </a:lnSpc>
            </a:pPr>
            <a:r>
              <a:rPr dirty="0" sz="1150" spc="10">
                <a:latin typeface="Times New Roman"/>
                <a:cs typeface="Times New Roman"/>
              </a:rPr>
              <a:t>Time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constraints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meant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had</a:t>
            </a:r>
            <a:r>
              <a:rPr dirty="0" sz="1150" spc="50">
                <a:latin typeface="Times New Roman"/>
                <a:cs typeface="Times New Roman"/>
              </a:rPr>
              <a:t> to </a:t>
            </a:r>
            <a:r>
              <a:rPr dirty="0" sz="1150" spc="10">
                <a:latin typeface="Times New Roman"/>
                <a:cs typeface="Times New Roman"/>
              </a:rPr>
              <a:t>collect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sample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in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late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October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through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mid-November,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during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which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many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drosophila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die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result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of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low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temperatures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which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negatively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impacted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25">
                <a:latin typeface="Times New Roman"/>
                <a:cs typeface="Times New Roman"/>
              </a:rPr>
              <a:t>our </a:t>
            </a:r>
            <a:r>
              <a:rPr dirty="0" sz="1150">
                <a:latin typeface="Times New Roman"/>
                <a:cs typeface="Times New Roman"/>
              </a:rPr>
              <a:t>sample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size</a:t>
            </a:r>
            <a:endParaRPr sz="1150">
              <a:latin typeface="Times New Roman"/>
              <a:cs typeface="Times New Roman"/>
            </a:endParaRPr>
          </a:p>
          <a:p>
            <a:pPr marL="621030" marR="440055">
              <a:lnSpc>
                <a:spcPct val="114500"/>
              </a:lnSpc>
            </a:pPr>
            <a:r>
              <a:rPr dirty="0" sz="1150" spc="50">
                <a:latin typeface="Times New Roman"/>
                <a:cs typeface="Times New Roman"/>
              </a:rPr>
              <a:t>Our </a:t>
            </a:r>
            <a:r>
              <a:rPr dirty="0" sz="1150">
                <a:latin typeface="Times New Roman"/>
                <a:cs typeface="Times New Roman"/>
              </a:rPr>
              <a:t>gel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electrophoresis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(see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Figure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1)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showed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70">
                <a:latin typeface="Times New Roman"/>
                <a:cs typeface="Times New Roman"/>
              </a:rPr>
              <a:t>PCR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failed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sample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3B,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inserted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twice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(once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lane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6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 </a:t>
            </a:r>
            <a:r>
              <a:rPr dirty="0" sz="1150">
                <a:latin typeface="Times New Roman"/>
                <a:cs typeface="Times New Roman"/>
              </a:rPr>
              <a:t>once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lane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7).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This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meant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couldn’t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sequence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sample </a:t>
            </a:r>
            <a:r>
              <a:rPr dirty="0" sz="1150" spc="50">
                <a:latin typeface="Times New Roman"/>
                <a:cs typeface="Times New Roman"/>
              </a:rPr>
              <a:t>Our </a:t>
            </a:r>
            <a:r>
              <a:rPr dirty="0" sz="1150" spc="85">
                <a:latin typeface="Times New Roman"/>
                <a:cs typeface="Times New Roman"/>
              </a:rPr>
              <a:t>DNA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sequencing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with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non-viable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three</a:t>
            </a:r>
            <a:r>
              <a:rPr dirty="0" sz="1150" spc="50">
                <a:latin typeface="Times New Roman"/>
                <a:cs typeface="Times New Roman"/>
              </a:rPr>
              <a:t> out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our </a:t>
            </a:r>
            <a:r>
              <a:rPr dirty="0" sz="1150">
                <a:latin typeface="Times New Roman"/>
                <a:cs typeface="Times New Roman"/>
              </a:rPr>
              <a:t>nine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viable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sample.</a:t>
            </a:r>
            <a:endParaRPr sz="1150">
              <a:latin typeface="Times New Roman"/>
              <a:cs typeface="Times New Roman"/>
            </a:endParaRPr>
          </a:p>
          <a:p>
            <a:pPr marL="868044">
              <a:lnSpc>
                <a:spcPct val="100000"/>
              </a:lnSpc>
              <a:spcBef>
                <a:spcPts val="200"/>
              </a:spcBef>
            </a:pPr>
            <a:r>
              <a:rPr dirty="0" sz="1150">
                <a:latin typeface="Times New Roman"/>
                <a:cs typeface="Times New Roman"/>
              </a:rPr>
              <a:t>Sample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4B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was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crucial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sample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having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conclusive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evidence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on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wealth’s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influence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on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diversity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species.</a:t>
            </a:r>
            <a:endParaRPr sz="1150">
              <a:latin typeface="Times New Roman"/>
              <a:cs typeface="Times New Roman"/>
            </a:endParaRPr>
          </a:p>
          <a:p>
            <a:pPr marL="374015" marR="351155" indent="494030">
              <a:lnSpc>
                <a:spcPct val="114500"/>
              </a:lnSpc>
            </a:pPr>
            <a:r>
              <a:rPr dirty="0" sz="1150" spc="55">
                <a:latin typeface="Times New Roman"/>
                <a:cs typeface="Times New Roman"/>
              </a:rPr>
              <a:t>An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interesting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observation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all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of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samples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failed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had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featured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lightest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thinnest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bands;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this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may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have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been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50">
                <a:latin typeface="Times New Roman"/>
                <a:cs typeface="Times New Roman"/>
              </a:rPr>
              <a:t>an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early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indicator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85">
                <a:latin typeface="Times New Roman"/>
                <a:cs typeface="Times New Roman"/>
              </a:rPr>
              <a:t>DNA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sequencing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wouldn’t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work. </a:t>
            </a:r>
            <a:r>
              <a:rPr dirty="0" sz="1150">
                <a:latin typeface="Times New Roman"/>
                <a:cs typeface="Times New Roman"/>
              </a:rPr>
              <a:t>Future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studies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should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explore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methods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through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which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wealth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influences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environments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these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different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species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inhabit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that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could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be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 spc="55">
                <a:latin typeface="Times New Roman"/>
                <a:cs typeface="Times New Roman"/>
              </a:rPr>
              <a:t>a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determinant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factor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actions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city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planning </a:t>
            </a:r>
            <a:r>
              <a:rPr dirty="0" sz="1150" spc="55">
                <a:latin typeface="Times New Roman"/>
                <a:cs typeface="Times New Roman"/>
              </a:rPr>
              <a:t>and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public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health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6820676" y="13169027"/>
            <a:ext cx="12753340" cy="160718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12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650" spc="-10" b="1">
                <a:latin typeface="Times New Roman"/>
                <a:cs typeface="Times New Roman"/>
              </a:rPr>
              <a:t>References</a:t>
            </a:r>
            <a:endParaRPr sz="1650">
              <a:latin typeface="Times New Roman"/>
              <a:cs typeface="Times New Roman"/>
            </a:endParaRPr>
          </a:p>
          <a:p>
            <a:pPr marL="195580" marR="5436235">
              <a:lnSpc>
                <a:spcPts val="1060"/>
              </a:lnSpc>
              <a:spcBef>
                <a:spcPts val="55"/>
              </a:spcBef>
            </a:pPr>
            <a:r>
              <a:rPr dirty="0" sz="750" spc="80">
                <a:latin typeface="Times New Roman"/>
                <a:cs typeface="Times New Roman"/>
              </a:rPr>
              <a:t>DNA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Barcoding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Silica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Isolation.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(2015).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Dnabarcoding101.org;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 spc="80">
                <a:latin typeface="Times New Roman"/>
                <a:cs typeface="Times New Roman"/>
              </a:rPr>
              <a:t>DNA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Learning</a:t>
            </a:r>
            <a:r>
              <a:rPr dirty="0" sz="750" spc="39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Center.</a:t>
            </a:r>
            <a:r>
              <a:rPr dirty="0" sz="750" spc="39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https://dnabarcoding101.org/files/DNA-Barcoding-Silica-Isolation-</a:t>
            </a:r>
            <a:r>
              <a:rPr dirty="0" sz="750" spc="-10">
                <a:latin typeface="Times New Roman"/>
                <a:cs typeface="Times New Roman"/>
              </a:rPr>
              <a:t>Worksheet.pdf</a:t>
            </a:r>
            <a:r>
              <a:rPr dirty="0" sz="750" spc="50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Gallagher,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J.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(2014).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Spotted-winged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Drosophila,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Drosophila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suzukii,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Woodbridge,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Virginia.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Wikipedia.</a:t>
            </a:r>
            <a:r>
              <a:rPr dirty="0" sz="750" spc="320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https://en.wikipedia.org/wiki/Drosophila_suzukii</a:t>
            </a:r>
            <a:endParaRPr sz="750">
              <a:latin typeface="Times New Roman"/>
              <a:cs typeface="Times New Roman"/>
            </a:endParaRPr>
          </a:p>
          <a:p>
            <a:pPr marL="195580" marR="911860">
              <a:lnSpc>
                <a:spcPts val="1060"/>
              </a:lnSpc>
              <a:spcBef>
                <a:spcPts val="10"/>
              </a:spcBef>
            </a:pPr>
            <a:r>
              <a:rPr dirty="0" sz="750">
                <a:latin typeface="Times New Roman"/>
                <a:cs typeface="Times New Roman"/>
              </a:rPr>
              <a:t>Hope,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Gries,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C.,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Zhu,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W.,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Fagan,</a:t>
            </a:r>
            <a:r>
              <a:rPr dirty="0" sz="750" spc="140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W.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F.,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Redman,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C.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L.,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Grimm,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N.</a:t>
            </a:r>
            <a:r>
              <a:rPr dirty="0" sz="750" spc="14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B.,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Nelson,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A.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L.,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Martin,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C.,</a:t>
            </a:r>
            <a:r>
              <a:rPr dirty="0" sz="750" spc="14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&amp;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Kinzig,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A.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(2003).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Socioeconomics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drive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urban</a:t>
            </a:r>
            <a:r>
              <a:rPr dirty="0" sz="750" spc="14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plant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diversity.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Proceedings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of</a:t>
            </a:r>
            <a:r>
              <a:rPr dirty="0" sz="750" spc="254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the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National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Academy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of</a:t>
            </a:r>
            <a:r>
              <a:rPr dirty="0" sz="750" spc="254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Sciences,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100(15),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8788–8792.</a:t>
            </a:r>
            <a:r>
              <a:rPr dirty="0" sz="750" spc="135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https://doi.org/10.1073/pnas.1537557100</a:t>
            </a:r>
            <a:r>
              <a:rPr dirty="0" sz="750" spc="500">
                <a:latin typeface="Times New Roman"/>
                <a:cs typeface="Times New Roman"/>
              </a:rPr>
              <a:t>  </a:t>
            </a:r>
            <a:r>
              <a:rPr dirty="0" sz="750">
                <a:latin typeface="Times New Roman"/>
                <a:cs typeface="Times New Roman"/>
              </a:rPr>
              <a:t>Hanson,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M.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(2021a).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Drosophila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affinis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female.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Wikipedia.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https://en.wikipedia.org/wiki/Drosophila_affinis#</a:t>
            </a:r>
            <a:endParaRPr sz="75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  <a:spcBef>
                <a:spcPts val="110"/>
              </a:spcBef>
            </a:pPr>
            <a:r>
              <a:rPr dirty="0" sz="750">
                <a:latin typeface="Times New Roman"/>
                <a:cs typeface="Times New Roman"/>
              </a:rPr>
              <a:t>Hanson,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M.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(2021b).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Drosophila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affinis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male.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30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Wikipedia.</a:t>
            </a:r>
            <a:r>
              <a:rPr dirty="0" sz="750" spc="310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https://en.wikipedia.org/wiki/Drosophila_affinis#</a:t>
            </a:r>
            <a:endParaRPr sz="75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  <a:spcBef>
                <a:spcPts val="165"/>
              </a:spcBef>
            </a:pPr>
            <a:r>
              <a:rPr dirty="0" sz="750" spc="20">
                <a:latin typeface="Times New Roman"/>
                <a:cs typeface="Times New Roman"/>
              </a:rPr>
              <a:t>Hauser,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60">
                <a:latin typeface="Times New Roman"/>
                <a:cs typeface="Times New Roman"/>
              </a:rPr>
              <a:t>M.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(2010).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Drosophila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suzukii</a:t>
            </a:r>
            <a:r>
              <a:rPr dirty="0" sz="750" spc="17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female.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California.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16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Wikipedia.</a:t>
            </a:r>
            <a:r>
              <a:rPr dirty="0" sz="750" spc="170">
                <a:latin typeface="Times New Roman"/>
                <a:cs typeface="Times New Roman"/>
              </a:rPr>
              <a:t> </a:t>
            </a:r>
            <a:r>
              <a:rPr dirty="0" sz="750" spc="-10">
                <a:latin typeface="Times New Roman"/>
                <a:cs typeface="Times New Roman"/>
              </a:rPr>
              <a:t>https://en.wikipedia.org/wiki/Drosophila_suzukii</a:t>
            </a:r>
            <a:endParaRPr sz="750">
              <a:latin typeface="Times New Roman"/>
              <a:cs typeface="Times New Roman"/>
            </a:endParaRPr>
          </a:p>
          <a:p>
            <a:pPr marL="195580" marR="4185285">
              <a:lnSpc>
                <a:spcPct val="118300"/>
              </a:lnSpc>
            </a:pPr>
            <a:r>
              <a:rPr dirty="0" sz="750" spc="20">
                <a:latin typeface="Times New Roman"/>
                <a:cs typeface="Times New Roman"/>
              </a:rPr>
              <a:t>Kinzig,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A.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P.,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et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al.</a:t>
            </a:r>
            <a:r>
              <a:rPr dirty="0" sz="750" spc="45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(2005).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The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effects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of</a:t>
            </a:r>
            <a:r>
              <a:rPr dirty="0" sz="750" spc="12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human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socioeconomic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status</a:t>
            </a:r>
            <a:r>
              <a:rPr dirty="0" sz="750" spc="4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and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cultural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characteristics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on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urban</a:t>
            </a:r>
            <a:r>
              <a:rPr dirty="0" sz="750" spc="4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patterns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of</a:t>
            </a:r>
            <a:r>
              <a:rPr dirty="0" sz="750" spc="125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biodiversity.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Ecology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and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Society,</a:t>
            </a:r>
            <a:r>
              <a:rPr dirty="0" sz="750" spc="4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10(1).</a:t>
            </a:r>
            <a:r>
              <a:rPr dirty="0" sz="750" spc="4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https://doi.org/10.5751/es-01264-</a:t>
            </a:r>
            <a:r>
              <a:rPr dirty="0" sz="750" spc="-10">
                <a:latin typeface="Times New Roman"/>
                <a:cs typeface="Times New Roman"/>
              </a:rPr>
              <a:t>100123</a:t>
            </a:r>
            <a:r>
              <a:rPr dirty="0" sz="750" spc="20">
                <a:latin typeface="Times New Roman"/>
                <a:cs typeface="Times New Roman"/>
              </a:rPr>
              <a:t> Nicholls,</a:t>
            </a:r>
            <a:r>
              <a:rPr dirty="0" sz="750" spc="9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D.</a:t>
            </a:r>
            <a:r>
              <a:rPr dirty="0" sz="750" spc="90">
                <a:latin typeface="Times New Roman"/>
                <a:cs typeface="Times New Roman"/>
              </a:rPr>
              <a:t> </a:t>
            </a:r>
            <a:r>
              <a:rPr dirty="0" sz="750" spc="10">
                <a:latin typeface="Times New Roman"/>
                <a:cs typeface="Times New Roman"/>
              </a:rPr>
              <a:t>(2022).</a:t>
            </a:r>
            <a:r>
              <a:rPr dirty="0" sz="750" spc="9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Drosophila</a:t>
            </a:r>
            <a:r>
              <a:rPr dirty="0" sz="750" spc="9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immigrans.</a:t>
            </a:r>
            <a:r>
              <a:rPr dirty="0" sz="750" spc="95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9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Nature</a:t>
            </a:r>
            <a:r>
              <a:rPr dirty="0" sz="750" spc="85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</a:rPr>
              <a:t>Spot.</a:t>
            </a:r>
            <a:r>
              <a:rPr dirty="0" sz="750" spc="90">
                <a:latin typeface="Times New Roman"/>
                <a:cs typeface="Times New Roman"/>
              </a:rPr>
              <a:t> </a:t>
            </a:r>
            <a:r>
              <a:rPr dirty="0" sz="750" spc="20">
                <a:latin typeface="Times New Roman"/>
                <a:cs typeface="Times New Roman"/>
                <a:hlinkClick r:id="rId9"/>
              </a:rPr>
              <a:t>https://www.naturespot.org/species/drosophila-</a:t>
            </a:r>
            <a:r>
              <a:rPr dirty="0" sz="750" spc="-10">
                <a:latin typeface="Times New Roman"/>
                <a:cs typeface="Times New Roman"/>
                <a:hlinkClick r:id="rId9"/>
              </a:rPr>
              <a:t>immigrans</a:t>
            </a:r>
            <a:endParaRPr sz="75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  <a:spcBef>
                <a:spcPts val="165"/>
              </a:spcBef>
            </a:pPr>
            <a:r>
              <a:rPr dirty="0" sz="750">
                <a:latin typeface="Times New Roman"/>
                <a:cs typeface="Times New Roman"/>
              </a:rPr>
              <a:t>Vitanza,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S.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(2019).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Diptera-Drosophilidae-Drosophila</a:t>
            </a:r>
            <a:r>
              <a:rPr dirty="0" sz="750" spc="434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immigrans-Vinegar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Flies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 spc="70">
                <a:latin typeface="Times New Roman"/>
                <a:cs typeface="Times New Roman"/>
              </a:rPr>
              <a:t>FEMALE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(A).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 spc="50">
                <a:latin typeface="Times New Roman"/>
                <a:cs typeface="Times New Roman"/>
              </a:rPr>
              <a:t>In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Extension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Education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in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El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Paso</a:t>
            </a:r>
            <a:r>
              <a:rPr dirty="0" sz="750" spc="445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County.</a:t>
            </a:r>
            <a:r>
              <a:rPr dirty="0" sz="750" spc="450">
                <a:latin typeface="Times New Roman"/>
                <a:cs typeface="Times New Roman"/>
              </a:rPr>
              <a:t> </a:t>
            </a:r>
            <a:r>
              <a:rPr dirty="0" sz="750">
                <a:latin typeface="Times New Roman"/>
                <a:cs typeface="Times New Roman"/>
              </a:rPr>
              <a:t>https://elp.tamu.edu/ipm/bugs/order-diptera-flies/family-drosophilidae-vinegar-flies/diptera-drosophilidae-drosophila-immigrans-vinegar-flies-female-</a:t>
            </a:r>
            <a:r>
              <a:rPr dirty="0" sz="750" spc="-25">
                <a:latin typeface="Times New Roman"/>
                <a:cs typeface="Times New Roman"/>
              </a:rPr>
              <a:t>a/</a:t>
            </a:r>
            <a:endParaRPr sz="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Ollie</dc:creator>
  <cp:keywords>DAGniQs4xSY,BAFd9993Db0,0</cp:keywords>
  <dc:title>The Impact of the Luxury Effect on Drosophila Species Variation in NYC</dc:title>
  <dcterms:created xsi:type="dcterms:W3CDTF">2025-05-16T18:21:08Z</dcterms:created>
  <dcterms:modified xsi:type="dcterms:W3CDTF">2025-05-16T18:21:08Z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2025-05-16T00:00:00Z</vt:filetime>
  </property>
  <property fmtid="{D5CDD505-2E9C-101B-9397-08002B2CF9AE}" pid="3" name="Creator">
    <vt:lpwstr>Canva</vt:lpwstr>
  </property>
  <property fmtid="{D5CDD505-2E9C-101B-9397-08002B2CF9AE}" pid="4" name="LastSaved">
    <vt:filetime>2025-05-16T00:00:00Z</vt:filetime>
  </property>
  <property fmtid="{D5CDD505-2E9C-101B-9397-08002B2CF9AE}" pid="5" name="Producer">
    <vt:lpwstr>Canva</vt:lpwstr>
  </property>
</Properties>
</file>