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6858000" cy="9144000"/>
  <p:embeddedFontLst>
    <p:embeddedFont>
      <p:font typeface="EB Garamond"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adit Goswam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11D06-EB14-40F6-9163-B69D4584255D}">
  <a:tblStyle styleId="{EB311D06-EB14-40F6-9163-B69D4584255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74"/>
    <p:restoredTop sz="94737"/>
  </p:normalViewPr>
  <p:slideViewPr>
    <p:cSldViewPr snapToGrid="0">
      <p:cViewPr>
        <p:scale>
          <a:sx n="40" d="100"/>
          <a:sy n="40" d="100"/>
        </p:scale>
        <p:origin x="144" y="14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9000" cy="131367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27700"/>
              <a:buNone/>
              <a:defRPr sz="27700"/>
            </a:lvl1pPr>
            <a:lvl2pPr lvl="1" algn="ctr">
              <a:spcBef>
                <a:spcPts val="0"/>
              </a:spcBef>
              <a:spcAft>
                <a:spcPts val="0"/>
              </a:spcAft>
              <a:buSzPts val="27700"/>
              <a:buNone/>
              <a:defRPr sz="27700"/>
            </a:lvl2pPr>
            <a:lvl3pPr lvl="2" algn="ctr">
              <a:spcBef>
                <a:spcPts val="0"/>
              </a:spcBef>
              <a:spcAft>
                <a:spcPts val="0"/>
              </a:spcAft>
              <a:buSzPts val="27700"/>
              <a:buNone/>
              <a:defRPr sz="27700"/>
            </a:lvl3pPr>
            <a:lvl4pPr lvl="3" algn="ctr">
              <a:spcBef>
                <a:spcPts val="0"/>
              </a:spcBef>
              <a:spcAft>
                <a:spcPts val="0"/>
              </a:spcAft>
              <a:buSzPts val="27700"/>
              <a:buNone/>
              <a:defRPr sz="27700"/>
            </a:lvl4pPr>
            <a:lvl5pPr lvl="4" algn="ctr">
              <a:spcBef>
                <a:spcPts val="0"/>
              </a:spcBef>
              <a:spcAft>
                <a:spcPts val="0"/>
              </a:spcAft>
              <a:buSzPts val="27700"/>
              <a:buNone/>
              <a:defRPr sz="27700"/>
            </a:lvl5pPr>
            <a:lvl6pPr lvl="5" algn="ctr">
              <a:spcBef>
                <a:spcPts val="0"/>
              </a:spcBef>
              <a:spcAft>
                <a:spcPts val="0"/>
              </a:spcAft>
              <a:buSzPts val="27700"/>
              <a:buNone/>
              <a:defRPr sz="27700"/>
            </a:lvl6pPr>
            <a:lvl7pPr lvl="6" algn="ctr">
              <a:spcBef>
                <a:spcPts val="0"/>
              </a:spcBef>
              <a:spcAft>
                <a:spcPts val="0"/>
              </a:spcAft>
              <a:buSzPts val="27700"/>
              <a:buNone/>
              <a:defRPr sz="27700"/>
            </a:lvl7pPr>
            <a:lvl8pPr lvl="7" algn="ctr">
              <a:spcBef>
                <a:spcPts val="0"/>
              </a:spcBef>
              <a:spcAft>
                <a:spcPts val="0"/>
              </a:spcAft>
              <a:buSzPts val="27700"/>
              <a:buNone/>
              <a:defRPr sz="27700"/>
            </a:lvl8pPr>
            <a:lvl9pPr lvl="8" algn="ctr">
              <a:spcBef>
                <a:spcPts val="0"/>
              </a:spcBef>
              <a:spcAft>
                <a:spcPts val="0"/>
              </a:spcAft>
              <a:buSzPts val="27700"/>
              <a:buNone/>
              <a:defRPr sz="27700"/>
            </a:lvl9pPr>
          </a:lstStyle>
          <a:p>
            <a:endParaRPr/>
          </a:p>
        </p:txBody>
      </p:sp>
      <p:sp>
        <p:nvSpPr>
          <p:cNvPr id="11" name="Google Shape;11;p2"/>
          <p:cNvSpPr txBox="1">
            <a:spLocks noGrp="1"/>
          </p:cNvSpPr>
          <p:nvPr>
            <p:ph type="subTitle" idx="1"/>
          </p:nvPr>
        </p:nvSpPr>
        <p:spPr>
          <a:xfrm>
            <a:off x="1496160" y="18138400"/>
            <a:ext cx="40899000" cy="5072700"/>
          </a:xfrm>
          <a:prstGeom prst="rect">
            <a:avLst/>
          </a:prstGeom>
        </p:spPr>
        <p:txBody>
          <a:bodyPr spcFirstLastPara="1" wrap="square" lIns="487600" tIns="487600" rIns="487600" bIns="487600" anchor="t" anchorCtr="0">
            <a:normAutofit/>
          </a:bodyPr>
          <a:lstStyle>
            <a:lvl1pPr lvl="0" algn="ctr">
              <a:lnSpc>
                <a:spcPct val="100000"/>
              </a:lnSpc>
              <a:spcBef>
                <a:spcPts val="0"/>
              </a:spcBef>
              <a:spcAft>
                <a:spcPts val="0"/>
              </a:spcAft>
              <a:buSzPts val="14900"/>
              <a:buNone/>
              <a:defRPr sz="14900"/>
            </a:lvl1pPr>
            <a:lvl2pPr lvl="1" algn="ctr">
              <a:lnSpc>
                <a:spcPct val="100000"/>
              </a:lnSpc>
              <a:spcBef>
                <a:spcPts val="0"/>
              </a:spcBef>
              <a:spcAft>
                <a:spcPts val="0"/>
              </a:spcAft>
              <a:buSzPts val="14900"/>
              <a:buNone/>
              <a:defRPr sz="14900"/>
            </a:lvl2pPr>
            <a:lvl3pPr lvl="2" algn="ctr">
              <a:lnSpc>
                <a:spcPct val="100000"/>
              </a:lnSpc>
              <a:spcBef>
                <a:spcPts val="0"/>
              </a:spcBef>
              <a:spcAft>
                <a:spcPts val="0"/>
              </a:spcAft>
              <a:buSzPts val="14900"/>
              <a:buNone/>
              <a:defRPr sz="14900"/>
            </a:lvl3pPr>
            <a:lvl4pPr lvl="3" algn="ctr">
              <a:lnSpc>
                <a:spcPct val="100000"/>
              </a:lnSpc>
              <a:spcBef>
                <a:spcPts val="0"/>
              </a:spcBef>
              <a:spcAft>
                <a:spcPts val="0"/>
              </a:spcAft>
              <a:buSzPts val="14900"/>
              <a:buNone/>
              <a:defRPr sz="14900"/>
            </a:lvl4pPr>
            <a:lvl5pPr lvl="4" algn="ctr">
              <a:lnSpc>
                <a:spcPct val="100000"/>
              </a:lnSpc>
              <a:spcBef>
                <a:spcPts val="0"/>
              </a:spcBef>
              <a:spcAft>
                <a:spcPts val="0"/>
              </a:spcAft>
              <a:buSzPts val="14900"/>
              <a:buNone/>
              <a:defRPr sz="14900"/>
            </a:lvl5pPr>
            <a:lvl6pPr lvl="5" algn="ctr">
              <a:lnSpc>
                <a:spcPct val="100000"/>
              </a:lnSpc>
              <a:spcBef>
                <a:spcPts val="0"/>
              </a:spcBef>
              <a:spcAft>
                <a:spcPts val="0"/>
              </a:spcAft>
              <a:buSzPts val="14900"/>
              <a:buNone/>
              <a:defRPr sz="14900"/>
            </a:lvl6pPr>
            <a:lvl7pPr lvl="6" algn="ctr">
              <a:lnSpc>
                <a:spcPct val="100000"/>
              </a:lnSpc>
              <a:spcBef>
                <a:spcPts val="0"/>
              </a:spcBef>
              <a:spcAft>
                <a:spcPts val="0"/>
              </a:spcAft>
              <a:buSzPts val="14900"/>
              <a:buNone/>
              <a:defRPr sz="14900"/>
            </a:lvl7pPr>
            <a:lvl8pPr lvl="7" algn="ctr">
              <a:lnSpc>
                <a:spcPct val="100000"/>
              </a:lnSpc>
              <a:spcBef>
                <a:spcPts val="0"/>
              </a:spcBef>
              <a:spcAft>
                <a:spcPts val="0"/>
              </a:spcAft>
              <a:buSzPts val="14900"/>
              <a:buNone/>
              <a:defRPr sz="14900"/>
            </a:lvl8pPr>
            <a:lvl9pPr lvl="8" algn="ctr">
              <a:lnSpc>
                <a:spcPct val="100000"/>
              </a:lnSpc>
              <a:spcBef>
                <a:spcPts val="0"/>
              </a:spcBef>
              <a:spcAft>
                <a:spcPts val="0"/>
              </a:spcAft>
              <a:buSzPts val="14900"/>
              <a:buNone/>
              <a:defRPr sz="149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9000" cy="125664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a:spLocks noGrp="1"/>
          </p:cNvSpPr>
          <p:nvPr>
            <p:ph type="body" idx="1"/>
          </p:nvPr>
        </p:nvSpPr>
        <p:spPr>
          <a:xfrm>
            <a:off x="1496160" y="20174240"/>
            <a:ext cx="40899000" cy="8325000"/>
          </a:xfrm>
          <a:prstGeom prst="rect">
            <a:avLst/>
          </a:prstGeom>
        </p:spPr>
        <p:txBody>
          <a:bodyPr spcFirstLastPara="1" wrap="square" lIns="487600" tIns="487600" rIns="487600" bIns="487600" anchor="t" anchorCtr="0">
            <a:normAutofit/>
          </a:bodyPr>
          <a:lstStyle>
            <a:lvl1pPr marL="457200" lvl="0" indent="-838200" algn="ctr">
              <a:spcBef>
                <a:spcPts val="0"/>
              </a:spcBef>
              <a:spcAft>
                <a:spcPts val="0"/>
              </a:spcAft>
              <a:buSzPts val="9600"/>
              <a:buChar char="●"/>
              <a:defRPr/>
            </a:lvl1pPr>
            <a:lvl2pPr marL="914400" lvl="1" indent="-704850" algn="ctr">
              <a:spcBef>
                <a:spcPts val="0"/>
              </a:spcBef>
              <a:spcAft>
                <a:spcPts val="0"/>
              </a:spcAft>
              <a:buSzPts val="7500"/>
              <a:buChar char="○"/>
              <a:defRPr/>
            </a:lvl2pPr>
            <a:lvl3pPr marL="1371600" lvl="2" indent="-704850" algn="ctr">
              <a:spcBef>
                <a:spcPts val="0"/>
              </a:spcBef>
              <a:spcAft>
                <a:spcPts val="0"/>
              </a:spcAft>
              <a:buSzPts val="7500"/>
              <a:buChar char="■"/>
              <a:defRPr/>
            </a:lvl3pPr>
            <a:lvl4pPr marL="1828800" lvl="3" indent="-704850" algn="ctr">
              <a:spcBef>
                <a:spcPts val="0"/>
              </a:spcBef>
              <a:spcAft>
                <a:spcPts val="0"/>
              </a:spcAft>
              <a:buSzPts val="7500"/>
              <a:buChar char="●"/>
              <a:defRPr/>
            </a:lvl4pPr>
            <a:lvl5pPr marL="2286000" lvl="4" indent="-704850" algn="ctr">
              <a:spcBef>
                <a:spcPts val="0"/>
              </a:spcBef>
              <a:spcAft>
                <a:spcPts val="0"/>
              </a:spcAft>
              <a:buSzPts val="7500"/>
              <a:buChar char="○"/>
              <a:defRPr/>
            </a:lvl5pPr>
            <a:lvl6pPr marL="2743200" lvl="5" indent="-704850" algn="ctr">
              <a:spcBef>
                <a:spcPts val="0"/>
              </a:spcBef>
              <a:spcAft>
                <a:spcPts val="0"/>
              </a:spcAft>
              <a:buSzPts val="7500"/>
              <a:buChar char="■"/>
              <a:defRPr/>
            </a:lvl6pPr>
            <a:lvl7pPr marL="3200400" lvl="6" indent="-704850" algn="ctr">
              <a:spcBef>
                <a:spcPts val="0"/>
              </a:spcBef>
              <a:spcAft>
                <a:spcPts val="0"/>
              </a:spcAft>
              <a:buSzPts val="7500"/>
              <a:buChar char="●"/>
              <a:defRPr/>
            </a:lvl7pPr>
            <a:lvl8pPr marL="3657600" lvl="7" indent="-704850" algn="ctr">
              <a:spcBef>
                <a:spcPts val="0"/>
              </a:spcBef>
              <a:spcAft>
                <a:spcPts val="0"/>
              </a:spcAft>
              <a:buSzPts val="7500"/>
              <a:buChar char="○"/>
              <a:defRPr/>
            </a:lvl8pPr>
            <a:lvl9pPr marL="4114800" lvl="8" indent="-704850" algn="ctr">
              <a:spcBef>
                <a:spcPts val="0"/>
              </a:spcBef>
              <a:spcAft>
                <a:spcPts val="0"/>
              </a:spcAft>
              <a:buSzPts val="75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9000" cy="5387400"/>
          </a:xfrm>
          <a:prstGeom prst="rect">
            <a:avLst/>
          </a:prstGeom>
        </p:spPr>
        <p:txBody>
          <a:bodyPr spcFirstLastPara="1" wrap="square" lIns="487600" tIns="487600" rIns="487600" bIns="487600" anchor="ctr" anchorCtr="0">
            <a:norm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18" name="Google Shape;18;p4"/>
          <p:cNvSpPr txBox="1">
            <a:spLocks noGrp="1"/>
          </p:cNvSpPr>
          <p:nvPr>
            <p:ph type="body" idx="1"/>
          </p:nvPr>
        </p:nvSpPr>
        <p:spPr>
          <a:xfrm>
            <a:off x="1496160" y="7375840"/>
            <a:ext cx="40899000" cy="21864900"/>
          </a:xfrm>
          <a:prstGeom prst="rect">
            <a:avLst/>
          </a:prstGeom>
        </p:spPr>
        <p:txBody>
          <a:bodyPr spcFirstLastPara="1" wrap="square" lIns="487600" tIns="487600" rIns="487600" bIns="487600" anchor="t" anchorCtr="0">
            <a:normAutofit/>
          </a:bodyPr>
          <a:lstStyle>
            <a:lvl1pPr marL="457200" lvl="0" indent="-838200">
              <a:spcBef>
                <a:spcPts val="0"/>
              </a:spcBef>
              <a:spcAft>
                <a:spcPts val="0"/>
              </a:spcAft>
              <a:buSzPts val="9600"/>
              <a:buChar char="●"/>
              <a:defRPr/>
            </a:lvl1pPr>
            <a:lvl2pPr marL="914400" lvl="1" indent="-704850">
              <a:spcBef>
                <a:spcPts val="0"/>
              </a:spcBef>
              <a:spcAft>
                <a:spcPts val="0"/>
              </a:spcAft>
              <a:buSzPts val="7500"/>
              <a:buChar char="○"/>
              <a:defRPr/>
            </a:lvl2pPr>
            <a:lvl3pPr marL="1371600" lvl="2" indent="-704850">
              <a:spcBef>
                <a:spcPts val="0"/>
              </a:spcBef>
              <a:spcAft>
                <a:spcPts val="0"/>
              </a:spcAft>
              <a:buSzPts val="7500"/>
              <a:buChar char="■"/>
              <a:defRPr/>
            </a:lvl3pPr>
            <a:lvl4pPr marL="1828800" lvl="3" indent="-704850">
              <a:spcBef>
                <a:spcPts val="0"/>
              </a:spcBef>
              <a:spcAft>
                <a:spcPts val="0"/>
              </a:spcAft>
              <a:buSzPts val="7500"/>
              <a:buChar char="●"/>
              <a:defRPr/>
            </a:lvl4pPr>
            <a:lvl5pPr marL="2286000" lvl="4" indent="-704850">
              <a:spcBef>
                <a:spcPts val="0"/>
              </a:spcBef>
              <a:spcAft>
                <a:spcPts val="0"/>
              </a:spcAft>
              <a:buSzPts val="7500"/>
              <a:buChar char="○"/>
              <a:defRPr/>
            </a:lvl5pPr>
            <a:lvl6pPr marL="2743200" lvl="5" indent="-704850">
              <a:spcBef>
                <a:spcPts val="0"/>
              </a:spcBef>
              <a:spcAft>
                <a:spcPts val="0"/>
              </a:spcAft>
              <a:buSzPts val="7500"/>
              <a:buChar char="■"/>
              <a:defRPr/>
            </a:lvl6pPr>
            <a:lvl7pPr marL="3200400" lvl="6" indent="-704850">
              <a:spcBef>
                <a:spcPts val="0"/>
              </a:spcBef>
              <a:spcAft>
                <a:spcPts val="0"/>
              </a:spcAft>
              <a:buSzPts val="7500"/>
              <a:buChar char="●"/>
              <a:defRPr/>
            </a:lvl7pPr>
            <a:lvl8pPr marL="3657600" lvl="7" indent="-704850">
              <a:spcBef>
                <a:spcPts val="0"/>
              </a:spcBef>
              <a:spcAft>
                <a:spcPts val="0"/>
              </a:spcAft>
              <a:buSzPts val="7500"/>
              <a:buChar char="○"/>
              <a:defRPr/>
            </a:lvl8pPr>
            <a:lvl9pPr marL="4114800" lvl="8" indent="-704850">
              <a:spcBef>
                <a:spcPts val="0"/>
              </a:spcBef>
              <a:spcAft>
                <a:spcPts val="0"/>
              </a:spcAft>
              <a:buSzPts val="7500"/>
              <a:buChar char="■"/>
              <a:defRPr/>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2" name="Google Shape;22;p5"/>
          <p:cNvSpPr txBox="1">
            <a:spLocks noGrp="1"/>
          </p:cNvSpPr>
          <p:nvPr>
            <p:ph type="body" idx="1"/>
          </p:nvPr>
        </p:nvSpPr>
        <p:spPr>
          <a:xfrm>
            <a:off x="1496160" y="7375840"/>
            <a:ext cx="19199400" cy="21864900"/>
          </a:xfrm>
          <a:prstGeom prst="rect">
            <a:avLst/>
          </a:prstGeom>
        </p:spPr>
        <p:txBody>
          <a:bodyPr spcFirstLastPara="1" wrap="square" lIns="487600" tIns="487600" rIns="487600" bIns="487600" anchor="t" anchorCtr="0">
            <a:normAutofit/>
          </a:bodyPr>
          <a:lstStyle>
            <a:lvl1pPr marL="457200" lvl="0" indent="-704850">
              <a:spcBef>
                <a:spcPts val="0"/>
              </a:spcBef>
              <a:spcAft>
                <a:spcPts val="0"/>
              </a:spcAft>
              <a:buSzPts val="7500"/>
              <a:buChar char="●"/>
              <a:defRPr sz="75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23" name="Google Shape;23;p5"/>
          <p:cNvSpPr txBox="1">
            <a:spLocks noGrp="1"/>
          </p:cNvSpPr>
          <p:nvPr>
            <p:ph type="body" idx="2"/>
          </p:nvPr>
        </p:nvSpPr>
        <p:spPr>
          <a:xfrm>
            <a:off x="23195520" y="7375840"/>
            <a:ext cx="19199400" cy="21864900"/>
          </a:xfrm>
          <a:prstGeom prst="rect">
            <a:avLst/>
          </a:prstGeom>
        </p:spPr>
        <p:txBody>
          <a:bodyPr spcFirstLastPara="1" wrap="square" lIns="487600" tIns="487600" rIns="487600" bIns="487600" anchor="t" anchorCtr="0">
            <a:normAutofit/>
          </a:bodyPr>
          <a:lstStyle>
            <a:lvl1pPr marL="457200" lvl="0" indent="-704850">
              <a:spcBef>
                <a:spcPts val="0"/>
              </a:spcBef>
              <a:spcAft>
                <a:spcPts val="0"/>
              </a:spcAft>
              <a:buSzPts val="7500"/>
              <a:buChar char="●"/>
              <a:defRPr sz="75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9000" cy="3665400"/>
          </a:xfrm>
          <a:prstGeom prst="rect">
            <a:avLst/>
          </a:prstGeom>
        </p:spPr>
        <p:txBody>
          <a:bodyPr spcFirstLastPara="1" wrap="square" lIns="487600" tIns="487600" rIns="487600" bIns="487600" anchor="t" anchorCtr="0">
            <a:normAutofit/>
          </a:bodyPr>
          <a:lstStyle>
            <a:lvl1pPr lvl="0">
              <a:spcBef>
                <a:spcPts val="0"/>
              </a:spcBef>
              <a:spcAft>
                <a:spcPts val="0"/>
              </a:spcAft>
              <a:buSzPts val="14900"/>
              <a:buNone/>
              <a:defRPr/>
            </a:lvl1pPr>
            <a:lvl2pPr lvl="1">
              <a:spcBef>
                <a:spcPts val="0"/>
              </a:spcBef>
              <a:spcAft>
                <a:spcPts val="0"/>
              </a:spcAft>
              <a:buSzPts val="14900"/>
              <a:buNone/>
              <a:defRPr/>
            </a:lvl2pPr>
            <a:lvl3pPr lvl="2">
              <a:spcBef>
                <a:spcPts val="0"/>
              </a:spcBef>
              <a:spcAft>
                <a:spcPts val="0"/>
              </a:spcAft>
              <a:buSzPts val="14900"/>
              <a:buNone/>
              <a:defRPr/>
            </a:lvl3pPr>
            <a:lvl4pPr lvl="3">
              <a:spcBef>
                <a:spcPts val="0"/>
              </a:spcBef>
              <a:spcAft>
                <a:spcPts val="0"/>
              </a:spcAft>
              <a:buSzPts val="14900"/>
              <a:buNone/>
              <a:defRPr/>
            </a:lvl4pPr>
            <a:lvl5pPr lvl="4">
              <a:spcBef>
                <a:spcPts val="0"/>
              </a:spcBef>
              <a:spcAft>
                <a:spcPts val="0"/>
              </a:spcAft>
              <a:buSzPts val="14900"/>
              <a:buNone/>
              <a:defRPr/>
            </a:lvl5pPr>
            <a:lvl6pPr lvl="5">
              <a:spcBef>
                <a:spcPts val="0"/>
              </a:spcBef>
              <a:spcAft>
                <a:spcPts val="0"/>
              </a:spcAft>
              <a:buSzPts val="14900"/>
              <a:buNone/>
              <a:defRPr/>
            </a:lvl6pPr>
            <a:lvl7pPr lvl="6">
              <a:spcBef>
                <a:spcPts val="0"/>
              </a:spcBef>
              <a:spcAft>
                <a:spcPts val="0"/>
              </a:spcAft>
              <a:buSzPts val="14900"/>
              <a:buNone/>
              <a:defRPr/>
            </a:lvl7pPr>
            <a:lvl8pPr lvl="7">
              <a:spcBef>
                <a:spcPts val="0"/>
              </a:spcBef>
              <a:spcAft>
                <a:spcPts val="0"/>
              </a:spcAft>
              <a:buSzPts val="14900"/>
              <a:buNone/>
              <a:defRPr/>
            </a:lvl8pPr>
            <a:lvl9pPr lvl="8">
              <a:spcBef>
                <a:spcPts val="0"/>
              </a:spcBef>
              <a:spcAft>
                <a:spcPts val="0"/>
              </a:spcAft>
              <a:buSzPts val="149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600"/>
          </a:xfrm>
          <a:prstGeom prst="rect">
            <a:avLst/>
          </a:prstGeom>
        </p:spPr>
        <p:txBody>
          <a:bodyPr spcFirstLastPara="1" wrap="square" lIns="487600" tIns="487600" rIns="487600" bIns="487600" anchor="b" anchorCtr="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87600" tIns="487600" rIns="487600" bIns="487600" anchor="t" anchorCtr="0">
            <a:normAutofit/>
          </a:bodyPr>
          <a:lstStyle>
            <a:lvl1pPr marL="457200" lvl="0" indent="-635000">
              <a:spcBef>
                <a:spcPts val="0"/>
              </a:spcBef>
              <a:spcAft>
                <a:spcPts val="0"/>
              </a:spcAft>
              <a:buSzPts val="6400"/>
              <a:buChar char="●"/>
              <a:defRPr sz="6400"/>
            </a:lvl1pPr>
            <a:lvl2pPr marL="914400" lvl="1" indent="-635000">
              <a:spcBef>
                <a:spcPts val="0"/>
              </a:spcBef>
              <a:spcAft>
                <a:spcPts val="0"/>
              </a:spcAft>
              <a:buSzPts val="6400"/>
              <a:buChar char="○"/>
              <a:defRPr sz="6400"/>
            </a:lvl2pPr>
            <a:lvl3pPr marL="1371600" lvl="2" indent="-635000">
              <a:spcBef>
                <a:spcPts val="0"/>
              </a:spcBef>
              <a:spcAft>
                <a:spcPts val="0"/>
              </a:spcAft>
              <a:buSzPts val="6400"/>
              <a:buChar char="■"/>
              <a:defRPr sz="6400"/>
            </a:lvl3pPr>
            <a:lvl4pPr marL="1828800" lvl="3" indent="-635000">
              <a:spcBef>
                <a:spcPts val="0"/>
              </a:spcBef>
              <a:spcAft>
                <a:spcPts val="0"/>
              </a:spcAft>
              <a:buSzPts val="6400"/>
              <a:buChar char="●"/>
              <a:defRPr sz="6400"/>
            </a:lvl4pPr>
            <a:lvl5pPr marL="2286000" lvl="4" indent="-635000">
              <a:spcBef>
                <a:spcPts val="0"/>
              </a:spcBef>
              <a:spcAft>
                <a:spcPts val="0"/>
              </a:spcAft>
              <a:buSzPts val="6400"/>
              <a:buChar char="○"/>
              <a:defRPr sz="6400"/>
            </a:lvl5pPr>
            <a:lvl6pPr marL="2743200" lvl="5" indent="-635000">
              <a:spcBef>
                <a:spcPts val="0"/>
              </a:spcBef>
              <a:spcAft>
                <a:spcPts val="0"/>
              </a:spcAft>
              <a:buSzPts val="6400"/>
              <a:buChar char="■"/>
              <a:defRPr sz="6400"/>
            </a:lvl6pPr>
            <a:lvl7pPr marL="3200400" lvl="6" indent="-635000">
              <a:spcBef>
                <a:spcPts val="0"/>
              </a:spcBef>
              <a:spcAft>
                <a:spcPts val="0"/>
              </a:spcAft>
              <a:buSzPts val="6400"/>
              <a:buChar char="●"/>
              <a:defRPr sz="6400"/>
            </a:lvl7pPr>
            <a:lvl8pPr marL="3657600" lvl="7" indent="-635000">
              <a:spcBef>
                <a:spcPts val="0"/>
              </a:spcBef>
              <a:spcAft>
                <a:spcPts val="0"/>
              </a:spcAft>
              <a:buSzPts val="6400"/>
              <a:buChar char="○"/>
              <a:defRPr sz="6400"/>
            </a:lvl8pPr>
            <a:lvl9pPr marL="4114800" lvl="8" indent="-635000">
              <a:spcBef>
                <a:spcPts val="0"/>
              </a:spcBef>
              <a:spcAft>
                <a:spcPts val="0"/>
              </a:spcAft>
              <a:buSzPts val="6400"/>
              <a:buChar char="■"/>
              <a:defRPr sz="64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000"/>
          </a:xfrm>
          <a:prstGeom prst="rect">
            <a:avLst/>
          </a:prstGeom>
        </p:spPr>
        <p:txBody>
          <a:bodyPr spcFirstLastPara="1" wrap="square" lIns="487600" tIns="487600" rIns="487600" bIns="487600" anchor="ctr" anchorCtr="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87600" tIns="487600" rIns="487600" bIns="487600" anchor="b" anchorCtr="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87600" tIns="487600" rIns="487600" bIns="487600" anchor="t" anchorCtr="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87600" tIns="487600" rIns="487600" bIns="487600" anchor="ctr" anchorCtr="0">
            <a:normAutofit/>
          </a:bodyPr>
          <a:lstStyle>
            <a:lvl1pPr marL="457200" lvl="0" indent="-838200">
              <a:spcBef>
                <a:spcPts val="0"/>
              </a:spcBef>
              <a:spcAft>
                <a:spcPts val="0"/>
              </a:spcAft>
              <a:buSzPts val="9600"/>
              <a:buChar char="●"/>
              <a:defRPr/>
            </a:lvl1pPr>
            <a:lvl2pPr marL="914400" lvl="1" indent="-704850">
              <a:spcBef>
                <a:spcPts val="0"/>
              </a:spcBef>
              <a:spcAft>
                <a:spcPts val="0"/>
              </a:spcAft>
              <a:buSzPts val="7500"/>
              <a:buChar char="○"/>
              <a:defRPr/>
            </a:lvl2pPr>
            <a:lvl3pPr marL="1371600" lvl="2" indent="-704850">
              <a:spcBef>
                <a:spcPts val="0"/>
              </a:spcBef>
              <a:spcAft>
                <a:spcPts val="0"/>
              </a:spcAft>
              <a:buSzPts val="7500"/>
              <a:buChar char="■"/>
              <a:defRPr/>
            </a:lvl3pPr>
            <a:lvl4pPr marL="1828800" lvl="3" indent="-704850">
              <a:spcBef>
                <a:spcPts val="0"/>
              </a:spcBef>
              <a:spcAft>
                <a:spcPts val="0"/>
              </a:spcAft>
              <a:buSzPts val="7500"/>
              <a:buChar char="●"/>
              <a:defRPr/>
            </a:lvl4pPr>
            <a:lvl5pPr marL="2286000" lvl="4" indent="-704850">
              <a:spcBef>
                <a:spcPts val="0"/>
              </a:spcBef>
              <a:spcAft>
                <a:spcPts val="0"/>
              </a:spcAft>
              <a:buSzPts val="7500"/>
              <a:buChar char="○"/>
              <a:defRPr/>
            </a:lvl5pPr>
            <a:lvl6pPr marL="2743200" lvl="5" indent="-704850">
              <a:spcBef>
                <a:spcPts val="0"/>
              </a:spcBef>
              <a:spcAft>
                <a:spcPts val="0"/>
              </a:spcAft>
              <a:buSzPts val="7500"/>
              <a:buChar char="■"/>
              <a:defRPr/>
            </a:lvl6pPr>
            <a:lvl7pPr marL="3200400" lvl="6" indent="-704850">
              <a:spcBef>
                <a:spcPts val="0"/>
              </a:spcBef>
              <a:spcAft>
                <a:spcPts val="0"/>
              </a:spcAft>
              <a:buSzPts val="7500"/>
              <a:buChar char="●"/>
              <a:defRPr/>
            </a:lvl7pPr>
            <a:lvl8pPr marL="3657600" lvl="7" indent="-704850">
              <a:spcBef>
                <a:spcPts val="0"/>
              </a:spcBef>
              <a:spcAft>
                <a:spcPts val="0"/>
              </a:spcAft>
              <a:buSzPts val="7500"/>
              <a:buChar char="○"/>
              <a:defRPr/>
            </a:lvl8pPr>
            <a:lvl9pPr marL="4114800" lvl="8" indent="-704850">
              <a:spcBef>
                <a:spcPts val="0"/>
              </a:spcBef>
              <a:spcAft>
                <a:spcPts val="0"/>
              </a:spcAft>
              <a:buSzPts val="75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87600" tIns="487600" rIns="487600" bIns="487600" anchor="ctr" anchorCtr="0">
            <a:normAutofit/>
          </a:bodyPr>
          <a:lstStyle>
            <a:lvl1pPr marL="457200" lvl="0" indent="-228600">
              <a:lnSpc>
                <a:spcPct val="100000"/>
              </a:lnSpc>
              <a:spcBef>
                <a:spcPts val="0"/>
              </a:spcBef>
              <a:spcAft>
                <a:spcPts val="0"/>
              </a:spcAft>
              <a:buSzPts val="96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rmAutofit/>
          </a:bodyPr>
          <a:lstStyle>
            <a:lvl1pPr lvl="0">
              <a:spcBef>
                <a:spcPts val="0"/>
              </a:spcBef>
              <a:spcAft>
                <a:spcPts val="0"/>
              </a:spcAft>
              <a:buClr>
                <a:schemeClr val="dk1"/>
              </a:buClr>
              <a:buSzPts val="14900"/>
              <a:buNone/>
              <a:defRPr sz="14900">
                <a:solidFill>
                  <a:schemeClr val="dk1"/>
                </a:solidFill>
              </a:defRPr>
            </a:lvl1pPr>
            <a:lvl2pPr lvl="1">
              <a:spcBef>
                <a:spcPts val="0"/>
              </a:spcBef>
              <a:spcAft>
                <a:spcPts val="0"/>
              </a:spcAft>
              <a:buClr>
                <a:schemeClr val="dk1"/>
              </a:buClr>
              <a:buSzPts val="14900"/>
              <a:buNone/>
              <a:defRPr sz="14900">
                <a:solidFill>
                  <a:schemeClr val="dk1"/>
                </a:solidFill>
              </a:defRPr>
            </a:lvl2pPr>
            <a:lvl3pPr lvl="2">
              <a:spcBef>
                <a:spcPts val="0"/>
              </a:spcBef>
              <a:spcAft>
                <a:spcPts val="0"/>
              </a:spcAft>
              <a:buClr>
                <a:schemeClr val="dk1"/>
              </a:buClr>
              <a:buSzPts val="14900"/>
              <a:buNone/>
              <a:defRPr sz="14900">
                <a:solidFill>
                  <a:schemeClr val="dk1"/>
                </a:solidFill>
              </a:defRPr>
            </a:lvl3pPr>
            <a:lvl4pPr lvl="3">
              <a:spcBef>
                <a:spcPts val="0"/>
              </a:spcBef>
              <a:spcAft>
                <a:spcPts val="0"/>
              </a:spcAft>
              <a:buClr>
                <a:schemeClr val="dk1"/>
              </a:buClr>
              <a:buSzPts val="14900"/>
              <a:buNone/>
              <a:defRPr sz="14900">
                <a:solidFill>
                  <a:schemeClr val="dk1"/>
                </a:solidFill>
              </a:defRPr>
            </a:lvl4pPr>
            <a:lvl5pPr lvl="4">
              <a:spcBef>
                <a:spcPts val="0"/>
              </a:spcBef>
              <a:spcAft>
                <a:spcPts val="0"/>
              </a:spcAft>
              <a:buClr>
                <a:schemeClr val="dk1"/>
              </a:buClr>
              <a:buSzPts val="14900"/>
              <a:buNone/>
              <a:defRPr sz="14900">
                <a:solidFill>
                  <a:schemeClr val="dk1"/>
                </a:solidFill>
              </a:defRPr>
            </a:lvl5pPr>
            <a:lvl6pPr lvl="5">
              <a:spcBef>
                <a:spcPts val="0"/>
              </a:spcBef>
              <a:spcAft>
                <a:spcPts val="0"/>
              </a:spcAft>
              <a:buClr>
                <a:schemeClr val="dk1"/>
              </a:buClr>
              <a:buSzPts val="14900"/>
              <a:buNone/>
              <a:defRPr sz="14900">
                <a:solidFill>
                  <a:schemeClr val="dk1"/>
                </a:solidFill>
              </a:defRPr>
            </a:lvl6pPr>
            <a:lvl7pPr lvl="6">
              <a:spcBef>
                <a:spcPts val="0"/>
              </a:spcBef>
              <a:spcAft>
                <a:spcPts val="0"/>
              </a:spcAft>
              <a:buClr>
                <a:schemeClr val="dk1"/>
              </a:buClr>
              <a:buSzPts val="14900"/>
              <a:buNone/>
              <a:defRPr sz="14900">
                <a:solidFill>
                  <a:schemeClr val="dk1"/>
                </a:solidFill>
              </a:defRPr>
            </a:lvl7pPr>
            <a:lvl8pPr lvl="7">
              <a:spcBef>
                <a:spcPts val="0"/>
              </a:spcBef>
              <a:spcAft>
                <a:spcPts val="0"/>
              </a:spcAft>
              <a:buClr>
                <a:schemeClr val="dk1"/>
              </a:buClr>
              <a:buSzPts val="14900"/>
              <a:buNone/>
              <a:defRPr sz="14900">
                <a:solidFill>
                  <a:schemeClr val="dk1"/>
                </a:solidFill>
              </a:defRPr>
            </a:lvl8pPr>
            <a:lvl9pPr lvl="8">
              <a:spcBef>
                <a:spcPts val="0"/>
              </a:spcBef>
              <a:spcAft>
                <a:spcPts val="0"/>
              </a:spcAft>
              <a:buClr>
                <a:schemeClr val="dk1"/>
              </a:buClr>
              <a:buSzPts val="14900"/>
              <a:buNone/>
              <a:defRPr sz="14900">
                <a:solidFill>
                  <a:schemeClr val="dk1"/>
                </a:solidFill>
              </a:defRPr>
            </a:lvl9pPr>
          </a:lstStyle>
          <a:p>
            <a:endParaRPr/>
          </a:p>
        </p:txBody>
      </p:sp>
      <p:sp>
        <p:nvSpPr>
          <p:cNvPr id="7" name="Google Shape;7;p1"/>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normAutofit/>
          </a:bodyPr>
          <a:lstStyle>
            <a:lvl1pPr marL="457200" lvl="0" indent="-838200">
              <a:lnSpc>
                <a:spcPct val="115000"/>
              </a:lnSpc>
              <a:spcBef>
                <a:spcPts val="0"/>
              </a:spcBef>
              <a:spcAft>
                <a:spcPts val="0"/>
              </a:spcAft>
              <a:buClr>
                <a:schemeClr val="dk2"/>
              </a:buClr>
              <a:buSzPts val="9600"/>
              <a:buChar char="●"/>
              <a:defRPr sz="9600">
                <a:solidFill>
                  <a:schemeClr val="dk2"/>
                </a:solidFill>
              </a:defRPr>
            </a:lvl1pPr>
            <a:lvl2pPr marL="914400" lvl="1" indent="-704850">
              <a:lnSpc>
                <a:spcPct val="115000"/>
              </a:lnSpc>
              <a:spcBef>
                <a:spcPts val="0"/>
              </a:spcBef>
              <a:spcAft>
                <a:spcPts val="0"/>
              </a:spcAft>
              <a:buClr>
                <a:schemeClr val="dk2"/>
              </a:buClr>
              <a:buSzPts val="7500"/>
              <a:buChar char="○"/>
              <a:defRPr sz="7500">
                <a:solidFill>
                  <a:schemeClr val="dk2"/>
                </a:solidFill>
              </a:defRPr>
            </a:lvl2pPr>
            <a:lvl3pPr marL="1371600" lvl="2" indent="-704850">
              <a:lnSpc>
                <a:spcPct val="115000"/>
              </a:lnSpc>
              <a:spcBef>
                <a:spcPts val="0"/>
              </a:spcBef>
              <a:spcAft>
                <a:spcPts val="0"/>
              </a:spcAft>
              <a:buClr>
                <a:schemeClr val="dk2"/>
              </a:buClr>
              <a:buSzPts val="7500"/>
              <a:buChar char="■"/>
              <a:defRPr sz="7500">
                <a:solidFill>
                  <a:schemeClr val="dk2"/>
                </a:solidFill>
              </a:defRPr>
            </a:lvl3pPr>
            <a:lvl4pPr marL="1828800" lvl="3" indent="-704850">
              <a:lnSpc>
                <a:spcPct val="115000"/>
              </a:lnSpc>
              <a:spcBef>
                <a:spcPts val="0"/>
              </a:spcBef>
              <a:spcAft>
                <a:spcPts val="0"/>
              </a:spcAft>
              <a:buClr>
                <a:schemeClr val="dk2"/>
              </a:buClr>
              <a:buSzPts val="7500"/>
              <a:buChar char="●"/>
              <a:defRPr sz="7500">
                <a:solidFill>
                  <a:schemeClr val="dk2"/>
                </a:solidFill>
              </a:defRPr>
            </a:lvl4pPr>
            <a:lvl5pPr marL="2286000" lvl="4" indent="-704850">
              <a:lnSpc>
                <a:spcPct val="115000"/>
              </a:lnSpc>
              <a:spcBef>
                <a:spcPts val="0"/>
              </a:spcBef>
              <a:spcAft>
                <a:spcPts val="0"/>
              </a:spcAft>
              <a:buClr>
                <a:schemeClr val="dk2"/>
              </a:buClr>
              <a:buSzPts val="7500"/>
              <a:buChar char="○"/>
              <a:defRPr sz="7500">
                <a:solidFill>
                  <a:schemeClr val="dk2"/>
                </a:solidFill>
              </a:defRPr>
            </a:lvl5pPr>
            <a:lvl6pPr marL="2743200" lvl="5" indent="-704850">
              <a:lnSpc>
                <a:spcPct val="115000"/>
              </a:lnSpc>
              <a:spcBef>
                <a:spcPts val="0"/>
              </a:spcBef>
              <a:spcAft>
                <a:spcPts val="0"/>
              </a:spcAft>
              <a:buClr>
                <a:schemeClr val="dk2"/>
              </a:buClr>
              <a:buSzPts val="7500"/>
              <a:buChar char="■"/>
              <a:defRPr sz="7500">
                <a:solidFill>
                  <a:schemeClr val="dk2"/>
                </a:solidFill>
              </a:defRPr>
            </a:lvl6pPr>
            <a:lvl7pPr marL="3200400" lvl="6" indent="-704850">
              <a:lnSpc>
                <a:spcPct val="115000"/>
              </a:lnSpc>
              <a:spcBef>
                <a:spcPts val="0"/>
              </a:spcBef>
              <a:spcAft>
                <a:spcPts val="0"/>
              </a:spcAft>
              <a:buClr>
                <a:schemeClr val="dk2"/>
              </a:buClr>
              <a:buSzPts val="7500"/>
              <a:buChar char="●"/>
              <a:defRPr sz="7500">
                <a:solidFill>
                  <a:schemeClr val="dk2"/>
                </a:solidFill>
              </a:defRPr>
            </a:lvl7pPr>
            <a:lvl8pPr marL="3657600" lvl="7" indent="-704850">
              <a:lnSpc>
                <a:spcPct val="115000"/>
              </a:lnSpc>
              <a:spcBef>
                <a:spcPts val="0"/>
              </a:spcBef>
              <a:spcAft>
                <a:spcPts val="0"/>
              </a:spcAft>
              <a:buClr>
                <a:schemeClr val="dk2"/>
              </a:buClr>
              <a:buSzPts val="7500"/>
              <a:buChar char="○"/>
              <a:defRPr sz="7500">
                <a:solidFill>
                  <a:schemeClr val="dk2"/>
                </a:solidFill>
              </a:defRPr>
            </a:lvl8pPr>
            <a:lvl9pPr marL="4114800" lvl="8" indent="-704850">
              <a:lnSpc>
                <a:spcPct val="115000"/>
              </a:lnSpc>
              <a:spcBef>
                <a:spcPts val="0"/>
              </a:spcBef>
              <a:spcAft>
                <a:spcPts val="0"/>
              </a:spcAft>
              <a:buClr>
                <a:schemeClr val="dk2"/>
              </a:buClr>
              <a:buSzPts val="7500"/>
              <a:buChar char="■"/>
              <a:defRPr sz="75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87600" tIns="487600" rIns="487600" bIns="487600" anchor="ctr" anchorCtr="0">
            <a:normAutofit/>
          </a:bodyPr>
          <a:lstStyle>
            <a:lvl1pPr lvl="0" algn="r">
              <a:buNone/>
              <a:defRPr sz="5300">
                <a:solidFill>
                  <a:schemeClr val="dk2"/>
                </a:solidFill>
              </a:defRPr>
            </a:lvl1pPr>
            <a:lvl2pPr lvl="1" algn="r">
              <a:buNone/>
              <a:defRPr sz="5300">
                <a:solidFill>
                  <a:schemeClr val="dk2"/>
                </a:solidFill>
              </a:defRPr>
            </a:lvl2pPr>
            <a:lvl3pPr lvl="2" algn="r">
              <a:buNone/>
              <a:defRPr sz="5300">
                <a:solidFill>
                  <a:schemeClr val="dk2"/>
                </a:solidFill>
              </a:defRPr>
            </a:lvl3pPr>
            <a:lvl4pPr lvl="3" algn="r">
              <a:buNone/>
              <a:defRPr sz="5300">
                <a:solidFill>
                  <a:schemeClr val="dk2"/>
                </a:solidFill>
              </a:defRPr>
            </a:lvl4pPr>
            <a:lvl5pPr lvl="4" algn="r">
              <a:buNone/>
              <a:defRPr sz="5300">
                <a:solidFill>
                  <a:schemeClr val="dk2"/>
                </a:solidFill>
              </a:defRPr>
            </a:lvl5pPr>
            <a:lvl6pPr lvl="5" algn="r">
              <a:buNone/>
              <a:defRPr sz="5300">
                <a:solidFill>
                  <a:schemeClr val="dk2"/>
                </a:solidFill>
              </a:defRPr>
            </a:lvl6pPr>
            <a:lvl7pPr lvl="6" algn="r">
              <a:buNone/>
              <a:defRPr sz="5300">
                <a:solidFill>
                  <a:schemeClr val="dk2"/>
                </a:solidFill>
              </a:defRPr>
            </a:lvl7pPr>
            <a:lvl8pPr lvl="7" algn="r">
              <a:buNone/>
              <a:defRPr sz="5300">
                <a:solidFill>
                  <a:schemeClr val="dk2"/>
                </a:solidFill>
              </a:defRPr>
            </a:lvl8pPr>
            <a:lvl9pPr lvl="8" algn="r">
              <a:buNone/>
              <a:defRPr sz="5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books/NBK7627/" TargetMode="External"/><Relationship Id="rId3" Type="http://schemas.openxmlformats.org/officeDocument/2006/relationships/hyperlink" Target="https://www.cdc.gov/drugresistance/biggest-threats.html" TargetMode="External"/><Relationship Id="rId7" Type="http://schemas.openxmlformats.org/officeDocument/2006/relationships/hyperlink" Target="https://bio.libretexts.org/Learning_Objects/Laboratory_Experiments/Microbiology_Labs/Microbiology_Labs_I/09%3A_Kirby-Bauer_(Antibiotic_Sensitivit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fizer.com/news/articles/the_truth_about_covid_19_and_black_fungus" TargetMode="External"/><Relationship Id="rId5" Type="http://schemas.openxmlformats.org/officeDocument/2006/relationships/hyperlink" Target="https://asm.org/getattachment/2594ce26-bd44-47f6-8287-0657aa9185ad/Kirby-Bauer-Disk-Diffusion-Susceptibility-Test-Protocol-pdf.pdf" TargetMode="External"/><Relationship Id="rId10" Type="http://schemas.openxmlformats.org/officeDocument/2006/relationships/image" Target="../media/image2.png"/><Relationship Id="rId4" Type="http://schemas.openxmlformats.org/officeDocument/2006/relationships/hyperlink" Target="https://catalog.hardydiagnostics.com/cp_prod/Content/hugo/HardyDiskASTProceduresandChart.pdf" TargetMode="Externa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454800" y="398000"/>
            <a:ext cx="42981600" cy="5233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0" b="1" dirty="0">
                <a:solidFill>
                  <a:srgbClr val="CC0000"/>
                </a:solidFill>
                <a:latin typeface="EB Garamond"/>
                <a:ea typeface="EB Garamond"/>
                <a:cs typeface="EB Garamond"/>
                <a:sym typeface="EB Garamond"/>
              </a:rPr>
              <a:t>Searching for the </a:t>
            </a:r>
            <a:r>
              <a:rPr lang="en" sz="10000" b="1">
                <a:solidFill>
                  <a:srgbClr val="CC0000"/>
                </a:solidFill>
                <a:latin typeface="EB Garamond"/>
                <a:ea typeface="EB Garamond"/>
                <a:cs typeface="EB Garamond"/>
                <a:sym typeface="EB Garamond"/>
              </a:rPr>
              <a:t>Powerful Enemy: </a:t>
            </a:r>
            <a:endParaRPr sz="10000" b="1" dirty="0">
              <a:solidFill>
                <a:srgbClr val="CC0000"/>
              </a:solidFill>
              <a:latin typeface="EB Garamond"/>
              <a:ea typeface="EB Garamond"/>
              <a:cs typeface="EB Garamond"/>
              <a:sym typeface="EB Garamond"/>
            </a:endParaRPr>
          </a:p>
          <a:p>
            <a:pPr marL="0" lvl="0" indent="0" algn="ctr" rtl="0">
              <a:spcBef>
                <a:spcPts val="0"/>
              </a:spcBef>
              <a:spcAft>
                <a:spcPts val="0"/>
              </a:spcAft>
              <a:buClr>
                <a:schemeClr val="dk1"/>
              </a:buClr>
              <a:buSzPts val="1100"/>
              <a:buFont typeface="Arial"/>
              <a:buNone/>
            </a:pPr>
            <a:r>
              <a:rPr lang="en" sz="10000" b="1" dirty="0">
                <a:solidFill>
                  <a:srgbClr val="CC0000"/>
                </a:solidFill>
                <a:latin typeface="EB Garamond"/>
                <a:ea typeface="EB Garamond"/>
                <a:cs typeface="EB Garamond"/>
                <a:sym typeface="EB Garamond"/>
              </a:rPr>
              <a:t>Investigating Antimicrobial Resistance in New York City Medical Facilities</a:t>
            </a:r>
            <a:endParaRPr sz="10000" b="1" dirty="0">
              <a:solidFill>
                <a:srgbClr val="CC0000"/>
              </a:solidFill>
              <a:latin typeface="EB Garamond"/>
              <a:ea typeface="EB Garamond"/>
              <a:cs typeface="EB Garamond"/>
              <a:sym typeface="EB Garamond"/>
            </a:endParaRPr>
          </a:p>
          <a:p>
            <a:pPr marL="0" lvl="0" indent="0" algn="ctr" rtl="0">
              <a:spcBef>
                <a:spcPts val="0"/>
              </a:spcBef>
              <a:spcAft>
                <a:spcPts val="0"/>
              </a:spcAft>
              <a:buClr>
                <a:schemeClr val="dk1"/>
              </a:buClr>
              <a:buSzPts val="1100"/>
              <a:buFont typeface="Arial"/>
              <a:buNone/>
            </a:pPr>
            <a:r>
              <a:rPr lang="en" sz="6400" dirty="0">
                <a:latin typeface="EB Garamond"/>
                <a:ea typeface="EB Garamond"/>
                <a:cs typeface="EB Garamond"/>
                <a:sym typeface="EB Garamond"/>
              </a:rPr>
              <a:t>Leanne Auyeung¹, Peter Goswami², and Mangala Tawde³</a:t>
            </a:r>
            <a:endParaRPr sz="6400" dirty="0">
              <a:latin typeface="EB Garamond"/>
              <a:ea typeface="EB Garamond"/>
              <a:cs typeface="EB Garamond"/>
              <a:sym typeface="EB Garamond"/>
            </a:endParaRPr>
          </a:p>
          <a:p>
            <a:pPr marL="0" lvl="0" indent="0" algn="ctr" rtl="0">
              <a:spcBef>
                <a:spcPts val="0"/>
              </a:spcBef>
              <a:spcAft>
                <a:spcPts val="0"/>
              </a:spcAft>
              <a:buClr>
                <a:schemeClr val="dk1"/>
              </a:buClr>
              <a:buSzPts val="1100"/>
              <a:buFont typeface="Arial"/>
              <a:buNone/>
            </a:pPr>
            <a:r>
              <a:rPr lang="en" sz="6400" dirty="0">
                <a:latin typeface="EB Garamond"/>
                <a:ea typeface="EB Garamond"/>
                <a:cs typeface="EB Garamond"/>
                <a:sym typeface="EB Garamond"/>
              </a:rPr>
              <a:t>¹Bronx High School of Science; ²Stuyvesant High School; ³Queensborough Community College, CUNY. </a:t>
            </a:r>
            <a:endParaRPr sz="6400" dirty="0">
              <a:latin typeface="EB Garamond"/>
              <a:ea typeface="EB Garamond"/>
              <a:cs typeface="EB Garamond"/>
              <a:sym typeface="EB Garamond"/>
            </a:endParaRPr>
          </a:p>
        </p:txBody>
      </p:sp>
      <p:sp>
        <p:nvSpPr>
          <p:cNvPr id="55" name="Google Shape;55;p13"/>
          <p:cNvSpPr/>
          <p:nvPr/>
        </p:nvSpPr>
        <p:spPr>
          <a:xfrm>
            <a:off x="454800" y="6093200"/>
            <a:ext cx="15293700" cy="6541800"/>
          </a:xfrm>
          <a:prstGeom prst="rect">
            <a:avLst/>
          </a:prstGeom>
          <a:solidFill>
            <a:srgbClr val="C9DAF8"/>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6100">
              <a:latin typeface="EB Garamond"/>
              <a:ea typeface="EB Garamond"/>
              <a:cs typeface="EB Garamond"/>
              <a:sym typeface="EB Garamond"/>
            </a:endParaRPr>
          </a:p>
        </p:txBody>
      </p:sp>
      <p:sp>
        <p:nvSpPr>
          <p:cNvPr id="56" name="Google Shape;56;p13"/>
          <p:cNvSpPr txBox="1"/>
          <p:nvPr/>
        </p:nvSpPr>
        <p:spPr>
          <a:xfrm>
            <a:off x="511800" y="6093200"/>
            <a:ext cx="15293700" cy="835610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dirty="0">
                <a:latin typeface="EB Garamond" pitchFamily="2" charset="0"/>
                <a:ea typeface="EB Garamond" pitchFamily="2" charset="0"/>
                <a:cs typeface="EB Garamond"/>
                <a:sym typeface="EB Garamond"/>
              </a:rPr>
              <a:t>Abstract</a:t>
            </a:r>
            <a:endParaRPr sz="4500" b="1" dirty="0">
              <a:latin typeface="EB Garamond" pitchFamily="2" charset="0"/>
              <a:ea typeface="EB Garamond" pitchFamily="2" charset="0"/>
              <a:cs typeface="EB Garamond"/>
              <a:sym typeface="EB Garamond"/>
            </a:endParaRPr>
          </a:p>
          <a:p>
            <a:pPr algn="just"/>
            <a:r>
              <a:rPr lang="en-US" sz="4200" dirty="0">
                <a:latin typeface="EB Garamond" pitchFamily="2" charset="0"/>
                <a:ea typeface="EB Garamond" pitchFamily="2" charset="0"/>
              </a:rPr>
              <a:t>This study was conducted to determine the presence of antibiotic resistant bacteria on high touch surfaces in different types of healthcare facilities since antibiotic resistance in microbial pathogens potentially found in healthcare facilities can be a grave concern. Our findings indicated that there was no significant correlation between the level or type of healthcare facilities and how resistant or susceptible the isolated bacteria are to antibiotics. However, they indicated that antibiotic resistant bacteria may be prevalent in a wide array of healthcare facilities, so majors to mitigate microbial resistance is important.</a:t>
            </a:r>
          </a:p>
          <a:p>
            <a:pPr marL="0" lvl="0" indent="0" algn="l" rtl="0">
              <a:spcBef>
                <a:spcPts val="0"/>
              </a:spcBef>
              <a:spcAft>
                <a:spcPts val="0"/>
              </a:spcAft>
              <a:buClr>
                <a:schemeClr val="dk1"/>
              </a:buClr>
              <a:buSzPts val="1100"/>
              <a:buFont typeface="Arial"/>
              <a:buNone/>
            </a:pPr>
            <a:endParaRPr sz="4500" dirty="0">
              <a:latin typeface="EB Garamond" pitchFamily="2" charset="0"/>
              <a:ea typeface="EB Garamond" pitchFamily="2" charset="0"/>
              <a:cs typeface="EB Garamond"/>
              <a:sym typeface="EB Garamond"/>
            </a:endParaRPr>
          </a:p>
          <a:p>
            <a:pPr marL="0" lvl="0" indent="0" algn="l" rtl="0">
              <a:spcBef>
                <a:spcPts val="0"/>
              </a:spcBef>
              <a:spcAft>
                <a:spcPts val="0"/>
              </a:spcAft>
              <a:buNone/>
            </a:pPr>
            <a:endParaRPr sz="4500" dirty="0">
              <a:latin typeface="EB Garamond" pitchFamily="2" charset="0"/>
              <a:ea typeface="EB Garamond" pitchFamily="2" charset="0"/>
              <a:cs typeface="EB Garamond"/>
              <a:sym typeface="EB Garamond"/>
            </a:endParaRPr>
          </a:p>
        </p:txBody>
      </p:sp>
      <p:sp>
        <p:nvSpPr>
          <p:cNvPr id="57" name="Google Shape;57;p13"/>
          <p:cNvSpPr/>
          <p:nvPr/>
        </p:nvSpPr>
        <p:spPr>
          <a:xfrm>
            <a:off x="454800" y="13290675"/>
            <a:ext cx="15293700" cy="9882000"/>
          </a:xfrm>
          <a:prstGeom prst="rect">
            <a:avLst/>
          </a:prstGeom>
          <a:solidFill>
            <a:srgbClr val="C9DAF8"/>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454800" y="23648050"/>
            <a:ext cx="15350700" cy="8929200"/>
          </a:xfrm>
          <a:prstGeom prst="rect">
            <a:avLst/>
          </a:prstGeom>
          <a:solidFill>
            <a:srgbClr val="C9DAF8"/>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511800" y="23648050"/>
            <a:ext cx="15293700" cy="884085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dirty="0">
                <a:latin typeface="EB Garamond"/>
                <a:ea typeface="EB Garamond"/>
                <a:cs typeface="EB Garamond"/>
                <a:sym typeface="EB Garamond"/>
              </a:rPr>
              <a:t>Materials and Methods</a:t>
            </a:r>
            <a:endParaRPr sz="4500" dirty="0">
              <a:latin typeface="EB Garamond"/>
              <a:ea typeface="EB Garamond"/>
              <a:cs typeface="EB Garamond"/>
              <a:sym typeface="EB Garamond"/>
            </a:endParaRPr>
          </a:p>
          <a:p>
            <a:pPr marL="914400" lvl="0" indent="-514350" algn="l" rtl="0">
              <a:lnSpc>
                <a:spcPct val="115000"/>
              </a:lnSpc>
              <a:spcBef>
                <a:spcPts val="0"/>
              </a:spcBef>
              <a:spcAft>
                <a:spcPts val="0"/>
              </a:spcAft>
              <a:buSzPts val="4500"/>
              <a:buFont typeface="EB Garamond"/>
              <a:buChar char="●"/>
            </a:pPr>
            <a:r>
              <a:rPr lang="en" sz="4500" dirty="0">
                <a:latin typeface="EB Garamond"/>
                <a:ea typeface="EB Garamond"/>
                <a:cs typeface="EB Garamond"/>
                <a:sym typeface="EB Garamond"/>
              </a:rPr>
              <a:t>11 samples were collected from different medical facilities including urgent care centers, doctor’s offices, and hospitals </a:t>
            </a:r>
            <a:r>
              <a:rPr lang="en" sz="4500" dirty="0">
                <a:solidFill>
                  <a:schemeClr val="dk1"/>
                </a:solidFill>
                <a:latin typeface="EB Garamond"/>
                <a:ea typeface="EB Garamond"/>
                <a:cs typeface="EB Garamond"/>
                <a:sym typeface="EB Garamond"/>
              </a:rPr>
              <a:t>by using sterilized cotton swabs and saline solution to swab surfaces. </a:t>
            </a:r>
            <a:endParaRPr sz="4500" dirty="0">
              <a:latin typeface="EB Garamond"/>
              <a:ea typeface="EB Garamond"/>
              <a:cs typeface="EB Garamond"/>
              <a:sym typeface="EB Garamond"/>
            </a:endParaRPr>
          </a:p>
          <a:p>
            <a:pPr marL="914400" lvl="0" indent="-514350" algn="l" rtl="0">
              <a:lnSpc>
                <a:spcPct val="115000"/>
              </a:lnSpc>
              <a:spcBef>
                <a:spcPts val="0"/>
              </a:spcBef>
              <a:spcAft>
                <a:spcPts val="0"/>
              </a:spcAft>
              <a:buSzPts val="4500"/>
              <a:buFont typeface="EB Garamond"/>
              <a:buChar char="●"/>
            </a:pPr>
            <a:r>
              <a:rPr lang="en" sz="4500" dirty="0">
                <a:latin typeface="EB Garamond"/>
                <a:ea typeface="EB Garamond"/>
                <a:cs typeface="EB Garamond"/>
                <a:sym typeface="EB Garamond"/>
              </a:rPr>
              <a:t>After being cultured for three days, 12 colonies were isolated from a variety of these samples.</a:t>
            </a:r>
            <a:endParaRPr sz="4500" dirty="0">
              <a:latin typeface="EB Garamond"/>
              <a:ea typeface="EB Garamond"/>
              <a:cs typeface="EB Garamond"/>
              <a:sym typeface="EB Garamond"/>
            </a:endParaRPr>
          </a:p>
          <a:p>
            <a:pPr marL="914400" lvl="0" indent="-514350" algn="l" rtl="0">
              <a:lnSpc>
                <a:spcPct val="115000"/>
              </a:lnSpc>
              <a:spcBef>
                <a:spcPts val="0"/>
              </a:spcBef>
              <a:spcAft>
                <a:spcPts val="0"/>
              </a:spcAft>
              <a:buSzPts val="4500"/>
              <a:buFont typeface="EB Garamond"/>
              <a:buChar char="●"/>
            </a:pPr>
            <a:r>
              <a:rPr lang="en" sz="4500" dirty="0">
                <a:latin typeface="EB Garamond"/>
                <a:ea typeface="EB Garamond"/>
                <a:cs typeface="EB Garamond"/>
                <a:sym typeface="EB Garamond"/>
              </a:rPr>
              <a:t>The Kirby Bauer test was performed to test for antibiotic resistance to 12 common antibiotics in these colonies.</a:t>
            </a:r>
            <a:endParaRPr sz="4500" dirty="0">
              <a:latin typeface="EB Garamond"/>
              <a:ea typeface="EB Garamond"/>
              <a:cs typeface="EB Garamond"/>
              <a:sym typeface="EB Garamond"/>
            </a:endParaRPr>
          </a:p>
          <a:p>
            <a:pPr marL="914400" lvl="0" indent="-514350" algn="l" rtl="0">
              <a:lnSpc>
                <a:spcPct val="115000"/>
              </a:lnSpc>
              <a:spcBef>
                <a:spcPts val="0"/>
              </a:spcBef>
              <a:spcAft>
                <a:spcPts val="0"/>
              </a:spcAft>
              <a:buSzPts val="4500"/>
              <a:buFont typeface="EB Garamond"/>
              <a:buChar char="●"/>
            </a:pPr>
            <a:r>
              <a:rPr lang="en" sz="4500" dirty="0">
                <a:latin typeface="EB Garamond"/>
                <a:ea typeface="EB Garamond"/>
                <a:cs typeface="EB Garamond"/>
                <a:sym typeface="EB Garamond"/>
              </a:rPr>
              <a:t>DNA from these 12 colonies were extracted and the 16S rRNA gene was amplified via PCR to send out DNA for Sanger sequencing of 10 of these colonies.</a:t>
            </a:r>
            <a:endParaRPr sz="4500" dirty="0">
              <a:latin typeface="EB Garamond"/>
              <a:ea typeface="EB Garamond"/>
              <a:cs typeface="EB Garamond"/>
              <a:sym typeface="EB Garamond"/>
            </a:endParaRPr>
          </a:p>
        </p:txBody>
      </p:sp>
      <p:sp>
        <p:nvSpPr>
          <p:cNvPr id="60" name="Google Shape;60;p13"/>
          <p:cNvSpPr/>
          <p:nvPr/>
        </p:nvSpPr>
        <p:spPr>
          <a:xfrm>
            <a:off x="16430775" y="6093200"/>
            <a:ext cx="27005700" cy="8929200"/>
          </a:xfrm>
          <a:prstGeom prst="rect">
            <a:avLst/>
          </a:prstGeom>
          <a:solidFill>
            <a:srgbClr val="C9DAF8"/>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EB Garamond"/>
              <a:ea typeface="EB Garamond"/>
              <a:cs typeface="EB Garamond"/>
              <a:sym typeface="EB Garamond"/>
            </a:endParaRPr>
          </a:p>
        </p:txBody>
      </p:sp>
      <p:sp>
        <p:nvSpPr>
          <p:cNvPr id="61" name="Google Shape;61;p13"/>
          <p:cNvSpPr txBox="1"/>
          <p:nvPr/>
        </p:nvSpPr>
        <p:spPr>
          <a:xfrm>
            <a:off x="16430725" y="6026500"/>
            <a:ext cx="270057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latin typeface="EB Garamond"/>
                <a:ea typeface="EB Garamond"/>
                <a:cs typeface="EB Garamond"/>
                <a:sym typeface="EB Garamond"/>
              </a:rPr>
              <a:t>Results</a:t>
            </a:r>
            <a:endParaRPr sz="4800" b="1">
              <a:latin typeface="EB Garamond"/>
              <a:ea typeface="EB Garamond"/>
              <a:cs typeface="EB Garamond"/>
              <a:sym typeface="EB Garamond"/>
            </a:endParaRPr>
          </a:p>
          <a:p>
            <a:pPr marL="0" lvl="0" indent="0" algn="l" rtl="0">
              <a:spcBef>
                <a:spcPts val="0"/>
              </a:spcBef>
              <a:spcAft>
                <a:spcPts val="0"/>
              </a:spcAft>
              <a:buNone/>
            </a:pPr>
            <a:endParaRPr sz="4800" b="1">
              <a:latin typeface="EB Garamond"/>
              <a:ea typeface="EB Garamond"/>
              <a:cs typeface="EB Garamond"/>
              <a:sym typeface="EB Garamond"/>
            </a:endParaRPr>
          </a:p>
        </p:txBody>
      </p:sp>
      <p:sp>
        <p:nvSpPr>
          <p:cNvPr id="62" name="Google Shape;62;p13"/>
          <p:cNvSpPr/>
          <p:nvPr/>
        </p:nvSpPr>
        <p:spPr>
          <a:xfrm>
            <a:off x="16430725" y="15723725"/>
            <a:ext cx="27005700" cy="10656600"/>
          </a:xfrm>
          <a:prstGeom prst="rect">
            <a:avLst/>
          </a:prstGeom>
          <a:solidFill>
            <a:srgbClr val="C9DAF8"/>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16430775" y="15723725"/>
            <a:ext cx="270057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latin typeface="EB Garamond"/>
                <a:ea typeface="EB Garamond"/>
                <a:cs typeface="EB Garamond"/>
                <a:sym typeface="EB Garamond"/>
              </a:rPr>
              <a:t>Discussion</a:t>
            </a:r>
            <a:endParaRPr sz="4800" b="1">
              <a:latin typeface="EB Garamond"/>
              <a:ea typeface="EB Garamond"/>
              <a:cs typeface="EB Garamond"/>
              <a:sym typeface="EB Garamond"/>
            </a:endParaRPr>
          </a:p>
          <a:p>
            <a:pPr marL="0" lvl="0" indent="0" algn="l" rtl="0">
              <a:spcBef>
                <a:spcPts val="0"/>
              </a:spcBef>
              <a:spcAft>
                <a:spcPts val="0"/>
              </a:spcAft>
              <a:buNone/>
            </a:pPr>
            <a:endParaRPr sz="4800" b="1">
              <a:latin typeface="EB Garamond"/>
              <a:ea typeface="EB Garamond"/>
              <a:cs typeface="EB Garamond"/>
              <a:sym typeface="EB Garamond"/>
            </a:endParaRPr>
          </a:p>
        </p:txBody>
      </p:sp>
      <p:sp>
        <p:nvSpPr>
          <p:cNvPr id="64" name="Google Shape;64;p13"/>
          <p:cNvSpPr/>
          <p:nvPr/>
        </p:nvSpPr>
        <p:spPr>
          <a:xfrm>
            <a:off x="16430775" y="26948750"/>
            <a:ext cx="11654927" cy="5221200"/>
          </a:xfrm>
          <a:prstGeom prst="rect">
            <a:avLst/>
          </a:prstGeom>
          <a:solidFill>
            <a:srgbClr val="C9DAF8"/>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p:nvPr/>
        </p:nvSpPr>
        <p:spPr>
          <a:xfrm>
            <a:off x="16430625" y="26825200"/>
            <a:ext cx="11594150" cy="533989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700" b="1" dirty="0">
                <a:latin typeface="EB Garamond"/>
                <a:ea typeface="EB Garamond"/>
                <a:cs typeface="EB Garamond"/>
                <a:sym typeface="EB Garamond"/>
              </a:rPr>
              <a:t>Acknowledgements</a:t>
            </a:r>
            <a:endParaRPr sz="4700" b="1" dirty="0">
              <a:latin typeface="EB Garamond"/>
              <a:ea typeface="EB Garamond"/>
              <a:cs typeface="EB Garamond"/>
              <a:sym typeface="EB Garamond"/>
            </a:endParaRPr>
          </a:p>
          <a:p>
            <a:r>
              <a:rPr lang="en" sz="4200" dirty="0">
                <a:latin typeface="EB Garamond"/>
                <a:ea typeface="EB Garamond"/>
                <a:cs typeface="EB Garamond"/>
                <a:sym typeface="EB Garamond"/>
              </a:rPr>
              <a:t>We are grateful to The Pinkerton   Foundation and Science Sandbox: An Initiative of the Simons Foundation for funding our project. We  thank Drs. Allison </a:t>
            </a:r>
            <a:r>
              <a:rPr lang="en" sz="4200" dirty="0" err="1">
                <a:latin typeface="EB Garamond"/>
                <a:ea typeface="EB Garamond"/>
                <a:cs typeface="EB Garamond"/>
                <a:sym typeface="EB Garamond"/>
              </a:rPr>
              <a:t>Mayle</a:t>
            </a:r>
            <a:r>
              <a:rPr lang="en" sz="4200" dirty="0">
                <a:latin typeface="EB Garamond"/>
                <a:ea typeface="EB Garamond"/>
                <a:cs typeface="EB Garamond"/>
                <a:sym typeface="EB Garamond"/>
              </a:rPr>
              <a:t> and Arden Feil and the DNA Learning Center Community  for supporting us </a:t>
            </a:r>
            <a:r>
              <a:rPr lang="en-US" sz="4200" dirty="0">
                <a:latin typeface="EB Garamond"/>
                <a:ea typeface="EB Garamond"/>
                <a:cs typeface="EB Garamond"/>
                <a:sym typeface="EB Garamond"/>
              </a:rPr>
              <a:t>and Dr. Mangala Tawde for mentoring</a:t>
            </a:r>
            <a:r>
              <a:rPr lang="en" sz="4200" dirty="0">
                <a:latin typeface="EB Garamond"/>
                <a:ea typeface="EB Garamond"/>
                <a:cs typeface="EB Garamond"/>
                <a:sym typeface="EB Garamond"/>
              </a:rPr>
              <a:t> us in our research endeavors.</a:t>
            </a:r>
            <a:endParaRPr sz="4800" dirty="0">
              <a:latin typeface="EB Garamond"/>
              <a:ea typeface="EB Garamond"/>
              <a:cs typeface="EB Garamond"/>
              <a:sym typeface="EB Garamond"/>
            </a:endParaRPr>
          </a:p>
          <a:p>
            <a:pPr marL="0" lvl="0" indent="0" algn="l" rtl="0">
              <a:spcBef>
                <a:spcPts val="0"/>
              </a:spcBef>
              <a:spcAft>
                <a:spcPts val="0"/>
              </a:spcAft>
              <a:buNone/>
            </a:pPr>
            <a:endParaRPr sz="3600" b="1" dirty="0">
              <a:latin typeface="EB Garamond"/>
              <a:ea typeface="EB Garamond"/>
              <a:cs typeface="EB Garamond"/>
              <a:sym typeface="EB Garamond"/>
            </a:endParaRPr>
          </a:p>
        </p:txBody>
      </p:sp>
      <p:sp>
        <p:nvSpPr>
          <p:cNvPr id="66" name="Google Shape;66;p13"/>
          <p:cNvSpPr/>
          <p:nvPr/>
        </p:nvSpPr>
        <p:spPr>
          <a:xfrm>
            <a:off x="28597550" y="26948750"/>
            <a:ext cx="14838900" cy="5221200"/>
          </a:xfrm>
          <a:prstGeom prst="rect">
            <a:avLst/>
          </a:prstGeom>
          <a:solidFill>
            <a:srgbClr val="C9DAF8"/>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EB Garamond"/>
              <a:ea typeface="EB Garamond"/>
              <a:cs typeface="EB Garamond"/>
              <a:sym typeface="EB Garamond"/>
            </a:endParaRPr>
          </a:p>
        </p:txBody>
      </p:sp>
      <p:sp>
        <p:nvSpPr>
          <p:cNvPr id="67" name="Google Shape;67;p13"/>
          <p:cNvSpPr txBox="1"/>
          <p:nvPr/>
        </p:nvSpPr>
        <p:spPr>
          <a:xfrm>
            <a:off x="27119300" y="26891900"/>
            <a:ext cx="163170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latin typeface="EB Garamond"/>
                <a:ea typeface="EB Garamond"/>
                <a:cs typeface="EB Garamond"/>
                <a:sym typeface="EB Garamond"/>
              </a:rPr>
              <a:t>References</a:t>
            </a:r>
            <a:endParaRPr sz="4800" b="1" dirty="0">
              <a:latin typeface="EB Garamond"/>
              <a:ea typeface="EB Garamond"/>
              <a:cs typeface="EB Garamond"/>
              <a:sym typeface="EB Garamond"/>
            </a:endParaRPr>
          </a:p>
          <a:p>
            <a:pPr marL="0" lvl="0" indent="0" algn="l" rtl="0">
              <a:spcBef>
                <a:spcPts val="0"/>
              </a:spcBef>
              <a:spcAft>
                <a:spcPts val="0"/>
              </a:spcAft>
              <a:buNone/>
            </a:pPr>
            <a:endParaRPr sz="4800" b="1" dirty="0">
              <a:latin typeface="EB Garamond"/>
              <a:ea typeface="EB Garamond"/>
              <a:cs typeface="EB Garamond"/>
              <a:sym typeface="EB Garamond"/>
            </a:endParaRPr>
          </a:p>
        </p:txBody>
      </p:sp>
      <p:sp>
        <p:nvSpPr>
          <p:cNvPr id="68" name="Google Shape;68;p13"/>
          <p:cNvSpPr txBox="1"/>
          <p:nvPr/>
        </p:nvSpPr>
        <p:spPr>
          <a:xfrm>
            <a:off x="454800" y="13290675"/>
            <a:ext cx="15293700" cy="98795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dirty="0">
                <a:latin typeface="EB Garamond"/>
                <a:ea typeface="EB Garamond"/>
                <a:cs typeface="EB Garamond"/>
                <a:sym typeface="EB Garamond"/>
              </a:rPr>
              <a:t>Introduction</a:t>
            </a:r>
            <a:endParaRPr sz="4500" b="1" dirty="0">
              <a:latin typeface="EB Garamond"/>
              <a:ea typeface="EB Garamond"/>
              <a:cs typeface="EB Garamond"/>
              <a:sym typeface="EB Garamond"/>
            </a:endParaRPr>
          </a:p>
          <a:p>
            <a:pPr marL="914400" lvl="0" indent="-514350" algn="l" rtl="0">
              <a:spcBef>
                <a:spcPts val="0"/>
              </a:spcBef>
              <a:spcAft>
                <a:spcPts val="0"/>
              </a:spcAft>
              <a:buSzPts val="4500"/>
              <a:buFont typeface="EB Garamond"/>
              <a:buChar char="●"/>
            </a:pPr>
            <a:r>
              <a:rPr lang="en" sz="4500" dirty="0">
                <a:latin typeface="EB Garamond"/>
                <a:ea typeface="EB Garamond"/>
                <a:cs typeface="EB Garamond"/>
                <a:sym typeface="EB Garamond"/>
              </a:rPr>
              <a:t>Antibiotic resistant bacteria and fungi cause 2.8 million infections and 35,000 deaths in the US each year (CDC, 2019)</a:t>
            </a:r>
            <a:endParaRPr sz="4500" dirty="0">
              <a:latin typeface="EB Garamond"/>
              <a:ea typeface="EB Garamond"/>
              <a:cs typeface="EB Garamond"/>
              <a:sym typeface="EB Garamond"/>
            </a:endParaRPr>
          </a:p>
          <a:p>
            <a:pPr marL="914400" lvl="0" indent="-514350" algn="l" rtl="0">
              <a:spcBef>
                <a:spcPts val="0"/>
              </a:spcBef>
              <a:spcAft>
                <a:spcPts val="0"/>
              </a:spcAft>
              <a:buSzPts val="4500"/>
              <a:buFont typeface="EB Garamond"/>
              <a:buChar char="●"/>
            </a:pPr>
            <a:r>
              <a:rPr lang="en" sz="4500" dirty="0">
                <a:latin typeface="EB Garamond"/>
                <a:ea typeface="EB Garamond"/>
                <a:cs typeface="EB Garamond"/>
                <a:sym typeface="EB Garamond"/>
              </a:rPr>
              <a:t>Healthcare facilities tend to see a greater volume of patients and use antibiotic products at a large scale; therefore, healthcare facilities may have a significant amount of antibiotic resistant bacteria</a:t>
            </a:r>
            <a:endParaRPr sz="4500" dirty="0">
              <a:latin typeface="EB Garamond"/>
              <a:ea typeface="EB Garamond"/>
              <a:cs typeface="EB Garamond"/>
              <a:sym typeface="EB Garamond"/>
            </a:endParaRPr>
          </a:p>
          <a:p>
            <a:pPr marL="914400" lvl="0" indent="-514350" algn="l" rtl="0">
              <a:spcBef>
                <a:spcPts val="0"/>
              </a:spcBef>
              <a:spcAft>
                <a:spcPts val="0"/>
              </a:spcAft>
              <a:buSzPts val="4500"/>
              <a:buFont typeface="EB Garamond"/>
              <a:buChar char="●"/>
            </a:pPr>
            <a:r>
              <a:rPr lang="en" sz="4500" dirty="0">
                <a:latin typeface="EB Garamond"/>
                <a:ea typeface="EB Garamond"/>
                <a:cs typeface="EB Garamond"/>
                <a:sym typeface="EB Garamond"/>
              </a:rPr>
              <a:t> We hypothesized that there would be a correlation between the level of medical facility (i.e. doctor’s office vs. hospital) and the level of antibiotic resistance as each see a different volume of patients and are exposed to different pathogens </a:t>
            </a:r>
            <a:endParaRPr sz="4500" dirty="0">
              <a:latin typeface="EB Garamond"/>
              <a:ea typeface="EB Garamond"/>
              <a:cs typeface="EB Garamond"/>
              <a:sym typeface="EB Garamond"/>
            </a:endParaRPr>
          </a:p>
          <a:p>
            <a:pPr marL="914400" lvl="0" indent="-514350" algn="l" rtl="0">
              <a:spcBef>
                <a:spcPts val="0"/>
              </a:spcBef>
              <a:spcAft>
                <a:spcPts val="0"/>
              </a:spcAft>
              <a:buSzPts val="4500"/>
              <a:buFont typeface="EB Garamond"/>
              <a:buChar char="●"/>
            </a:pPr>
            <a:r>
              <a:rPr lang="en" sz="4500" dirty="0">
                <a:latin typeface="EB Garamond"/>
                <a:ea typeface="EB Garamond"/>
                <a:cs typeface="EB Garamond"/>
                <a:sym typeface="EB Garamond"/>
              </a:rPr>
              <a:t>COVID-19 pandemic has led to a higher influx of patients, possibly exposing more people to antibiotic resistant bacteria, making the issue of antibiotic resistance more relevant </a:t>
            </a:r>
            <a:endParaRPr sz="4500" dirty="0">
              <a:latin typeface="EB Garamond"/>
              <a:ea typeface="EB Garamond"/>
              <a:cs typeface="EB Garamond"/>
              <a:sym typeface="EB Garamond"/>
            </a:endParaRPr>
          </a:p>
        </p:txBody>
      </p:sp>
      <p:graphicFrame>
        <p:nvGraphicFramePr>
          <p:cNvPr id="69" name="Google Shape;69;p13"/>
          <p:cNvGraphicFramePr/>
          <p:nvPr/>
        </p:nvGraphicFramePr>
        <p:xfrm>
          <a:off x="16430700" y="6823793"/>
          <a:ext cx="27005675" cy="7967200"/>
        </p:xfrm>
        <a:graphic>
          <a:graphicData uri="http://schemas.openxmlformats.org/drawingml/2006/table">
            <a:tbl>
              <a:tblPr>
                <a:noFill/>
                <a:tableStyleId>{EB311D06-EB14-40F6-9163-B69D4584255D}</a:tableStyleId>
              </a:tblPr>
              <a:tblGrid>
                <a:gridCol w="2501600">
                  <a:extLst>
                    <a:ext uri="{9D8B030D-6E8A-4147-A177-3AD203B41FA5}">
                      <a16:colId xmlns:a16="http://schemas.microsoft.com/office/drawing/2014/main" val="20000"/>
                    </a:ext>
                  </a:extLst>
                </a:gridCol>
                <a:gridCol w="3468100">
                  <a:extLst>
                    <a:ext uri="{9D8B030D-6E8A-4147-A177-3AD203B41FA5}">
                      <a16:colId xmlns:a16="http://schemas.microsoft.com/office/drawing/2014/main" val="20001"/>
                    </a:ext>
                  </a:extLst>
                </a:gridCol>
                <a:gridCol w="3013275">
                  <a:extLst>
                    <a:ext uri="{9D8B030D-6E8A-4147-A177-3AD203B41FA5}">
                      <a16:colId xmlns:a16="http://schemas.microsoft.com/office/drawing/2014/main" val="20002"/>
                    </a:ext>
                  </a:extLst>
                </a:gridCol>
                <a:gridCol w="5173725">
                  <a:extLst>
                    <a:ext uri="{9D8B030D-6E8A-4147-A177-3AD203B41FA5}">
                      <a16:colId xmlns:a16="http://schemas.microsoft.com/office/drawing/2014/main" val="20003"/>
                    </a:ext>
                  </a:extLst>
                </a:gridCol>
                <a:gridCol w="12848975">
                  <a:extLst>
                    <a:ext uri="{9D8B030D-6E8A-4147-A177-3AD203B41FA5}">
                      <a16:colId xmlns:a16="http://schemas.microsoft.com/office/drawing/2014/main" val="20004"/>
                    </a:ext>
                  </a:extLst>
                </a:gridCol>
              </a:tblGrid>
              <a:tr h="513350">
                <a:tc>
                  <a:txBody>
                    <a:bodyPr/>
                    <a:lstStyle/>
                    <a:p>
                      <a:pPr marL="0" lvl="0" indent="0" algn="l" rtl="0">
                        <a:spcBef>
                          <a:spcPts val="0"/>
                        </a:spcBef>
                        <a:spcAft>
                          <a:spcPts val="0"/>
                        </a:spcAft>
                        <a:buNone/>
                      </a:pP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Location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Surface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Species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Resistant to: </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1</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Urgent Care Center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Bacillus megaterium</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Clindamycin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2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Urgent Care Center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Kocuria indica</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Chloramphenicol, Nitrofurantoin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3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Dentist Office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Doorknob</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Staphylococcus saprophyticus</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Penicillin </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4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Doctor’s Office</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Doorknob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Bacillus thuringiensis</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Penicillin, Ticarcillin, Ceftriaxone</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5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Doctor’s Office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Doorknob</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Bacillus sp. NRV</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6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Hospital Pharmacy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Doorknob</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Staphylococcus hominis</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Vancomycin, Penicillin, Ticarcillin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6"/>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7</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Retail Pharmacy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Credit Card Pad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Ureibacillus massiliensis</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7"/>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8</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Hospital Entrance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(not sequenced)</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Nitrofurantoin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8"/>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9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Dentist Office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Bacillus licheniformis</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Clindamycin, Penicillin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9"/>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10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Hospital Entrance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Bacillus infantis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0"/>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11</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Hospital Entrance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(not sequenced)</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Nitrofurantoin </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1"/>
                  </a:ext>
                </a:extLst>
              </a:tr>
              <a:tr h="615250">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Organism 12</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Dentist Office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Door Handle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Halalkalibacterium halodurans   </a:t>
                      </a:r>
                      <a:endParaRPr sz="3000">
                        <a:latin typeface="Times New Roman"/>
                        <a:ea typeface="Times New Roman"/>
                        <a:cs typeface="Times New Roman"/>
                        <a:sym typeface="Times New Roman"/>
                      </a:endParaRPr>
                    </a:p>
                  </a:txBody>
                  <a:tcPr marL="63500" marR="63500" marT="63500" marB="63500"/>
                </a:tc>
                <a:tc>
                  <a:txBody>
                    <a:bodyPr/>
                    <a:lstStyle/>
                    <a:p>
                      <a:pPr marL="0" lvl="0" indent="0" algn="l" rtl="0">
                        <a:spcBef>
                          <a:spcPts val="0"/>
                        </a:spcBef>
                        <a:spcAft>
                          <a:spcPts val="0"/>
                        </a:spcAft>
                        <a:buNone/>
                      </a:pPr>
                      <a:r>
                        <a:rPr lang="en" sz="3000">
                          <a:latin typeface="Times New Roman"/>
                          <a:ea typeface="Times New Roman"/>
                          <a:cs typeface="Times New Roman"/>
                          <a:sym typeface="Times New Roman"/>
                        </a:rPr>
                        <a:t>Cefoxitin, Clindamycin</a:t>
                      </a:r>
                      <a:endParaRPr sz="30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12"/>
                  </a:ext>
                </a:extLst>
              </a:tr>
            </a:tbl>
          </a:graphicData>
        </a:graphic>
      </p:graphicFrame>
      <p:sp>
        <p:nvSpPr>
          <p:cNvPr id="70" name="Google Shape;70;p13"/>
          <p:cNvSpPr txBox="1"/>
          <p:nvPr/>
        </p:nvSpPr>
        <p:spPr>
          <a:xfrm>
            <a:off x="16710875" y="16571050"/>
            <a:ext cx="26274300" cy="9879597"/>
          </a:xfrm>
          <a:prstGeom prst="rect">
            <a:avLst/>
          </a:prstGeom>
          <a:noFill/>
          <a:ln>
            <a:noFill/>
          </a:ln>
        </p:spPr>
        <p:txBody>
          <a:bodyPr spcFirstLastPara="1" wrap="square" lIns="91425" tIns="91425" rIns="91425" bIns="91425" anchor="t" anchorCtr="0">
            <a:spAutoFit/>
          </a:bodyPr>
          <a:lstStyle/>
          <a:p>
            <a:pPr marL="457200" lvl="0" indent="-514350" algn="l" rtl="0">
              <a:lnSpc>
                <a:spcPct val="100000"/>
              </a:lnSpc>
              <a:spcBef>
                <a:spcPts val="0"/>
              </a:spcBef>
              <a:spcAft>
                <a:spcPts val="0"/>
              </a:spcAft>
              <a:buClr>
                <a:schemeClr val="dk1"/>
              </a:buClr>
              <a:buSzPts val="4500"/>
              <a:buFont typeface="EB Garamond"/>
              <a:buChar char="●"/>
            </a:pPr>
            <a:r>
              <a:rPr lang="en" sz="4500" dirty="0">
                <a:solidFill>
                  <a:schemeClr val="dk1"/>
                </a:solidFill>
                <a:latin typeface="EB Garamond"/>
                <a:ea typeface="EB Garamond"/>
                <a:cs typeface="EB Garamond"/>
                <a:sym typeface="EB Garamond"/>
              </a:rPr>
              <a:t>There was no significant correlation between the number of antibiotic resistant bacteria and different levels of healthcare facilities that they were isolated from. Resistant bacteria were  found in all samples but most were resistant to FOX and sensitive to IPM.</a:t>
            </a:r>
            <a:endParaRPr sz="4500" dirty="0">
              <a:solidFill>
                <a:schemeClr val="dk1"/>
              </a:solidFill>
              <a:latin typeface="EB Garamond"/>
              <a:ea typeface="EB Garamond"/>
              <a:cs typeface="EB Garamond"/>
              <a:sym typeface="EB Garamond"/>
            </a:endParaRPr>
          </a:p>
          <a:p>
            <a:pPr marL="457200" lvl="0" indent="-514350" algn="l" rtl="0">
              <a:lnSpc>
                <a:spcPct val="100000"/>
              </a:lnSpc>
              <a:spcBef>
                <a:spcPts val="0"/>
              </a:spcBef>
              <a:spcAft>
                <a:spcPts val="0"/>
              </a:spcAft>
              <a:buClr>
                <a:schemeClr val="dk1"/>
              </a:buClr>
              <a:buSzPts val="4500"/>
              <a:buFont typeface="EB Garamond"/>
              <a:buChar char="●"/>
            </a:pPr>
            <a:r>
              <a:rPr lang="en" sz="4500" dirty="0">
                <a:solidFill>
                  <a:schemeClr val="dk1"/>
                </a:solidFill>
                <a:latin typeface="EB Garamond"/>
                <a:ea typeface="EB Garamond"/>
                <a:cs typeface="EB Garamond"/>
                <a:sym typeface="EB Garamond"/>
              </a:rPr>
              <a:t>Future experiments could compare antibiotic resistance in healthcare facilities before and after the COVID-19 pandemic or across a wider region, and help establish better guidelines for understanding antibiotic resistance in a wider range of bacterial species and expand the number and types of antibiotics tested. </a:t>
            </a:r>
            <a:endParaRPr sz="4500" dirty="0">
              <a:solidFill>
                <a:schemeClr val="dk1"/>
              </a:solidFill>
              <a:latin typeface="EB Garamond"/>
              <a:ea typeface="EB Garamond"/>
              <a:cs typeface="EB Garamond"/>
              <a:sym typeface="EB Garamond"/>
            </a:endParaRPr>
          </a:p>
          <a:p>
            <a:pPr marL="457200" lvl="0" indent="-514350" algn="l" rtl="0">
              <a:lnSpc>
                <a:spcPct val="100000"/>
              </a:lnSpc>
              <a:spcBef>
                <a:spcPts val="0"/>
              </a:spcBef>
              <a:spcAft>
                <a:spcPts val="0"/>
              </a:spcAft>
              <a:buClr>
                <a:schemeClr val="dk1"/>
              </a:buClr>
              <a:buSzPts val="4500"/>
              <a:buFont typeface="EB Garamond"/>
              <a:buChar char="●"/>
            </a:pPr>
            <a:r>
              <a:rPr lang="en" sz="4500" dirty="0">
                <a:solidFill>
                  <a:schemeClr val="dk1"/>
                </a:solidFill>
                <a:latin typeface="EB Garamond"/>
                <a:ea typeface="EB Garamond"/>
                <a:cs typeface="EB Garamond"/>
                <a:sym typeface="EB Garamond"/>
              </a:rPr>
              <a:t>Many of the bacteria sequenced were </a:t>
            </a:r>
            <a:r>
              <a:rPr lang="en" sz="4500" i="1" dirty="0">
                <a:solidFill>
                  <a:schemeClr val="dk1"/>
                </a:solidFill>
                <a:latin typeface="EB Garamond"/>
                <a:ea typeface="EB Garamond"/>
                <a:cs typeface="EB Garamond"/>
                <a:sym typeface="EB Garamond"/>
              </a:rPr>
              <a:t>Bacillus</a:t>
            </a:r>
            <a:r>
              <a:rPr lang="en" sz="4500" dirty="0">
                <a:solidFill>
                  <a:schemeClr val="dk1"/>
                </a:solidFill>
                <a:latin typeface="EB Garamond"/>
                <a:ea typeface="EB Garamond"/>
                <a:cs typeface="EB Garamond"/>
                <a:sym typeface="EB Garamond"/>
              </a:rPr>
              <a:t>, possibly due to their resistance and commonness. </a:t>
            </a:r>
            <a:r>
              <a:rPr lang="en" sz="4500" i="1" dirty="0">
                <a:solidFill>
                  <a:schemeClr val="dk1"/>
                </a:solidFill>
                <a:latin typeface="EB Garamond"/>
                <a:ea typeface="EB Garamond"/>
                <a:cs typeface="EB Garamond"/>
                <a:sym typeface="EB Garamond"/>
              </a:rPr>
              <a:t>Bacillus </a:t>
            </a:r>
            <a:r>
              <a:rPr lang="en" sz="4500" dirty="0">
                <a:solidFill>
                  <a:schemeClr val="dk1"/>
                </a:solidFill>
                <a:latin typeface="EB Garamond"/>
                <a:ea typeface="EB Garamond"/>
                <a:cs typeface="EB Garamond"/>
                <a:sym typeface="EB Garamond"/>
              </a:rPr>
              <a:t>can cause bacteremia, endocarditis, and meningitis. Other bacteria sequenced include </a:t>
            </a:r>
            <a:r>
              <a:rPr lang="en" sz="4500" i="1" dirty="0">
                <a:solidFill>
                  <a:schemeClr val="dk1"/>
                </a:solidFill>
                <a:latin typeface="EB Garamond"/>
                <a:ea typeface="EB Garamond"/>
                <a:cs typeface="EB Garamond"/>
                <a:sym typeface="EB Garamond"/>
              </a:rPr>
              <a:t>K. indica</a:t>
            </a:r>
            <a:r>
              <a:rPr lang="en" sz="4500" dirty="0">
                <a:solidFill>
                  <a:schemeClr val="dk1"/>
                </a:solidFill>
                <a:latin typeface="EB Garamond"/>
                <a:ea typeface="EB Garamond"/>
                <a:cs typeface="EB Garamond"/>
                <a:sym typeface="EB Garamond"/>
              </a:rPr>
              <a:t>, which is part of the normal microbiota in human skin and mucous membranes but can cause keratitis and meningitis. </a:t>
            </a:r>
            <a:r>
              <a:rPr lang="en" sz="4500" i="1" dirty="0">
                <a:solidFill>
                  <a:schemeClr val="dk1"/>
                </a:solidFill>
                <a:latin typeface="EB Garamond"/>
                <a:ea typeface="EB Garamond"/>
                <a:cs typeface="EB Garamond"/>
                <a:sym typeface="EB Garamond"/>
              </a:rPr>
              <a:t>S. saprophyticus</a:t>
            </a:r>
            <a:r>
              <a:rPr lang="en" sz="4500" dirty="0">
                <a:solidFill>
                  <a:schemeClr val="dk1"/>
                </a:solidFill>
                <a:latin typeface="EB Garamond"/>
                <a:ea typeface="EB Garamond"/>
                <a:cs typeface="EB Garamond"/>
                <a:sym typeface="EB Garamond"/>
              </a:rPr>
              <a:t> can lead to UTIs and epididymitis while </a:t>
            </a:r>
            <a:r>
              <a:rPr lang="en" sz="4500" i="1" dirty="0">
                <a:solidFill>
                  <a:schemeClr val="dk1"/>
                </a:solidFill>
                <a:latin typeface="EB Garamond"/>
                <a:ea typeface="EB Garamond"/>
                <a:cs typeface="EB Garamond"/>
                <a:sym typeface="EB Garamond"/>
              </a:rPr>
              <a:t>S. hominis</a:t>
            </a:r>
            <a:r>
              <a:rPr lang="en" sz="4500" dirty="0">
                <a:solidFill>
                  <a:schemeClr val="dk1"/>
                </a:solidFill>
                <a:latin typeface="EB Garamond"/>
                <a:ea typeface="EB Garamond"/>
                <a:cs typeface="EB Garamond"/>
                <a:sym typeface="EB Garamond"/>
              </a:rPr>
              <a:t> can lead to an opportunistic infection. </a:t>
            </a:r>
            <a:endParaRPr sz="4500" dirty="0">
              <a:solidFill>
                <a:schemeClr val="dk1"/>
              </a:solidFill>
              <a:latin typeface="EB Garamond"/>
              <a:ea typeface="EB Garamond"/>
              <a:cs typeface="EB Garamond"/>
              <a:sym typeface="EB Garamond"/>
            </a:endParaRPr>
          </a:p>
          <a:p>
            <a:pPr marL="457200" lvl="0" indent="-514350" algn="l" rtl="0">
              <a:lnSpc>
                <a:spcPct val="100000"/>
              </a:lnSpc>
              <a:spcBef>
                <a:spcPts val="0"/>
              </a:spcBef>
              <a:spcAft>
                <a:spcPts val="0"/>
              </a:spcAft>
              <a:buClr>
                <a:schemeClr val="dk1"/>
              </a:buClr>
              <a:buSzPts val="4500"/>
              <a:buFont typeface="EB Garamond"/>
              <a:buChar char="●"/>
            </a:pPr>
            <a:r>
              <a:rPr lang="en" sz="4500" dirty="0">
                <a:solidFill>
                  <a:schemeClr val="dk1"/>
                </a:solidFill>
                <a:latin typeface="EB Garamond"/>
                <a:ea typeface="EB Garamond"/>
                <a:cs typeface="EB Garamond"/>
                <a:sym typeface="EB Garamond"/>
              </a:rPr>
              <a:t>Possible sources of error include a fungal contamination in culture 5, long storage over the pandemic possibly affecting PCR reagents and antibiotics, unsuccessful sequencing of organisms 8 and 10 due to a low yield of DNA in PCR amplification, and inconclusive results on antibiotic sensitivity due to widely varying interpretation guidelines for different bacteria. </a:t>
            </a:r>
            <a:endParaRPr sz="4500" dirty="0">
              <a:solidFill>
                <a:schemeClr val="dk1"/>
              </a:solidFill>
              <a:latin typeface="EB Garamond"/>
              <a:ea typeface="EB Garamond"/>
              <a:cs typeface="EB Garamond"/>
              <a:sym typeface="EB Garamond"/>
            </a:endParaRPr>
          </a:p>
        </p:txBody>
      </p:sp>
      <p:sp>
        <p:nvSpPr>
          <p:cNvPr id="71" name="Google Shape;71;p13"/>
          <p:cNvSpPr txBox="1"/>
          <p:nvPr/>
        </p:nvSpPr>
        <p:spPr>
          <a:xfrm>
            <a:off x="28597550" y="27520600"/>
            <a:ext cx="16502100" cy="5125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Centers for Disease Control and Prevention. (2021, November 23). </a:t>
            </a:r>
            <a:r>
              <a:rPr lang="en" sz="2600" i="1">
                <a:solidFill>
                  <a:schemeClr val="dk1"/>
                </a:solidFill>
                <a:latin typeface="EB Garamond"/>
                <a:ea typeface="EB Garamond"/>
                <a:cs typeface="EB Garamond"/>
                <a:sym typeface="EB Garamond"/>
              </a:rPr>
              <a:t>2019 Antibiotic </a:t>
            </a:r>
            <a:endParaRPr sz="2600" i="1">
              <a:solidFill>
                <a:schemeClr val="dk1"/>
              </a:solidFill>
              <a:latin typeface="EB Garamond"/>
              <a:ea typeface="EB Garamond"/>
              <a:cs typeface="EB Garamond"/>
              <a:sym typeface="EB Garamond"/>
            </a:endParaRPr>
          </a:p>
          <a:p>
            <a:pPr marL="457200" lvl="0" indent="0" algn="l" rtl="0">
              <a:lnSpc>
                <a:spcPct val="100000"/>
              </a:lnSpc>
              <a:spcBef>
                <a:spcPts val="0"/>
              </a:spcBef>
              <a:spcAft>
                <a:spcPts val="0"/>
              </a:spcAft>
              <a:buNone/>
            </a:pPr>
            <a:r>
              <a:rPr lang="en" sz="2600" i="1">
                <a:solidFill>
                  <a:schemeClr val="dk1"/>
                </a:solidFill>
                <a:latin typeface="EB Garamond"/>
                <a:ea typeface="EB Garamond"/>
                <a:cs typeface="EB Garamond"/>
                <a:sym typeface="EB Garamond"/>
              </a:rPr>
              <a:t>Resistance Threats Report</a:t>
            </a:r>
            <a:r>
              <a:rPr lang="en" sz="2600">
                <a:solidFill>
                  <a:schemeClr val="dk1"/>
                </a:solidFill>
                <a:latin typeface="EB Garamond"/>
                <a:ea typeface="EB Garamond"/>
                <a:cs typeface="EB Garamond"/>
                <a:sym typeface="EB Garamond"/>
              </a:rPr>
              <a:t>. Centers for Disease Control and Prevention. May 22, 2022,</a:t>
            </a:r>
            <a:r>
              <a:rPr lang="en" sz="2700">
                <a:solidFill>
                  <a:schemeClr val="dk1"/>
                </a:solidFill>
                <a:latin typeface="EB Garamond"/>
                <a:ea typeface="EB Garamond"/>
                <a:cs typeface="EB Garamond"/>
                <a:sym typeface="EB Garamond"/>
              </a:rPr>
              <a:t> </a:t>
            </a:r>
            <a:endParaRPr sz="2700">
              <a:solidFill>
                <a:schemeClr val="dk1"/>
              </a:solidFill>
              <a:latin typeface="EB Garamond"/>
              <a:ea typeface="EB Garamond"/>
              <a:cs typeface="EB Garamond"/>
              <a:sym typeface="EB Garamond"/>
            </a:endParaRPr>
          </a:p>
          <a:p>
            <a:pPr marL="457200" lvl="0" indent="0" algn="l" rtl="0">
              <a:lnSpc>
                <a:spcPct val="100000"/>
              </a:lnSpc>
              <a:spcBef>
                <a:spcPts val="0"/>
              </a:spcBef>
              <a:spcAft>
                <a:spcPts val="0"/>
              </a:spcAft>
              <a:buNone/>
            </a:pPr>
            <a:r>
              <a:rPr lang="en" sz="1300" u="sng">
                <a:solidFill>
                  <a:srgbClr val="1155CC"/>
                </a:solid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https://www.cdc.gov/drugresistance/biggest-threats.html</a:t>
            </a:r>
            <a:endParaRPr sz="13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Hardy Diagnostics . (n.d.). </a:t>
            </a:r>
            <a:r>
              <a:rPr lang="en" sz="2600" i="1">
                <a:solidFill>
                  <a:schemeClr val="dk1"/>
                </a:solidFill>
                <a:latin typeface="EB Garamond"/>
                <a:ea typeface="EB Garamond"/>
                <a:cs typeface="EB Garamond"/>
                <a:sym typeface="EB Garamond"/>
              </a:rPr>
              <a:t>HARDYDISK™ Antimicrobial Sensitivity Test (AST)</a:t>
            </a:r>
            <a:r>
              <a:rPr lang="en" sz="2600">
                <a:solidFill>
                  <a:schemeClr val="dk1"/>
                </a:solidFill>
                <a:latin typeface="EB Garamond"/>
                <a:ea typeface="EB Garamond"/>
                <a:cs typeface="EB Garamond"/>
                <a:sym typeface="EB Garamond"/>
              </a:rPr>
              <a:t>. May </a:t>
            </a:r>
            <a:endParaRPr sz="2600">
              <a:solidFill>
                <a:schemeClr val="dk1"/>
              </a:solidFill>
              <a:latin typeface="EB Garamond"/>
              <a:ea typeface="EB Garamond"/>
              <a:cs typeface="EB Garamond"/>
              <a:sym typeface="EB Garamond"/>
            </a:endParaRPr>
          </a:p>
          <a:p>
            <a:pPr marL="45720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22, 2022, </a:t>
            </a:r>
            <a:r>
              <a:rPr lang="en" sz="1300" u="sng">
                <a:solidFill>
                  <a:srgbClr val="1155CC"/>
                </a:solid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https://catalog.hardydiagnostics.com/cp_prod/Content/hugo/HardyDiskASTProceduresandChart.pdf</a:t>
            </a:r>
            <a:r>
              <a:rPr lang="en" sz="1700">
                <a:solidFill>
                  <a:schemeClr val="dk1"/>
                </a:solidFill>
                <a:latin typeface="EB Garamond"/>
                <a:ea typeface="EB Garamond"/>
                <a:cs typeface="EB Garamond"/>
                <a:sym typeface="EB Garamond"/>
              </a:rPr>
              <a:t> </a:t>
            </a:r>
            <a:endParaRPr sz="17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Hudzicki , J. (2009, December 8). </a:t>
            </a:r>
            <a:r>
              <a:rPr lang="en" sz="2600" i="1">
                <a:solidFill>
                  <a:schemeClr val="dk1"/>
                </a:solidFill>
                <a:latin typeface="EB Garamond"/>
                <a:ea typeface="EB Garamond"/>
                <a:cs typeface="EB Garamond"/>
                <a:sym typeface="EB Garamond"/>
              </a:rPr>
              <a:t>Kirby-Bauer Disk Diffusion Susceptibility Test Protocol</a:t>
            </a:r>
            <a:r>
              <a:rPr lang="en" sz="2600">
                <a:solidFill>
                  <a:schemeClr val="dk1"/>
                </a:solidFill>
                <a:latin typeface="EB Garamond"/>
                <a:ea typeface="EB Garamond"/>
                <a:cs typeface="EB Garamond"/>
                <a:sym typeface="EB Garamond"/>
              </a:rPr>
              <a:t>. </a:t>
            </a:r>
            <a:endParaRPr sz="2600">
              <a:solidFill>
                <a:schemeClr val="dk1"/>
              </a:solidFill>
              <a:latin typeface="EB Garamond"/>
              <a:ea typeface="EB Garamond"/>
              <a:cs typeface="EB Garamond"/>
              <a:sym typeface="EB Garamond"/>
            </a:endParaRPr>
          </a:p>
          <a:p>
            <a:pPr marL="45720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ASM. May 22, 2022, </a:t>
            </a:r>
            <a:r>
              <a:rPr lang="en" sz="1300" u="sng">
                <a:solidFill>
                  <a:srgbClr val="1155CC"/>
                </a:solidFill>
                <a:latin typeface="EB Garamond"/>
                <a:ea typeface="EB Garamond"/>
                <a:cs typeface="EB Garamond"/>
                <a:sym typeface="EB Garamond"/>
                <a:hlinkClick r:id="rId5">
                  <a:extLst>
                    <a:ext uri="{A12FA001-AC4F-418D-AE19-62706E023703}">
                      <ahyp:hlinkClr xmlns:ahyp="http://schemas.microsoft.com/office/drawing/2018/hyperlinkcolor" val="tx"/>
                    </a:ext>
                  </a:extLst>
                </a:hlinkClick>
              </a:rPr>
              <a:t>https://asm.org/getattachment/2594ce26-bd44-47f6-8287-0657aa9185ad/Kirby-Bauer-Disk-Diffusion-Susceptibility-Test-Protocol-pdf.pdf</a:t>
            </a:r>
            <a:endParaRPr sz="13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sz="2700">
                <a:solidFill>
                  <a:schemeClr val="dk1"/>
                </a:solidFill>
                <a:latin typeface="EB Garamond"/>
                <a:ea typeface="EB Garamond"/>
                <a:cs typeface="EB Garamond"/>
                <a:sym typeface="EB Garamond"/>
              </a:rPr>
              <a:t>Reed, J. (n.d.). </a:t>
            </a:r>
            <a:r>
              <a:rPr lang="en" sz="2700" i="1">
                <a:solidFill>
                  <a:schemeClr val="dk1"/>
                </a:solidFill>
                <a:latin typeface="EB Garamond"/>
                <a:ea typeface="EB Garamond"/>
                <a:cs typeface="EB Garamond"/>
                <a:sym typeface="EB Garamond"/>
              </a:rPr>
              <a:t>The Truth About COVID-19 and Black Fungus</a:t>
            </a:r>
            <a:r>
              <a:rPr lang="en" sz="2700">
                <a:solidFill>
                  <a:schemeClr val="dk1"/>
                </a:solidFill>
                <a:latin typeface="EB Garamond"/>
                <a:ea typeface="EB Garamond"/>
                <a:cs typeface="EB Garamond"/>
                <a:sym typeface="EB Garamond"/>
              </a:rPr>
              <a:t>. Pfizer. May 22, 2022, </a:t>
            </a:r>
            <a:endParaRPr sz="2700">
              <a:solidFill>
                <a:schemeClr val="dk1"/>
              </a:solidFill>
              <a:latin typeface="EB Garamond"/>
              <a:ea typeface="EB Garamond"/>
              <a:cs typeface="EB Garamond"/>
              <a:sym typeface="EB Garamond"/>
            </a:endParaRPr>
          </a:p>
          <a:p>
            <a:pPr marL="0" lvl="0" indent="457200" algn="l" rtl="0">
              <a:lnSpc>
                <a:spcPct val="100000"/>
              </a:lnSpc>
              <a:spcBef>
                <a:spcPts val="0"/>
              </a:spcBef>
              <a:spcAft>
                <a:spcPts val="0"/>
              </a:spcAft>
              <a:buNone/>
            </a:pPr>
            <a:r>
              <a:rPr lang="en" sz="1300" u="sng">
                <a:solidFill>
                  <a:srgbClr val="1155CC"/>
                </a:solidFill>
                <a:latin typeface="EB Garamond"/>
                <a:ea typeface="EB Garamond"/>
                <a:cs typeface="EB Garamond"/>
                <a:sym typeface="EB Garamond"/>
                <a:hlinkClick r:id="rId6">
                  <a:extLst>
                    <a:ext uri="{A12FA001-AC4F-418D-AE19-62706E023703}">
                      <ahyp:hlinkClr xmlns:ahyp="http://schemas.microsoft.com/office/drawing/2018/hyperlinkcolor" val="tx"/>
                    </a:ext>
                  </a:extLst>
                </a:hlinkClick>
              </a:rPr>
              <a:t>https://www.pfizer.com/news/articles/the_truth_about_covid_19_and_black_fungus</a:t>
            </a:r>
            <a:r>
              <a:rPr lang="en" sz="1300">
                <a:solidFill>
                  <a:schemeClr val="dk1"/>
                </a:solidFill>
                <a:latin typeface="EB Garamond"/>
                <a:ea typeface="EB Garamond"/>
                <a:cs typeface="EB Garamond"/>
                <a:sym typeface="EB Garamond"/>
              </a:rPr>
              <a:t> </a:t>
            </a:r>
            <a:endParaRPr sz="13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Reynolds, J. (n.d.). 9: Kirby-Bauer (Antibiotic Sensitivity). May 22, 2022,</a:t>
            </a:r>
            <a:endParaRPr sz="2600">
              <a:solidFill>
                <a:schemeClr val="dk1"/>
              </a:solidFill>
              <a:latin typeface="EB Garamond"/>
              <a:ea typeface="EB Garamond"/>
              <a:cs typeface="EB Garamond"/>
              <a:sym typeface="EB Garamond"/>
            </a:endParaRPr>
          </a:p>
          <a:p>
            <a:pPr marL="457200" lvl="0" indent="0" algn="l" rtl="0">
              <a:lnSpc>
                <a:spcPct val="100000"/>
              </a:lnSpc>
              <a:spcBef>
                <a:spcPts val="0"/>
              </a:spcBef>
              <a:spcAft>
                <a:spcPts val="0"/>
              </a:spcAft>
              <a:buNone/>
            </a:pPr>
            <a:r>
              <a:rPr lang="en" sz="1300" u="sng">
                <a:solidFill>
                  <a:srgbClr val="1155CC"/>
                </a:solidFill>
                <a:latin typeface="EB Garamond"/>
                <a:ea typeface="EB Garamond"/>
                <a:cs typeface="EB Garamond"/>
                <a:sym typeface="EB Garamond"/>
                <a:hlinkClick r:id="rId7">
                  <a:extLst>
                    <a:ext uri="{A12FA001-AC4F-418D-AE19-62706E023703}">
                      <ahyp:hlinkClr xmlns:ahyp="http://schemas.microsoft.com/office/drawing/2018/hyperlinkcolor" val="tx"/>
                    </a:ext>
                  </a:extLst>
                </a:hlinkClick>
              </a:rPr>
              <a:t>https://bio.libretexts.org/Learning_Objects/Laboratory_Experiments/Microbiology_Labs/Microbiology_Labs_I/09%3A_Kirby-Bauer_(Antibiotic_Sensitivity)</a:t>
            </a:r>
            <a:r>
              <a:rPr lang="en" sz="1300">
                <a:solidFill>
                  <a:schemeClr val="dk1"/>
                </a:solidFill>
                <a:latin typeface="EB Garamond"/>
                <a:ea typeface="EB Garamond"/>
                <a:cs typeface="EB Garamond"/>
                <a:sym typeface="EB Garamond"/>
              </a:rPr>
              <a:t> </a:t>
            </a:r>
            <a:endParaRPr sz="13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Turnbull, P. C. B. (1996). Bacillus. In S. Baron (Ed.), </a:t>
            </a:r>
            <a:r>
              <a:rPr lang="en" sz="2600" i="1">
                <a:solidFill>
                  <a:schemeClr val="dk1"/>
                </a:solidFill>
                <a:latin typeface="EB Garamond"/>
                <a:ea typeface="EB Garamond"/>
                <a:cs typeface="EB Garamond"/>
                <a:sym typeface="EB Garamond"/>
              </a:rPr>
              <a:t>Medical Microbiology</a:t>
            </a:r>
            <a:r>
              <a:rPr lang="en" sz="2600">
                <a:solidFill>
                  <a:schemeClr val="dk1"/>
                </a:solidFill>
                <a:latin typeface="EB Garamond"/>
                <a:ea typeface="EB Garamond"/>
                <a:cs typeface="EB Garamond"/>
                <a:sym typeface="EB Garamond"/>
              </a:rPr>
              <a:t>. University </a:t>
            </a:r>
            <a:endParaRPr sz="26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None/>
            </a:pPr>
            <a:r>
              <a:rPr lang="en" sz="2600">
                <a:solidFill>
                  <a:schemeClr val="dk1"/>
                </a:solidFill>
                <a:latin typeface="EB Garamond"/>
                <a:ea typeface="EB Garamond"/>
                <a:cs typeface="EB Garamond"/>
                <a:sym typeface="EB Garamond"/>
              </a:rPr>
              <a:t>     of Texas Medical Branch at Galveston. May 22, 2022,</a:t>
            </a:r>
            <a:r>
              <a:rPr lang="en" sz="1300">
                <a:solidFill>
                  <a:schemeClr val="dk1"/>
                </a:solidFill>
                <a:latin typeface="EB Garamond"/>
                <a:ea typeface="EB Garamond"/>
                <a:cs typeface="EB Garamond"/>
                <a:sym typeface="EB Garamond"/>
              </a:rPr>
              <a:t> </a:t>
            </a:r>
            <a:r>
              <a:rPr lang="en" sz="1300" u="sng">
                <a:solidFill>
                  <a:srgbClr val="1155CC"/>
                </a:solidFill>
                <a:latin typeface="EB Garamond"/>
                <a:ea typeface="EB Garamond"/>
                <a:cs typeface="EB Garamond"/>
                <a:sym typeface="EB Garamond"/>
                <a:hlinkClick r:id="rId8">
                  <a:extLst>
                    <a:ext uri="{A12FA001-AC4F-418D-AE19-62706E023703}">
                      <ahyp:hlinkClr xmlns:ahyp="http://schemas.microsoft.com/office/drawing/2018/hyperlinkcolor" val="tx"/>
                    </a:ext>
                  </a:extLst>
                </a:hlinkClick>
              </a:rPr>
              <a:t>https://www.ncbi.nlm.nih.gov/books/NBK7627/</a:t>
            </a:r>
            <a:r>
              <a:rPr lang="en" sz="1300">
                <a:solidFill>
                  <a:schemeClr val="dk1"/>
                </a:solidFill>
                <a:latin typeface="EB Garamond"/>
                <a:ea typeface="EB Garamond"/>
                <a:cs typeface="EB Garamond"/>
                <a:sym typeface="EB Garamond"/>
              </a:rPr>
              <a:t>.  </a:t>
            </a:r>
            <a:endParaRPr sz="1300">
              <a:solidFill>
                <a:schemeClr val="dk1"/>
              </a:solidFill>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Font typeface="Arial"/>
              <a:buNone/>
            </a:pPr>
            <a:endParaRPr sz="2000">
              <a:solidFill>
                <a:schemeClr val="dk1"/>
              </a:solidFill>
              <a:latin typeface="EB Garamond"/>
              <a:ea typeface="EB Garamond"/>
              <a:cs typeface="EB Garamond"/>
              <a:sym typeface="EB Garamond"/>
            </a:endParaRPr>
          </a:p>
        </p:txBody>
      </p:sp>
      <p:pic>
        <p:nvPicPr>
          <p:cNvPr id="72" name="Google Shape;72;p13"/>
          <p:cNvPicPr preferRelativeResize="0"/>
          <p:nvPr/>
        </p:nvPicPr>
        <p:blipFill>
          <a:blip r:embed="rId9">
            <a:alphaModFix/>
          </a:blip>
          <a:stretch>
            <a:fillRect/>
          </a:stretch>
        </p:blipFill>
        <p:spPr>
          <a:xfrm>
            <a:off x="39905062" y="6600655"/>
            <a:ext cx="2626458" cy="2887350"/>
          </a:xfrm>
          <a:prstGeom prst="rect">
            <a:avLst/>
          </a:prstGeom>
          <a:noFill/>
          <a:ln>
            <a:noFill/>
          </a:ln>
        </p:spPr>
      </p:pic>
      <p:pic>
        <p:nvPicPr>
          <p:cNvPr id="73" name="Google Shape;73;p13"/>
          <p:cNvPicPr preferRelativeResize="0"/>
          <p:nvPr/>
        </p:nvPicPr>
        <p:blipFill>
          <a:blip r:embed="rId10">
            <a:alphaModFix/>
          </a:blip>
          <a:stretch>
            <a:fillRect/>
          </a:stretch>
        </p:blipFill>
        <p:spPr>
          <a:xfrm>
            <a:off x="39886025" y="10700495"/>
            <a:ext cx="2626476" cy="1966581"/>
          </a:xfrm>
          <a:prstGeom prst="rect">
            <a:avLst/>
          </a:prstGeom>
          <a:noFill/>
          <a:ln>
            <a:noFill/>
          </a:ln>
        </p:spPr>
      </p:pic>
      <p:sp>
        <p:nvSpPr>
          <p:cNvPr id="74" name="Google Shape;74;p13"/>
          <p:cNvSpPr txBox="1"/>
          <p:nvPr/>
        </p:nvSpPr>
        <p:spPr>
          <a:xfrm>
            <a:off x="39944050" y="9565650"/>
            <a:ext cx="2626500" cy="9852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i="1">
                <a:latin typeface="EB Garamond"/>
                <a:ea typeface="EB Garamond"/>
                <a:cs typeface="EB Garamond"/>
                <a:sym typeface="EB Garamond"/>
              </a:rPr>
              <a:t>Fig. 1. Photo of contaminated plate</a:t>
            </a:r>
            <a:endParaRPr sz="2600" i="1">
              <a:latin typeface="EB Garamond"/>
              <a:ea typeface="EB Garamond"/>
              <a:cs typeface="EB Garamond"/>
              <a:sym typeface="EB Garamond"/>
            </a:endParaRPr>
          </a:p>
        </p:txBody>
      </p:sp>
      <p:sp>
        <p:nvSpPr>
          <p:cNvPr id="75" name="Google Shape;75;p13"/>
          <p:cNvSpPr txBox="1"/>
          <p:nvPr/>
        </p:nvSpPr>
        <p:spPr>
          <a:xfrm>
            <a:off x="39944050" y="12689850"/>
            <a:ext cx="2626500" cy="1785600"/>
          </a:xfrm>
          <a:prstGeom prst="rect">
            <a:avLst/>
          </a:prstGeom>
          <a:solidFill>
            <a:srgbClr val="C9DAF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i="1">
                <a:latin typeface="EB Garamond"/>
                <a:ea typeface="EB Garamond"/>
                <a:cs typeface="EB Garamond"/>
                <a:sym typeface="EB Garamond"/>
              </a:rPr>
              <a:t>Fig. 2. Photo of S.  Saprophyticus. Image by Science Photo Library</a:t>
            </a:r>
            <a:endParaRPr sz="2600" i="1">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3242</TotalTime>
  <Words>1095</Words>
  <Application>Microsoft Macintosh PowerPoint</Application>
  <PresentationFormat>Custom</PresentationFormat>
  <Paragraphs>104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EB Garamond</vt:lpstr>
      <vt:lpstr>Times New Roman</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Mangala Tawde</cp:lastModifiedBy>
  <cp:revision>4</cp:revision>
  <dcterms:modified xsi:type="dcterms:W3CDTF">2022-05-30T06:53:15Z</dcterms:modified>
</cp:coreProperties>
</file>