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43891200" cy="3291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20" name="Title Text"/>
          <p:cNvSpPr txBox="1"/>
          <p:nvPr>
            <p:ph type="title"/>
          </p:nvPr>
        </p:nvSpPr>
        <p:spPr>
          <a:xfrm>
            <a:off x="3291840" y="10226043"/>
            <a:ext cx="37307522" cy="7056120"/>
          </a:xfrm>
          <a:prstGeom prst="rect">
            <a:avLst/>
          </a:prstGeom>
        </p:spPr>
        <p:txBody>
          <a:bodyPr/>
          <a:lstStyle/>
          <a:p>
            <a:pPr/>
            <a:r>
              <a:t>Title Text</a:t>
            </a:r>
          </a:p>
        </p:txBody>
      </p:sp>
      <p:sp>
        <p:nvSpPr>
          <p:cNvPr id="21" name="Body Level One…"/>
          <p:cNvSpPr txBox="1"/>
          <p:nvPr>
            <p:ph type="body" sz="quarter" idx="1"/>
          </p:nvPr>
        </p:nvSpPr>
        <p:spPr>
          <a:xfrm>
            <a:off x="6583680" y="18653760"/>
            <a:ext cx="30723840" cy="8412482"/>
          </a:xfrm>
          <a:prstGeom prst="rect">
            <a:avLst/>
          </a:prstGeom>
        </p:spPr>
        <p:txBody>
          <a:bodyPr/>
          <a:lstStyle>
            <a:lvl1pPr marL="228600" indent="0" algn="ctr">
              <a:buClrTx/>
              <a:buSzTx/>
              <a:buFontTx/>
              <a:buNone/>
              <a:defRPr>
                <a:solidFill>
                  <a:srgbClr val="888888"/>
                </a:solidFill>
              </a:defRPr>
            </a:lvl1pPr>
            <a:lvl2pPr marL="228600" indent="457200" algn="ctr">
              <a:buClrTx/>
              <a:buSzTx/>
              <a:buFontTx/>
              <a:buNone/>
              <a:defRPr>
                <a:solidFill>
                  <a:srgbClr val="888888"/>
                </a:solidFill>
              </a:defRPr>
            </a:lvl2pPr>
            <a:lvl3pPr marL="228600" indent="914400" algn="ctr">
              <a:buClrTx/>
              <a:buSzTx/>
              <a:buFontTx/>
              <a:buNone/>
              <a:defRPr>
                <a:solidFill>
                  <a:srgbClr val="888888"/>
                </a:solidFill>
              </a:defRPr>
            </a:lvl3pPr>
            <a:lvl4pPr marL="228600" indent="1371600" algn="ctr">
              <a:buClrTx/>
              <a:buSzTx/>
              <a:buFontTx/>
              <a:buNone/>
              <a:defRPr>
                <a:solidFill>
                  <a:srgbClr val="888888"/>
                </a:solidFill>
              </a:defRPr>
            </a:lvl4pPr>
            <a:lvl5pPr marL="228600" indent="1828800" algn="ctr">
              <a:buClrTx/>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3467101" y="21153121"/>
            <a:ext cx="37307525" cy="6537961"/>
          </a:xfrm>
          <a:prstGeom prst="rect">
            <a:avLst/>
          </a:prstGeom>
        </p:spPr>
        <p:txBody>
          <a:bodyPr anchor="t"/>
          <a:lstStyle>
            <a:lvl1pPr algn="l">
              <a:defRPr b="1" sz="19200"/>
            </a:lvl1pPr>
          </a:lstStyle>
          <a:p>
            <a:pPr/>
            <a:r>
              <a:t>Title Text</a:t>
            </a:r>
          </a:p>
        </p:txBody>
      </p:sp>
      <p:sp>
        <p:nvSpPr>
          <p:cNvPr id="30" name="Body Level One…"/>
          <p:cNvSpPr txBox="1"/>
          <p:nvPr>
            <p:ph type="body" sz="quarter" idx="1"/>
          </p:nvPr>
        </p:nvSpPr>
        <p:spPr>
          <a:xfrm>
            <a:off x="3467101" y="13952224"/>
            <a:ext cx="37307525" cy="7200900"/>
          </a:xfrm>
          <a:prstGeom prst="rect">
            <a:avLst/>
          </a:prstGeom>
        </p:spPr>
        <p:txBody>
          <a:bodyPr anchor="b"/>
          <a:lstStyle>
            <a:lvl1pPr marL="228600" indent="0">
              <a:spcBef>
                <a:spcPts val="2300"/>
              </a:spcBef>
              <a:buClrTx/>
              <a:buSzTx/>
              <a:buFontTx/>
              <a:buNone/>
              <a:defRPr sz="9600">
                <a:solidFill>
                  <a:srgbClr val="888888"/>
                </a:solidFill>
              </a:defRPr>
            </a:lvl1pPr>
            <a:lvl2pPr marL="228600" indent="457200">
              <a:spcBef>
                <a:spcPts val="2300"/>
              </a:spcBef>
              <a:buClrTx/>
              <a:buSzTx/>
              <a:buFontTx/>
              <a:buNone/>
              <a:defRPr sz="9600">
                <a:solidFill>
                  <a:srgbClr val="888888"/>
                </a:solidFill>
              </a:defRPr>
            </a:lvl2pPr>
            <a:lvl3pPr marL="228600" indent="914400">
              <a:spcBef>
                <a:spcPts val="2300"/>
              </a:spcBef>
              <a:buClrTx/>
              <a:buSzTx/>
              <a:buFontTx/>
              <a:buNone/>
              <a:defRPr sz="9600">
                <a:solidFill>
                  <a:srgbClr val="888888"/>
                </a:solidFill>
              </a:defRPr>
            </a:lvl3pPr>
            <a:lvl4pPr marL="228600" indent="1371600">
              <a:spcBef>
                <a:spcPts val="2300"/>
              </a:spcBef>
              <a:buClrTx/>
              <a:buSzTx/>
              <a:buFontTx/>
              <a:buNone/>
              <a:defRPr sz="9600">
                <a:solidFill>
                  <a:srgbClr val="888888"/>
                </a:solidFill>
              </a:defRPr>
            </a:lvl4pPr>
            <a:lvl5pPr marL="228600" indent="1828800">
              <a:spcBef>
                <a:spcPts val="2300"/>
              </a:spcBef>
              <a:buClrTx/>
              <a:buSzTx/>
              <a:buFontTx/>
              <a:buNone/>
              <a:defRPr sz="96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2194560" y="7680962"/>
            <a:ext cx="19385281" cy="21724623"/>
          </a:xfrm>
          <a:prstGeom prst="rect">
            <a:avLst/>
          </a:prstGeom>
        </p:spPr>
        <p:txBody>
          <a:bodyPr/>
          <a:lstStyle>
            <a:lvl1pPr indent="-1085850">
              <a:spcBef>
                <a:spcPts val="3200"/>
              </a:spcBef>
              <a:buSzPts val="13500"/>
              <a:defRPr sz="13500"/>
            </a:lvl1pPr>
            <a:lvl2pPr indent="-1085850">
              <a:spcBef>
                <a:spcPts val="3200"/>
              </a:spcBef>
              <a:buSzPts val="13500"/>
              <a:defRPr sz="13500"/>
            </a:lvl2pPr>
            <a:lvl3pPr indent="-1085850">
              <a:spcBef>
                <a:spcPts val="3200"/>
              </a:spcBef>
              <a:buSzPts val="13500"/>
              <a:defRPr sz="13500"/>
            </a:lvl3pPr>
            <a:lvl4pPr indent="-1085850">
              <a:spcBef>
                <a:spcPts val="3200"/>
              </a:spcBef>
              <a:buSzPts val="13500"/>
              <a:defRPr sz="13500"/>
            </a:lvl4pPr>
            <a:lvl5pPr indent="-1085850">
              <a:spcBef>
                <a:spcPts val="3200"/>
              </a:spcBef>
              <a:buSzPts val="13500"/>
              <a:defRPr sz="135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2194561" y="7368544"/>
            <a:ext cx="19392902" cy="3070857"/>
          </a:xfrm>
          <a:prstGeom prst="rect">
            <a:avLst/>
          </a:prstGeom>
        </p:spPr>
        <p:txBody>
          <a:bodyPr anchor="b"/>
          <a:lstStyle>
            <a:lvl1pPr marL="228600" indent="0">
              <a:spcBef>
                <a:spcPts val="2700"/>
              </a:spcBef>
              <a:buClrTx/>
              <a:buSzTx/>
              <a:buFontTx/>
              <a:buNone/>
              <a:defRPr b="1" sz="11500"/>
            </a:lvl1pPr>
            <a:lvl2pPr marL="228600" indent="457200">
              <a:spcBef>
                <a:spcPts val="2700"/>
              </a:spcBef>
              <a:buClrTx/>
              <a:buSzTx/>
              <a:buFontTx/>
              <a:buNone/>
              <a:defRPr b="1" sz="11500"/>
            </a:lvl2pPr>
            <a:lvl3pPr marL="228600" indent="914400">
              <a:spcBef>
                <a:spcPts val="2700"/>
              </a:spcBef>
              <a:buClrTx/>
              <a:buSzTx/>
              <a:buFontTx/>
              <a:buNone/>
              <a:defRPr b="1" sz="11500"/>
            </a:lvl3pPr>
            <a:lvl4pPr marL="228600" indent="1371600">
              <a:spcBef>
                <a:spcPts val="2700"/>
              </a:spcBef>
              <a:buClrTx/>
              <a:buSzTx/>
              <a:buFontTx/>
              <a:buNone/>
              <a:defRPr b="1" sz="11500"/>
            </a:lvl4pPr>
            <a:lvl5pPr marL="228600" indent="1828800">
              <a:spcBef>
                <a:spcPts val="2700"/>
              </a:spcBef>
              <a:buClrTx/>
              <a:buSzTx/>
              <a:buFontTx/>
              <a:buNone/>
              <a:defRPr b="1" sz="11500"/>
            </a:lvl5pPr>
          </a:lstStyle>
          <a:p>
            <a:pPr/>
            <a:r>
              <a:t>Body Level One</a:t>
            </a:r>
          </a:p>
          <a:p>
            <a:pPr lvl="1"/>
            <a:r>
              <a:t>Body Level Two</a:t>
            </a:r>
          </a:p>
          <a:p>
            <a:pPr lvl="2"/>
            <a:r>
              <a:t>Body Level Three</a:t>
            </a:r>
          </a:p>
          <a:p>
            <a:pPr lvl="3"/>
            <a:r>
              <a:t>Body Level Four</a:t>
            </a:r>
          </a:p>
          <a:p>
            <a:pPr lvl="4"/>
            <a:r>
              <a:t>Body Level Five</a:t>
            </a:r>
          </a:p>
        </p:txBody>
      </p:sp>
      <p:sp>
        <p:nvSpPr>
          <p:cNvPr id="49" name="Google Shape;28;p7"/>
          <p:cNvSpPr txBox="1"/>
          <p:nvPr>
            <p:ph type="body" sz="quarter" idx="21"/>
          </p:nvPr>
        </p:nvSpPr>
        <p:spPr>
          <a:xfrm>
            <a:off x="22296121" y="7368543"/>
            <a:ext cx="19400521" cy="3070860"/>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2194561" y="1310638"/>
            <a:ext cx="14439905" cy="5577844"/>
          </a:xfrm>
          <a:prstGeom prst="rect">
            <a:avLst/>
          </a:prstGeom>
        </p:spPr>
        <p:txBody>
          <a:bodyPr anchor="b"/>
          <a:lstStyle>
            <a:lvl1pPr algn="l">
              <a:defRPr b="1" sz="9600"/>
            </a:lvl1pPr>
          </a:lstStyle>
          <a:p>
            <a:pPr/>
            <a:r>
              <a:t>Title Text</a:t>
            </a:r>
          </a:p>
        </p:txBody>
      </p:sp>
      <p:sp>
        <p:nvSpPr>
          <p:cNvPr id="73" name="Body Level One…"/>
          <p:cNvSpPr txBox="1"/>
          <p:nvPr>
            <p:ph type="body" idx="1"/>
          </p:nvPr>
        </p:nvSpPr>
        <p:spPr>
          <a:xfrm>
            <a:off x="17160239" y="1310641"/>
            <a:ext cx="24536402" cy="2809494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Google Shape;38;p10"/>
          <p:cNvSpPr txBox="1"/>
          <p:nvPr>
            <p:ph type="body" sz="half" idx="21"/>
          </p:nvPr>
        </p:nvSpPr>
        <p:spPr>
          <a:xfrm>
            <a:off x="2194563" y="6888480"/>
            <a:ext cx="14439902" cy="22517106"/>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602981" y="23042880"/>
            <a:ext cx="26334725" cy="2720344"/>
          </a:xfrm>
          <a:prstGeom prst="rect">
            <a:avLst/>
          </a:prstGeom>
        </p:spPr>
        <p:txBody>
          <a:bodyPr anchor="b"/>
          <a:lstStyle>
            <a:lvl1pPr algn="l">
              <a:defRPr b="1" sz="9600"/>
            </a:lvl1pPr>
          </a:lstStyle>
          <a:p>
            <a:pPr/>
            <a:r>
              <a:t>Title Text</a:t>
            </a:r>
          </a:p>
        </p:txBody>
      </p:sp>
      <p:sp>
        <p:nvSpPr>
          <p:cNvPr id="83" name="Google Shape;42;p11"/>
          <p:cNvSpPr/>
          <p:nvPr>
            <p:ph type="pic" sz="half" idx="21"/>
          </p:nvPr>
        </p:nvSpPr>
        <p:spPr>
          <a:xfrm>
            <a:off x="8602981" y="2941320"/>
            <a:ext cx="26334725" cy="19751040"/>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602981" y="25763221"/>
            <a:ext cx="26334725" cy="3863340"/>
          </a:xfrm>
          <a:prstGeom prst="rect">
            <a:avLst/>
          </a:prstGeom>
        </p:spPr>
        <p:txBody>
          <a:bodyPr/>
          <a:lstStyle>
            <a:lvl1pPr marL="228600" indent="0">
              <a:spcBef>
                <a:spcPts val="1600"/>
              </a:spcBef>
              <a:buClrTx/>
              <a:buSzTx/>
              <a:buFontTx/>
              <a:buNone/>
              <a:defRPr sz="6700"/>
            </a:lvl1pPr>
            <a:lvl2pPr marL="228600" indent="457200">
              <a:spcBef>
                <a:spcPts val="1600"/>
              </a:spcBef>
              <a:buClrTx/>
              <a:buSzTx/>
              <a:buFontTx/>
              <a:buNone/>
              <a:defRPr sz="6700"/>
            </a:lvl2pPr>
            <a:lvl3pPr marL="228600" indent="914400">
              <a:spcBef>
                <a:spcPts val="1600"/>
              </a:spcBef>
              <a:buClrTx/>
              <a:buSzTx/>
              <a:buFontTx/>
              <a:buNone/>
              <a:defRPr sz="6700"/>
            </a:lvl3pPr>
            <a:lvl4pPr marL="228600" indent="1371600">
              <a:spcBef>
                <a:spcPts val="1600"/>
              </a:spcBef>
              <a:buClrTx/>
              <a:buSzTx/>
              <a:buFontTx/>
              <a:buNone/>
              <a:defRPr sz="6700"/>
            </a:lvl4pPr>
            <a:lvl5pPr marL="228600" indent="1828800">
              <a:spcBef>
                <a:spcPts val="1600"/>
              </a:spcBef>
              <a:buClrTx/>
              <a:buSzTx/>
              <a:buFontTx/>
              <a:buNone/>
              <a:defRPr sz="67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2194560" y="1318263"/>
            <a:ext cx="39502079" cy="5486402"/>
          </a:xfrm>
          <a:prstGeom prst="rect">
            <a:avLst/>
          </a:prstGeom>
          <a:ln w="12700">
            <a:miter lim="400000"/>
          </a:ln>
          <a:extLst>
            <a:ext uri="{C572A759-6A51-4108-AA02-DFA0A04FC94B}">
              <ma14:wrappingTextBoxFlag xmlns:ma14="http://schemas.microsoft.com/office/mac/drawingml/2011/main" val="1"/>
            </a:ext>
          </a:extLst>
        </p:spPr>
        <p:txBody>
          <a:bodyPr lIns="219425" tIns="219425" rIns="219425" bIns="219425" anchor="ctr">
            <a:normAutofit fontScale="100000" lnSpcReduction="0"/>
          </a:bodyPr>
          <a:lstStyle/>
          <a:p>
            <a:pPr/>
            <a:r>
              <a:t>Title Text</a:t>
            </a:r>
          </a:p>
        </p:txBody>
      </p:sp>
      <p:sp>
        <p:nvSpPr>
          <p:cNvPr id="3" name="Body Level One…"/>
          <p:cNvSpPr txBox="1"/>
          <p:nvPr>
            <p:ph type="body" idx="1"/>
          </p:nvPr>
        </p:nvSpPr>
        <p:spPr>
          <a:xfrm>
            <a:off x="2194560" y="7680962"/>
            <a:ext cx="39502079" cy="21724623"/>
          </a:xfrm>
          <a:prstGeom prst="rect">
            <a:avLst/>
          </a:prstGeom>
          <a:ln w="12700">
            <a:miter lim="400000"/>
          </a:ln>
          <a:extLst>
            <a:ext uri="{C572A759-6A51-4108-AA02-DFA0A04FC94B}">
              <ma14:wrappingTextBoxFlag xmlns:ma14="http://schemas.microsoft.com/office/mac/drawingml/2011/main" val="1"/>
            </a:ext>
          </a:extLst>
        </p:spPr>
        <p:txBody>
          <a:bodyPr lIns="219425" tIns="219425" rIns="219425" bIns="219425">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0511296" y="30802740"/>
            <a:ext cx="1185348" cy="1168085"/>
          </a:xfrm>
          <a:prstGeom prst="rect">
            <a:avLst/>
          </a:prstGeom>
          <a:ln w="12700">
            <a:miter lim="400000"/>
          </a:ln>
        </p:spPr>
        <p:txBody>
          <a:bodyPr wrap="none" lIns="219425" tIns="219425" rIns="219425" bIns="219425" anchor="ctr">
            <a:spAutoFit/>
          </a:bodyPr>
          <a:lstStyle>
            <a:lvl1pPr algn="r">
              <a:defRPr sz="5700">
                <a:solidFill>
                  <a:srgbClr val="888888"/>
                </a:solidFill>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21100" u="none">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21100" u="none">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21100" u="none">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21100" u="none">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21100" u="none">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21100" u="none">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21100" u="none">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21100" u="none">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21100" u="none">
          <a:solidFill>
            <a:srgbClr val="000000"/>
          </a:solidFill>
          <a:uFillTx/>
          <a:latin typeface="Calibri"/>
          <a:ea typeface="Calibri"/>
          <a:cs typeface="Calibri"/>
          <a:sym typeface="Calibri"/>
        </a:defRPr>
      </a:lvl9pPr>
    </p:titleStyle>
    <p:bodyStyle>
      <a:lvl1pPr marL="457200" marR="0" indent="-342900" algn="l" defTabSz="914400" rtl="0" latinLnBrk="0">
        <a:lnSpc>
          <a:spcPct val="100000"/>
        </a:lnSpc>
        <a:spcBef>
          <a:spcPts val="3600"/>
        </a:spcBef>
        <a:spcAft>
          <a:spcPts val="0"/>
        </a:spcAft>
        <a:buClr>
          <a:srgbClr val="000000"/>
        </a:buClr>
        <a:buSzPts val="15400"/>
        <a:buFont typeface="Arial"/>
        <a:buChar char="•"/>
        <a:tabLst/>
        <a:defRPr b="0" baseline="0" cap="none" i="0" spc="0" strike="noStrike" sz="15400" u="none">
          <a:solidFill>
            <a:srgbClr val="000000"/>
          </a:solidFill>
          <a:uFillTx/>
          <a:latin typeface="Calibri"/>
          <a:ea typeface="Calibri"/>
          <a:cs typeface="Calibri"/>
          <a:sym typeface="Calibri"/>
        </a:defRPr>
      </a:lvl1pPr>
      <a:lvl2pPr marL="914400" marR="0" indent="-342900" algn="l" defTabSz="914400" rtl="0" latinLnBrk="0">
        <a:lnSpc>
          <a:spcPct val="100000"/>
        </a:lnSpc>
        <a:spcBef>
          <a:spcPts val="3600"/>
        </a:spcBef>
        <a:spcAft>
          <a:spcPts val="0"/>
        </a:spcAft>
        <a:buClr>
          <a:srgbClr val="000000"/>
        </a:buClr>
        <a:buSzPts val="15400"/>
        <a:buFont typeface="Arial"/>
        <a:buChar char="–"/>
        <a:tabLst/>
        <a:defRPr b="0" baseline="0" cap="none" i="0" spc="0" strike="noStrike" sz="15400" u="none">
          <a:solidFill>
            <a:srgbClr val="000000"/>
          </a:solidFill>
          <a:uFillTx/>
          <a:latin typeface="Calibri"/>
          <a:ea typeface="Calibri"/>
          <a:cs typeface="Calibri"/>
          <a:sym typeface="Calibri"/>
        </a:defRPr>
      </a:lvl2pPr>
      <a:lvl3pPr marL="1371600" marR="0" indent="-342900" algn="l" defTabSz="914400" rtl="0" latinLnBrk="0">
        <a:lnSpc>
          <a:spcPct val="100000"/>
        </a:lnSpc>
        <a:spcBef>
          <a:spcPts val="3600"/>
        </a:spcBef>
        <a:spcAft>
          <a:spcPts val="0"/>
        </a:spcAft>
        <a:buClr>
          <a:srgbClr val="000000"/>
        </a:buClr>
        <a:buSzPts val="15400"/>
        <a:buFont typeface="Arial"/>
        <a:buChar char="•"/>
        <a:tabLst/>
        <a:defRPr b="0" baseline="0" cap="none" i="0" spc="0" strike="noStrike" sz="15400" u="none">
          <a:solidFill>
            <a:srgbClr val="000000"/>
          </a:solidFill>
          <a:uFillTx/>
          <a:latin typeface="Calibri"/>
          <a:ea typeface="Calibri"/>
          <a:cs typeface="Calibri"/>
          <a:sym typeface="Calibri"/>
        </a:defRPr>
      </a:lvl3pPr>
      <a:lvl4pPr marL="1828800" marR="0" indent="-342900" algn="l" defTabSz="914400" rtl="0" latinLnBrk="0">
        <a:lnSpc>
          <a:spcPct val="100000"/>
        </a:lnSpc>
        <a:spcBef>
          <a:spcPts val="3600"/>
        </a:spcBef>
        <a:spcAft>
          <a:spcPts val="0"/>
        </a:spcAft>
        <a:buClr>
          <a:srgbClr val="000000"/>
        </a:buClr>
        <a:buSzPts val="15400"/>
        <a:buFont typeface="Arial"/>
        <a:buChar char="–"/>
        <a:tabLst/>
        <a:defRPr b="0" baseline="0" cap="none" i="0" spc="0" strike="noStrike" sz="15400" u="none">
          <a:solidFill>
            <a:srgbClr val="000000"/>
          </a:solidFill>
          <a:uFillTx/>
          <a:latin typeface="Calibri"/>
          <a:ea typeface="Calibri"/>
          <a:cs typeface="Calibri"/>
          <a:sym typeface="Calibri"/>
        </a:defRPr>
      </a:lvl4pPr>
      <a:lvl5pPr marL="2286000" marR="0" indent="-342900" algn="l" defTabSz="914400" rtl="0" latinLnBrk="0">
        <a:lnSpc>
          <a:spcPct val="100000"/>
        </a:lnSpc>
        <a:spcBef>
          <a:spcPts val="3600"/>
        </a:spcBef>
        <a:spcAft>
          <a:spcPts val="0"/>
        </a:spcAft>
        <a:buClr>
          <a:srgbClr val="000000"/>
        </a:buClr>
        <a:buSzPts val="15400"/>
        <a:buFont typeface="Arial"/>
        <a:buChar char="»"/>
        <a:tabLst/>
        <a:defRPr b="0" baseline="0" cap="none" i="0" spc="0" strike="noStrike" sz="15400" u="none">
          <a:solidFill>
            <a:srgbClr val="000000"/>
          </a:solidFill>
          <a:uFillTx/>
          <a:latin typeface="Calibri"/>
          <a:ea typeface="Calibri"/>
          <a:cs typeface="Calibri"/>
          <a:sym typeface="Calibri"/>
        </a:defRPr>
      </a:lvl5pPr>
      <a:lvl6pPr marL="2743200" marR="0" indent="-342900" algn="l" defTabSz="914400" rtl="0" latinLnBrk="0">
        <a:lnSpc>
          <a:spcPct val="100000"/>
        </a:lnSpc>
        <a:spcBef>
          <a:spcPts val="3600"/>
        </a:spcBef>
        <a:spcAft>
          <a:spcPts val="0"/>
        </a:spcAft>
        <a:buClr>
          <a:srgbClr val="000000"/>
        </a:buClr>
        <a:buSzPts val="15400"/>
        <a:buFont typeface="Arial"/>
        <a:buChar char="•"/>
        <a:tabLst/>
        <a:defRPr b="0" baseline="0" cap="none" i="0" spc="0" strike="noStrike" sz="15400" u="none">
          <a:solidFill>
            <a:srgbClr val="000000"/>
          </a:solidFill>
          <a:uFillTx/>
          <a:latin typeface="Calibri"/>
          <a:ea typeface="Calibri"/>
          <a:cs typeface="Calibri"/>
          <a:sym typeface="Calibri"/>
        </a:defRPr>
      </a:lvl6pPr>
      <a:lvl7pPr marL="3200400" marR="0" indent="-342900" algn="l" defTabSz="914400" rtl="0" latinLnBrk="0">
        <a:lnSpc>
          <a:spcPct val="100000"/>
        </a:lnSpc>
        <a:spcBef>
          <a:spcPts val="3600"/>
        </a:spcBef>
        <a:spcAft>
          <a:spcPts val="0"/>
        </a:spcAft>
        <a:buClr>
          <a:srgbClr val="000000"/>
        </a:buClr>
        <a:buSzPts val="15400"/>
        <a:buFont typeface="Arial"/>
        <a:buChar char="•"/>
        <a:tabLst/>
        <a:defRPr b="0" baseline="0" cap="none" i="0" spc="0" strike="noStrike" sz="15400" u="none">
          <a:solidFill>
            <a:srgbClr val="000000"/>
          </a:solidFill>
          <a:uFillTx/>
          <a:latin typeface="Calibri"/>
          <a:ea typeface="Calibri"/>
          <a:cs typeface="Calibri"/>
          <a:sym typeface="Calibri"/>
        </a:defRPr>
      </a:lvl7pPr>
      <a:lvl8pPr marL="3657600" marR="0" indent="-342900" algn="l" defTabSz="914400" rtl="0" latinLnBrk="0">
        <a:lnSpc>
          <a:spcPct val="100000"/>
        </a:lnSpc>
        <a:spcBef>
          <a:spcPts val="3600"/>
        </a:spcBef>
        <a:spcAft>
          <a:spcPts val="0"/>
        </a:spcAft>
        <a:buClr>
          <a:srgbClr val="000000"/>
        </a:buClr>
        <a:buSzPts val="15400"/>
        <a:buFont typeface="Arial"/>
        <a:buChar char="•"/>
        <a:tabLst/>
        <a:defRPr b="0" baseline="0" cap="none" i="0" spc="0" strike="noStrike" sz="15400" u="none">
          <a:solidFill>
            <a:srgbClr val="000000"/>
          </a:solidFill>
          <a:uFillTx/>
          <a:latin typeface="Calibri"/>
          <a:ea typeface="Calibri"/>
          <a:cs typeface="Calibri"/>
          <a:sym typeface="Calibri"/>
        </a:defRPr>
      </a:lvl8pPr>
      <a:lvl9pPr marL="4114800" marR="0" indent="-342900" algn="l" defTabSz="914400" rtl="0" latinLnBrk="0">
        <a:lnSpc>
          <a:spcPct val="100000"/>
        </a:lnSpc>
        <a:spcBef>
          <a:spcPts val="3600"/>
        </a:spcBef>
        <a:spcAft>
          <a:spcPts val="0"/>
        </a:spcAft>
        <a:buClr>
          <a:srgbClr val="000000"/>
        </a:buClr>
        <a:buSzPts val="15400"/>
        <a:buFont typeface="Arial"/>
        <a:buChar char="•"/>
        <a:tabLst/>
        <a:defRPr b="0" baseline="0" cap="none" i="0" spc="0" strike="noStrike" sz="154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2.jpeg"/><Relationship Id="rId8"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C9DAF8"/>
        </a:solidFill>
      </p:bgPr>
    </p:bg>
    <p:spTree>
      <p:nvGrpSpPr>
        <p:cNvPr id="1" name=""/>
        <p:cNvGrpSpPr/>
        <p:nvPr/>
      </p:nvGrpSpPr>
      <p:grpSpPr>
        <a:xfrm>
          <a:off x="0" y="0"/>
          <a:ext cx="0" cy="0"/>
          <a:chOff x="0" y="0"/>
          <a:chExt cx="0" cy="0"/>
        </a:xfrm>
      </p:grpSpPr>
      <p:grpSp>
        <p:nvGrpSpPr>
          <p:cNvPr id="96" name="Google Shape;49;p1"/>
          <p:cNvGrpSpPr/>
          <p:nvPr/>
        </p:nvGrpSpPr>
        <p:grpSpPr>
          <a:xfrm>
            <a:off x="609599" y="380999"/>
            <a:ext cx="42695990" cy="4595319"/>
            <a:chOff x="0" y="0"/>
            <a:chExt cx="42695989" cy="4595317"/>
          </a:xfrm>
        </p:grpSpPr>
        <p:sp>
          <p:nvSpPr>
            <p:cNvPr id="94" name="Google Shape;50;p1"/>
            <p:cNvSpPr/>
            <p:nvPr/>
          </p:nvSpPr>
          <p:spPr>
            <a:xfrm>
              <a:off x="-1" y="-1"/>
              <a:ext cx="42695990" cy="4595319"/>
            </a:xfrm>
            <a:prstGeom prst="rect">
              <a:avLst/>
            </a:prstGeom>
            <a:solidFill>
              <a:srgbClr val="FFFFFF"/>
            </a:solidFill>
            <a:ln w="25400" cap="flat">
              <a:solidFill>
                <a:srgbClr val="000000"/>
              </a:solidFill>
              <a:prstDash val="solid"/>
              <a:round/>
            </a:ln>
            <a:effectLst/>
          </p:spPr>
          <p:txBody>
            <a:bodyPr wrap="square" lIns="0" tIns="0" rIns="0" bIns="0" numCol="1" anchor="ctr">
              <a:noAutofit/>
            </a:bodyPr>
            <a:lstStyle/>
            <a:p>
              <a:pPr>
                <a:defRPr sz="8600">
                  <a:latin typeface="Calibri"/>
                  <a:ea typeface="Calibri"/>
                  <a:cs typeface="Calibri"/>
                  <a:sym typeface="Calibri"/>
                </a:defRPr>
              </a:pPr>
            </a:p>
          </p:txBody>
        </p:sp>
        <p:sp>
          <p:nvSpPr>
            <p:cNvPr id="95" name="Google Shape;51;p1"/>
            <p:cNvSpPr txBox="1"/>
            <p:nvPr/>
          </p:nvSpPr>
          <p:spPr>
            <a:xfrm>
              <a:off x="58420" y="1296257"/>
              <a:ext cx="5536201" cy="1196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defRPr sz="8600">
                  <a:latin typeface="Calibri"/>
                  <a:ea typeface="Calibri"/>
                  <a:cs typeface="Calibri"/>
                  <a:sym typeface="Calibri"/>
                </a:defRPr>
              </a:lvl1pPr>
            </a:lstStyle>
            <a:p>
              <a:pPr/>
              <a:r>
                <a:t>                      </a:t>
              </a:r>
            </a:p>
          </p:txBody>
        </p:sp>
      </p:grpSp>
      <p:sp>
        <p:nvSpPr>
          <p:cNvPr id="97" name="Google Shape;52;p1"/>
          <p:cNvSpPr txBox="1"/>
          <p:nvPr/>
        </p:nvSpPr>
        <p:spPr>
          <a:xfrm>
            <a:off x="9911250" y="381000"/>
            <a:ext cx="24068700" cy="345697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b="1" sz="7700">
                <a:latin typeface="Calibri"/>
                <a:ea typeface="Calibri"/>
                <a:cs typeface="Calibri"/>
                <a:sym typeface="Calibri"/>
              </a:defRPr>
            </a:lvl1pPr>
          </a:lstStyle>
          <a:p>
            <a:pPr/>
            <a:r>
              <a:t>Classroom Contaminants: Uncovering Antibiotic-Resistant Bacteria on Devices in NYC Public Schools</a:t>
            </a:r>
          </a:p>
        </p:txBody>
      </p:sp>
      <p:sp>
        <p:nvSpPr>
          <p:cNvPr id="98" name="Google Shape;53;p1"/>
          <p:cNvSpPr txBox="1"/>
          <p:nvPr/>
        </p:nvSpPr>
        <p:spPr>
          <a:xfrm>
            <a:off x="7212300" y="2808149"/>
            <a:ext cx="29466602" cy="1919880"/>
          </a:xfrm>
          <a:prstGeom prst="rect">
            <a:avLst/>
          </a:prstGeom>
          <a:ln w="12700">
            <a:miter lim="400000"/>
          </a:ln>
          <a:extLst>
            <a:ext uri="{C572A759-6A51-4108-AA02-DFA0A04FC94B}">
              <ma14:wrappingTextBoxFlag xmlns:ma14="http://schemas.microsoft.com/office/mac/drawingml/2011/main" val="1"/>
            </a:ext>
          </a:extLst>
        </p:spPr>
        <p:txBody>
          <a:bodyPr lIns="50524" tIns="50524" rIns="50524" bIns="50524">
            <a:spAutoFit/>
          </a:bodyPr>
          <a:lstStyle/>
          <a:p>
            <a:pPr algn="ctr">
              <a:defRPr b="1" sz="4000">
                <a:latin typeface="Calibri"/>
                <a:ea typeface="Calibri"/>
                <a:cs typeface="Calibri"/>
                <a:sym typeface="Calibri"/>
              </a:defRPr>
            </a:pPr>
            <a:r>
              <a:t>Authors: Geetika Das</a:t>
            </a:r>
            <a:r>
              <a:rPr baseline="30000"/>
              <a:t>1</a:t>
            </a:r>
            <a:r>
              <a:t>, Saniha Jasrah</a:t>
            </a:r>
            <a:r>
              <a:rPr baseline="30000"/>
              <a:t>2</a:t>
            </a:r>
            <a:r>
              <a:t>, Samantha Das</a:t>
            </a:r>
            <a:r>
              <a:rPr baseline="30000"/>
              <a:t>3</a:t>
            </a:r>
            <a:r>
              <a:t>, Mangala Tawde</a:t>
            </a:r>
            <a:r>
              <a:rPr baseline="30000"/>
              <a:t>4</a:t>
            </a:r>
            <a:endParaRPr>
              <a:latin typeface="+mj-lt"/>
              <a:ea typeface="+mj-ea"/>
              <a:cs typeface="+mj-cs"/>
              <a:sym typeface="Arial"/>
            </a:endParaRPr>
          </a:p>
          <a:p>
            <a:pPr algn="ctr">
              <a:defRPr b="1" sz="4000">
                <a:latin typeface="Calibri"/>
                <a:ea typeface="Calibri"/>
                <a:cs typeface="Calibri"/>
                <a:sym typeface="Calibri"/>
              </a:defRPr>
            </a:pPr>
            <a:r>
              <a:t>Benjamin N. Cardozo High School</a:t>
            </a:r>
            <a:r>
              <a:rPr baseline="30000"/>
              <a:t>1</a:t>
            </a:r>
            <a:r>
              <a:t>, Townsend Harris High School</a:t>
            </a:r>
            <a:r>
              <a:rPr baseline="30000"/>
              <a:t>2, </a:t>
            </a:r>
            <a:r>
              <a:t>Hunter College High School</a:t>
            </a:r>
            <a:r>
              <a:rPr baseline="30000"/>
              <a:t>3</a:t>
            </a:r>
            <a:r>
              <a:rPr>
                <a:latin typeface="+mj-lt"/>
                <a:ea typeface="+mj-ea"/>
                <a:cs typeface="+mj-cs"/>
                <a:sym typeface="Arial"/>
              </a:rPr>
              <a:t>, </a:t>
            </a:r>
            <a:endParaRPr>
              <a:latin typeface="+mj-lt"/>
              <a:ea typeface="+mj-ea"/>
              <a:cs typeface="+mj-cs"/>
              <a:sym typeface="Arial"/>
            </a:endParaRPr>
          </a:p>
          <a:p>
            <a:pPr algn="ctr">
              <a:defRPr b="1" sz="4000">
                <a:latin typeface="Calibri"/>
                <a:ea typeface="Calibri"/>
                <a:cs typeface="Calibri"/>
                <a:sym typeface="Calibri"/>
              </a:defRPr>
            </a:pPr>
            <a:r>
              <a:t>Queensborough Community College</a:t>
            </a:r>
            <a:r>
              <a:rPr baseline="30000"/>
              <a:t>4</a:t>
            </a:r>
          </a:p>
        </p:txBody>
      </p:sp>
      <p:pic>
        <p:nvPicPr>
          <p:cNvPr id="99" name="Google Shape;54;p1" descr="Google Shape;54;p1"/>
          <p:cNvPicPr>
            <a:picLocks noChangeAspect="1"/>
          </p:cNvPicPr>
          <p:nvPr/>
        </p:nvPicPr>
        <p:blipFill>
          <a:blip r:embed="rId2">
            <a:extLst/>
          </a:blip>
          <a:stretch>
            <a:fillRect/>
          </a:stretch>
        </p:blipFill>
        <p:spPr>
          <a:xfrm>
            <a:off x="33979960" y="3283761"/>
            <a:ext cx="6593159" cy="1307968"/>
          </a:xfrm>
          <a:prstGeom prst="rect">
            <a:avLst/>
          </a:prstGeom>
          <a:ln w="12700">
            <a:miter lim="400000"/>
          </a:ln>
        </p:spPr>
      </p:pic>
      <p:pic>
        <p:nvPicPr>
          <p:cNvPr id="100" name="Google Shape;55;p1" descr="Google Shape;55;p1"/>
          <p:cNvPicPr>
            <a:picLocks noChangeAspect="1"/>
          </p:cNvPicPr>
          <p:nvPr/>
        </p:nvPicPr>
        <p:blipFill>
          <a:blip r:embed="rId3">
            <a:extLst/>
          </a:blip>
          <a:stretch>
            <a:fillRect/>
          </a:stretch>
        </p:blipFill>
        <p:spPr>
          <a:xfrm>
            <a:off x="4047114" y="668300"/>
            <a:ext cx="5864137" cy="3724801"/>
          </a:xfrm>
          <a:prstGeom prst="rect">
            <a:avLst/>
          </a:prstGeom>
          <a:ln w="12700">
            <a:miter lim="400000"/>
          </a:ln>
        </p:spPr>
      </p:pic>
      <p:pic>
        <p:nvPicPr>
          <p:cNvPr id="101" name="Google Shape;56;p1" descr="Google Shape;56;p1"/>
          <p:cNvPicPr>
            <a:picLocks noChangeAspect="1"/>
          </p:cNvPicPr>
          <p:nvPr/>
        </p:nvPicPr>
        <p:blipFill>
          <a:blip r:embed="rId4">
            <a:extLst/>
          </a:blip>
          <a:srcRect l="22925" t="18220" r="21764" b="17487"/>
          <a:stretch>
            <a:fillRect/>
          </a:stretch>
        </p:blipFill>
        <p:spPr>
          <a:xfrm>
            <a:off x="1257775" y="1877649"/>
            <a:ext cx="2231362" cy="2170202"/>
          </a:xfrm>
          <a:prstGeom prst="rect">
            <a:avLst/>
          </a:prstGeom>
          <a:ln w="12700">
            <a:miter lim="400000"/>
          </a:ln>
        </p:spPr>
      </p:pic>
      <p:pic>
        <p:nvPicPr>
          <p:cNvPr id="102" name="Google Shape;57;p1" descr="Google Shape;57;p1"/>
          <p:cNvPicPr>
            <a:picLocks noChangeAspect="1"/>
          </p:cNvPicPr>
          <p:nvPr/>
        </p:nvPicPr>
        <p:blipFill>
          <a:blip r:embed="rId5">
            <a:extLst/>
          </a:blip>
          <a:stretch>
            <a:fillRect/>
          </a:stretch>
        </p:blipFill>
        <p:spPr>
          <a:xfrm>
            <a:off x="36678899" y="0"/>
            <a:ext cx="5331126" cy="3427875"/>
          </a:xfrm>
          <a:prstGeom prst="rect">
            <a:avLst/>
          </a:prstGeom>
          <a:ln w="12700">
            <a:miter lim="400000"/>
          </a:ln>
        </p:spPr>
      </p:pic>
      <p:sp>
        <p:nvSpPr>
          <p:cNvPr id="103" name="Google Shape;58;p1"/>
          <p:cNvSpPr txBox="1"/>
          <p:nvPr/>
        </p:nvSpPr>
        <p:spPr>
          <a:xfrm>
            <a:off x="304799" y="5311149"/>
            <a:ext cx="11694302" cy="8132458"/>
          </a:xfrm>
          <a:prstGeom prst="rect">
            <a:avLst/>
          </a:prstGeom>
          <a:solidFill>
            <a:srgbClr val="FFFFFF"/>
          </a:solidFill>
          <a:ln w="101600">
            <a:solidFill>
              <a:srgbClr val="6B659C"/>
            </a:solidFill>
            <a:miter lim="400000"/>
          </a:ln>
          <a:effectLst>
            <a:outerShdw sx="100000" sy="100000" kx="0" ky="0" algn="b" rotWithShape="0" blurRad="38100" dist="20000" dir="5400000">
              <a:srgbClr val="000000">
                <a:alpha val="37250"/>
              </a:srgbClr>
            </a:outerShdw>
          </a:effectLst>
          <a:extLst>
            <a:ext uri="{C572A759-6A51-4108-AA02-DFA0A04FC94B}">
              <ma14:wrappingTextBoxFlag xmlns:ma14="http://schemas.microsoft.com/office/mac/drawingml/2011/main" val="1"/>
            </a:ext>
          </a:extLst>
        </p:spPr>
        <p:txBody>
          <a:bodyPr lIns="45699" tIns="45699" rIns="45699" bIns="45699">
            <a:spAutoFit/>
          </a:bodyPr>
          <a:lstStyle/>
          <a:p>
            <a:pPr algn="ctr"/>
            <a:endParaRPr b="1" sz="5000">
              <a:latin typeface="Calibri"/>
              <a:ea typeface="Calibri"/>
              <a:cs typeface="Calibri"/>
              <a:sym typeface="Calibri"/>
            </a:endParaRPr>
          </a:p>
          <a:p>
            <a:pPr algn="ctr"/>
            <a:endParaRPr b="1" sz="5000">
              <a:latin typeface="Calibri"/>
              <a:ea typeface="Calibri"/>
              <a:cs typeface="Calibri"/>
              <a:sym typeface="Calibri"/>
            </a:endParaRPr>
          </a:p>
          <a:p>
            <a:pPr indent="457200" algn="just">
              <a:lnSpc>
                <a:spcPct val="115000"/>
              </a:lnSpc>
              <a:defRPr sz="3000">
                <a:latin typeface="Calibri"/>
                <a:ea typeface="Calibri"/>
                <a:cs typeface="Calibri"/>
                <a:sym typeface="Calibri"/>
              </a:defRPr>
            </a:pPr>
            <a:r>
              <a:t>In this research project, we aim to examine shared electronic devices in NYC public schools by sampling the bacteria and testing their antibiotic susceptibility to understand the the bacterial spread that has fascinated the scientific community. Microbial transmission takes its path through fomites, like phones, tablets, laptops, and computes. Many New York City public school students share these communal devices, enabling potential bacterial pathogens to spread quickly through student populations, impacting students’ health and learning. The devices’ surfaces will be swabbed to collect, isolate and identify bacteria via DNA barcoding. Antibiotic susceptibility will be tested using the Kirby-Bauer assay. The results of this investigation will help influence sanitation procedures in schools and raise awareness of pathogenic transmission among students.</a:t>
            </a:r>
          </a:p>
        </p:txBody>
      </p:sp>
      <p:grpSp>
        <p:nvGrpSpPr>
          <p:cNvPr id="106" name="Google Shape;59;p1"/>
          <p:cNvGrpSpPr/>
          <p:nvPr/>
        </p:nvGrpSpPr>
        <p:grpSpPr>
          <a:xfrm>
            <a:off x="1312800" y="5601449"/>
            <a:ext cx="9678300" cy="975001"/>
            <a:chOff x="0" y="0"/>
            <a:chExt cx="9678299" cy="974999"/>
          </a:xfrm>
        </p:grpSpPr>
        <p:sp>
          <p:nvSpPr>
            <p:cNvPr id="104" name="Rounded Rectangle"/>
            <p:cNvSpPr/>
            <p:nvPr/>
          </p:nvSpPr>
          <p:spPr>
            <a:xfrm>
              <a:off x="0" y="0"/>
              <a:ext cx="9678300" cy="975000"/>
            </a:xfrm>
            <a:prstGeom prst="roundRect">
              <a:avLst>
                <a:gd name="adj" fmla="val 16667"/>
              </a:avLst>
            </a:prstGeom>
            <a:solidFill>
              <a:srgbClr val="EDF4FF"/>
            </a:solidFill>
            <a:ln w="9525" cap="flat">
              <a:solidFill>
                <a:srgbClr val="A7A7A7"/>
              </a:solidFill>
              <a:prstDash val="solid"/>
              <a:round/>
            </a:ln>
            <a:effectLst/>
          </p:spPr>
          <p:txBody>
            <a:bodyPr wrap="square" lIns="0" tIns="0" rIns="0" bIns="0" numCol="1" anchor="ctr">
              <a:noAutofit/>
            </a:bodyPr>
            <a:lstStyle/>
            <a:p>
              <a:pPr algn="ctr">
                <a:defRPr b="1" sz="5000">
                  <a:latin typeface="Calibri"/>
                  <a:ea typeface="Calibri"/>
                  <a:cs typeface="Calibri"/>
                  <a:sym typeface="Calibri"/>
                </a:defRPr>
              </a:pPr>
            </a:p>
          </p:txBody>
        </p:sp>
        <p:sp>
          <p:nvSpPr>
            <p:cNvPr id="105" name="Abstract"/>
            <p:cNvSpPr txBox="1"/>
            <p:nvPr/>
          </p:nvSpPr>
          <p:spPr>
            <a:xfrm>
              <a:off x="52358" y="72448"/>
              <a:ext cx="9573584" cy="8301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b="1" sz="5000">
                  <a:latin typeface="Calibri"/>
                  <a:ea typeface="Calibri"/>
                  <a:cs typeface="Calibri"/>
                  <a:sym typeface="Calibri"/>
                </a:defRPr>
              </a:lvl1pPr>
            </a:lstStyle>
            <a:p>
              <a:pPr/>
              <a:r>
                <a:t>Abstract</a:t>
              </a:r>
            </a:p>
          </p:txBody>
        </p:sp>
      </p:grpSp>
      <p:sp>
        <p:nvSpPr>
          <p:cNvPr id="107" name="Google Shape;60;p1"/>
          <p:cNvSpPr txBox="1"/>
          <p:nvPr/>
        </p:nvSpPr>
        <p:spPr>
          <a:xfrm>
            <a:off x="304787" y="14084349"/>
            <a:ext cx="11694302" cy="19132394"/>
          </a:xfrm>
          <a:prstGeom prst="rect">
            <a:avLst/>
          </a:prstGeom>
          <a:solidFill>
            <a:srgbClr val="FFFFFF"/>
          </a:solidFill>
          <a:ln w="101600">
            <a:solidFill>
              <a:srgbClr val="6B659C"/>
            </a:solidFill>
            <a:miter lim="400000"/>
          </a:ln>
          <a:effectLst>
            <a:outerShdw sx="100000" sy="100000" kx="0" ky="0" algn="b" rotWithShape="0" blurRad="38100" dist="20000" dir="5400000">
              <a:srgbClr val="000000">
                <a:alpha val="37250"/>
              </a:srgbClr>
            </a:outerShdw>
          </a:effectLst>
          <a:extLst>
            <a:ext uri="{C572A759-6A51-4108-AA02-DFA0A04FC94B}">
              <ma14:wrappingTextBoxFlag xmlns:ma14="http://schemas.microsoft.com/office/mac/drawingml/2011/main" val="1"/>
            </a:ext>
          </a:extLst>
        </p:spPr>
        <p:txBody>
          <a:bodyPr lIns="45699" tIns="45699" rIns="45699" bIns="45699">
            <a:spAutoFit/>
          </a:bodyPr>
          <a:lstStyle/>
          <a:p>
            <a:pPr algn="ctr"/>
            <a:endParaRPr b="1" sz="5000">
              <a:latin typeface="Calibri"/>
              <a:ea typeface="Calibri"/>
              <a:cs typeface="Calibri"/>
              <a:sym typeface="Calibri"/>
            </a:endParaRPr>
          </a:p>
          <a:p>
            <a:pPr algn="ctr"/>
            <a:endParaRPr b="1" sz="5000">
              <a:latin typeface="Calibri"/>
              <a:ea typeface="Calibri"/>
              <a:cs typeface="Calibri"/>
              <a:sym typeface="Calibri"/>
            </a:endParaRPr>
          </a:p>
          <a:p>
            <a:pPr marL="457200" indent="-419100">
              <a:lnSpc>
                <a:spcPct val="115000"/>
              </a:lnSpc>
              <a:spcBef>
                <a:spcPts val="1200"/>
              </a:spcBef>
              <a:buClr>
                <a:srgbClr val="000000"/>
              </a:buClr>
              <a:buSzPts val="3000"/>
              <a:buFont typeface="Arial"/>
              <a:buChar char="●"/>
              <a:defRPr sz="3000">
                <a:latin typeface="Calibri"/>
                <a:ea typeface="Calibri"/>
                <a:cs typeface="Calibri"/>
                <a:sym typeface="Calibri"/>
              </a:defRPr>
            </a:pPr>
            <a:r>
              <a:t>Technology plays a dominant role in our lives as we have become inseparable from our devices. As technology advanced, our dependence on it also increases. From communication, entertainment, to education, electronic devices met those needs for humans (Hoehe &amp; Thibaut, 2020).</a:t>
            </a:r>
          </a:p>
          <a:p>
            <a:pPr marL="457200" indent="-419100">
              <a:lnSpc>
                <a:spcPct val="115000"/>
              </a:lnSpc>
              <a:buClr>
                <a:srgbClr val="000000"/>
              </a:buClr>
              <a:buSzPts val="3000"/>
              <a:buFont typeface="Arial"/>
              <a:buChar char="●"/>
              <a:defRPr sz="3000">
                <a:latin typeface="Calibri"/>
                <a:ea typeface="Calibri"/>
                <a:cs typeface="Calibri"/>
                <a:sym typeface="Calibri"/>
              </a:defRPr>
            </a:pPr>
            <a:r>
              <a:t>Around 97% of students and educators integrate computers, smart boards, and smartphones daily (Radesky et al., 2023). Its usage is a reliable and efficiency way to convey information to students. However, this changed how adolescents learn. Most education systems have incorporated technology as a key support for teaching and learning (Szymkowiak et al., 2021).</a:t>
            </a:r>
          </a:p>
          <a:p>
            <a:pPr marL="457200" indent="-419100">
              <a:lnSpc>
                <a:spcPct val="115000"/>
              </a:lnSpc>
              <a:buClr>
                <a:srgbClr val="000000"/>
              </a:buClr>
              <a:buSzPts val="3000"/>
              <a:buFont typeface="Arial"/>
              <a:buChar char="●"/>
              <a:defRPr sz="3000">
                <a:latin typeface="Calibri"/>
                <a:ea typeface="Calibri"/>
                <a:cs typeface="Calibri"/>
                <a:sym typeface="Calibri"/>
              </a:defRPr>
            </a:pPr>
            <a:r>
              <a:t>Unfortunately, with the widespread use of devices, there is increased bacterial transmission, leading to the development of bacterial infections (Akinyemi et al., 2009). One study found 92.9% of smartphones presented evidence of bacterial contamination of various species of bacteria (Martina, et al. 2019) with 62% of phones are contaminated with pathogenic bacteria.</a:t>
            </a:r>
          </a:p>
          <a:p>
            <a:pPr marL="457200" indent="-419100">
              <a:lnSpc>
                <a:spcPct val="115000"/>
              </a:lnSpc>
              <a:buClr>
                <a:srgbClr val="000000"/>
              </a:buClr>
              <a:buSzPts val="3000"/>
              <a:buFont typeface="Arial"/>
              <a:buChar char="●"/>
              <a:defRPr sz="3000">
                <a:latin typeface="Calibri"/>
                <a:ea typeface="Calibri"/>
                <a:cs typeface="Calibri"/>
                <a:sym typeface="Calibri"/>
              </a:defRPr>
            </a:pPr>
            <a:r>
              <a:t>This widespread presence of bacteria indicates antibiotic-resistant bacteria. In a study focusing on drug-resistant bacteria on devices in an educational setting in Ghana, it was found there was an 83.3% contamination of bacteria of mobile phones and 43.3% contamination of computer keyboards, with a higher concentration of Staphylococcus epidermidis (Taiwo, et al. 2021).</a:t>
            </a:r>
          </a:p>
          <a:p>
            <a:pPr marL="457200" indent="-419100">
              <a:lnSpc>
                <a:spcPct val="115000"/>
              </a:lnSpc>
              <a:buClr>
                <a:srgbClr val="000000"/>
              </a:buClr>
              <a:buSzPts val="3000"/>
              <a:buFont typeface="Arial"/>
              <a:buChar char="●"/>
              <a:defRPr sz="3000">
                <a:latin typeface="Calibri"/>
                <a:ea typeface="Calibri"/>
                <a:cs typeface="Calibri"/>
                <a:sym typeface="Calibri"/>
              </a:defRPr>
            </a:pPr>
            <a:r>
              <a:t>While both pathogenic and antibiotic-resistant bacteria on students’ smartphones have been researched thoroughly, limited attention has been placed on the possibility of finding pathogenic bacteria found on other communal devices that are heavily shared among student populations.</a:t>
            </a:r>
          </a:p>
          <a:p>
            <a:pPr marL="457200" indent="-419100">
              <a:lnSpc>
                <a:spcPct val="115000"/>
              </a:lnSpc>
              <a:buClr>
                <a:srgbClr val="000000"/>
              </a:buClr>
              <a:buSzPts val="3000"/>
              <a:buFont typeface="Arial"/>
              <a:buChar char="●"/>
              <a:defRPr sz="3000">
                <a:latin typeface="Calibri"/>
                <a:ea typeface="Calibri"/>
                <a:cs typeface="Calibri"/>
                <a:sym typeface="Calibri"/>
              </a:defRPr>
            </a:pPr>
            <a:r>
              <a:t>By analyzing the relevance of certain bacteria species across communal educational devices, this study intends to fill the gap by identifying pathogenic antibiotic-resistant bacteria in schools carried by smartphones and other devices.</a:t>
            </a:r>
          </a:p>
        </p:txBody>
      </p:sp>
      <p:grpSp>
        <p:nvGrpSpPr>
          <p:cNvPr id="110" name="Google Shape;61;p1"/>
          <p:cNvGrpSpPr/>
          <p:nvPr/>
        </p:nvGrpSpPr>
        <p:grpSpPr>
          <a:xfrm>
            <a:off x="800597" y="14449449"/>
            <a:ext cx="10702802" cy="975001"/>
            <a:chOff x="0" y="0"/>
            <a:chExt cx="10702800" cy="974999"/>
          </a:xfrm>
        </p:grpSpPr>
        <p:sp>
          <p:nvSpPr>
            <p:cNvPr id="108" name="Rounded Rectangle"/>
            <p:cNvSpPr/>
            <p:nvPr/>
          </p:nvSpPr>
          <p:spPr>
            <a:xfrm>
              <a:off x="0" y="0"/>
              <a:ext cx="10702801" cy="975000"/>
            </a:xfrm>
            <a:prstGeom prst="roundRect">
              <a:avLst>
                <a:gd name="adj" fmla="val 16667"/>
              </a:avLst>
            </a:prstGeom>
            <a:solidFill>
              <a:srgbClr val="EDF4FF"/>
            </a:solidFill>
            <a:ln w="9525" cap="flat">
              <a:solidFill>
                <a:srgbClr val="A7A7A7"/>
              </a:solidFill>
              <a:prstDash val="solid"/>
              <a:round/>
            </a:ln>
            <a:effectLst/>
          </p:spPr>
          <p:txBody>
            <a:bodyPr wrap="square" lIns="0" tIns="0" rIns="0" bIns="0" numCol="1" anchor="ctr">
              <a:noAutofit/>
            </a:bodyPr>
            <a:lstStyle/>
            <a:p>
              <a:pPr algn="ctr">
                <a:defRPr b="1" sz="5000">
                  <a:latin typeface="Calibri"/>
                  <a:ea typeface="Calibri"/>
                  <a:cs typeface="Calibri"/>
                  <a:sym typeface="Calibri"/>
                </a:defRPr>
              </a:pPr>
            </a:p>
          </p:txBody>
        </p:sp>
        <p:sp>
          <p:nvSpPr>
            <p:cNvPr id="109" name="Introduction"/>
            <p:cNvSpPr txBox="1"/>
            <p:nvPr/>
          </p:nvSpPr>
          <p:spPr>
            <a:xfrm>
              <a:off x="52358" y="72448"/>
              <a:ext cx="10598084" cy="8301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b="1" sz="5000">
                  <a:latin typeface="Calibri"/>
                  <a:ea typeface="Calibri"/>
                  <a:cs typeface="Calibri"/>
                  <a:sym typeface="Calibri"/>
                </a:defRPr>
              </a:lvl1pPr>
            </a:lstStyle>
            <a:p>
              <a:pPr/>
              <a:r>
                <a:t>Introduction</a:t>
              </a:r>
            </a:p>
          </p:txBody>
        </p:sp>
      </p:grpSp>
      <p:sp>
        <p:nvSpPr>
          <p:cNvPr id="111" name="Google Shape;62;p1"/>
          <p:cNvSpPr txBox="1"/>
          <p:nvPr/>
        </p:nvSpPr>
        <p:spPr>
          <a:xfrm>
            <a:off x="12381900" y="5311149"/>
            <a:ext cx="18014400" cy="16743122"/>
          </a:xfrm>
          <a:prstGeom prst="rect">
            <a:avLst/>
          </a:prstGeom>
          <a:solidFill>
            <a:srgbClr val="FFFFFF"/>
          </a:solidFill>
          <a:ln w="101600">
            <a:solidFill>
              <a:srgbClr val="6B659C"/>
            </a:solidFill>
            <a:miter lim="400000"/>
          </a:ln>
          <a:effectLst>
            <a:outerShdw sx="100000" sy="100000" kx="0" ky="0" algn="b" rotWithShape="0" blurRad="38100" dist="20000" dir="5400000">
              <a:srgbClr val="000000">
                <a:alpha val="37250"/>
              </a:srgbClr>
            </a:outerShdw>
          </a:effectLst>
          <a:extLst>
            <a:ext uri="{C572A759-6A51-4108-AA02-DFA0A04FC94B}">
              <ma14:wrappingTextBoxFlag xmlns:ma14="http://schemas.microsoft.com/office/mac/drawingml/2011/main" val="1"/>
            </a:ext>
          </a:extLst>
        </p:spPr>
        <p:txBody>
          <a:bodyPr lIns="228600" tIns="228600" rIns="228600" bIns="228600">
            <a:spAutoFit/>
          </a:bodyPr>
          <a:lstStyle/>
          <a:p>
            <a:pPr>
              <a:lnSpc>
                <a:spcPct val="115000"/>
              </a:lnSpc>
              <a:spcBef>
                <a:spcPts val="1200"/>
              </a:spcBef>
            </a:pPr>
            <a:endParaRPr b="1" sz="5000">
              <a:latin typeface="Calibri"/>
              <a:ea typeface="Calibri"/>
              <a:cs typeface="Calibri"/>
              <a:sym typeface="Calibri"/>
            </a:endParaRPr>
          </a:p>
          <a:p>
            <a:pPr>
              <a:lnSpc>
                <a:spcPct val="115000"/>
              </a:lnSpc>
              <a:spcBef>
                <a:spcPts val="1200"/>
              </a:spcBef>
            </a:pPr>
            <a:endParaRPr b="1" sz="100">
              <a:latin typeface="Calibri"/>
              <a:ea typeface="Calibri"/>
              <a:cs typeface="Calibri"/>
              <a:sym typeface="Calibri"/>
            </a:endParaRPr>
          </a:p>
          <a:p>
            <a:pPr>
              <a:lnSpc>
                <a:spcPct val="115000"/>
              </a:lnSpc>
              <a:spcBef>
                <a:spcPts val="1200"/>
              </a:spcBef>
              <a:defRPr b="1" sz="3500" u="sng">
                <a:latin typeface="Calibri"/>
                <a:ea typeface="Calibri"/>
                <a:cs typeface="Calibri"/>
                <a:sym typeface="Calibri"/>
              </a:defRPr>
            </a:pPr>
            <a:r>
              <a:t>Step 1: Sample Collection</a:t>
            </a:r>
          </a:p>
          <a:p>
            <a:pPr marL="457200" indent="-419100">
              <a:lnSpc>
                <a:spcPct val="115000"/>
              </a:lnSpc>
              <a:spcBef>
                <a:spcPts val="1200"/>
              </a:spcBef>
              <a:buClr>
                <a:srgbClr val="000000"/>
              </a:buClr>
              <a:buSzPts val="3000"/>
              <a:buFont typeface="Calibri"/>
              <a:buChar char="●"/>
              <a:defRPr sz="3000">
                <a:latin typeface="Calibri"/>
                <a:ea typeface="Calibri"/>
                <a:cs typeface="Calibri"/>
                <a:sym typeface="Calibri"/>
              </a:defRPr>
            </a:pPr>
            <a:r>
              <a:t>A collection of 10 samples from three NYC public high schools, each sample being one of a different technological device found, whether communal or personal devices used on school grounds. Each sample was collected using a distilled water-moistened sterile swab a day or two before streaking.</a:t>
            </a:r>
          </a:p>
          <a:p>
            <a:pPr>
              <a:lnSpc>
                <a:spcPct val="115000"/>
              </a:lnSpc>
              <a:spcBef>
                <a:spcPts val="1200"/>
              </a:spcBef>
              <a:defRPr b="1" sz="3500" u="sng">
                <a:latin typeface="Calibri"/>
                <a:ea typeface="Calibri"/>
                <a:cs typeface="Calibri"/>
                <a:sym typeface="Calibri"/>
              </a:defRPr>
            </a:pPr>
            <a:r>
              <a:t>Step 2: DNA extraction and PCR</a:t>
            </a:r>
          </a:p>
          <a:p>
            <a:pPr marL="457200" indent="-419100">
              <a:lnSpc>
                <a:spcPct val="115000"/>
              </a:lnSpc>
              <a:spcBef>
                <a:spcPts val="1200"/>
              </a:spcBef>
              <a:buClr>
                <a:srgbClr val="000000"/>
              </a:buClr>
              <a:buSzPts val="3000"/>
              <a:buFont typeface="Calibri"/>
              <a:buChar char="●"/>
              <a:defRPr sz="3000">
                <a:latin typeface="Calibri"/>
                <a:ea typeface="Calibri"/>
                <a:cs typeface="Calibri"/>
                <a:sym typeface="Calibri"/>
              </a:defRPr>
            </a:pPr>
            <a:r>
              <a:t>The samples will be streaked onto a nutrient agar plate and the bacterial colonies will be grown on the agar plates at 37°C for 24-48 hours. 12 bacterial colonies will be isolated and grown in broth media to create liquid cultures. Qiagen DNA extraction kits were used to extracted 16s ribosomal DNA that was amplified through Polymerase Chain Reaction (PCR) for the 16s ribosomal DNA gene. The amplified DNA was analyzed using an agarose gel electrophoresis to ensure the PCR successfully amplifies the desired DNA fragments. The amplicons were then sent for DNA sequencing to identify each bacterial species. The sequence DNA will be compared to a public database to determine the identification of the tested bacterial samples. </a:t>
            </a:r>
          </a:p>
          <a:p>
            <a:pPr>
              <a:lnSpc>
                <a:spcPct val="115000"/>
              </a:lnSpc>
              <a:spcBef>
                <a:spcPts val="1200"/>
              </a:spcBef>
            </a:pPr>
            <a:endParaRPr sz="2100">
              <a:latin typeface="Calibri"/>
              <a:ea typeface="Calibri"/>
              <a:cs typeface="Calibri"/>
              <a:sym typeface="Calibri"/>
            </a:endParaRPr>
          </a:p>
          <a:p>
            <a:pPr>
              <a:lnSpc>
                <a:spcPct val="115000"/>
              </a:lnSpc>
              <a:spcBef>
                <a:spcPts val="1200"/>
              </a:spcBef>
            </a:pPr>
            <a:endParaRPr sz="3000">
              <a:latin typeface="Calibri"/>
              <a:ea typeface="Calibri"/>
              <a:cs typeface="Calibri"/>
              <a:sym typeface="Calibri"/>
            </a:endParaRPr>
          </a:p>
          <a:p>
            <a:pPr>
              <a:lnSpc>
                <a:spcPct val="115000"/>
              </a:lnSpc>
              <a:spcBef>
                <a:spcPts val="1200"/>
              </a:spcBef>
            </a:pPr>
            <a:endParaRPr sz="3000">
              <a:latin typeface="Calibri"/>
              <a:ea typeface="Calibri"/>
              <a:cs typeface="Calibri"/>
              <a:sym typeface="Calibri"/>
            </a:endParaRPr>
          </a:p>
          <a:p>
            <a:pPr>
              <a:lnSpc>
                <a:spcPct val="115000"/>
              </a:lnSpc>
              <a:spcBef>
                <a:spcPts val="1200"/>
              </a:spcBef>
            </a:pPr>
            <a:endParaRPr sz="3000">
              <a:latin typeface="Calibri"/>
              <a:ea typeface="Calibri"/>
              <a:cs typeface="Calibri"/>
              <a:sym typeface="Calibri"/>
            </a:endParaRPr>
          </a:p>
          <a:p>
            <a:pPr>
              <a:lnSpc>
                <a:spcPct val="115000"/>
              </a:lnSpc>
              <a:spcBef>
                <a:spcPts val="1200"/>
              </a:spcBef>
            </a:pPr>
            <a:endParaRPr sz="3000">
              <a:latin typeface="Calibri"/>
              <a:ea typeface="Calibri"/>
              <a:cs typeface="Calibri"/>
              <a:sym typeface="Calibri"/>
            </a:endParaRPr>
          </a:p>
          <a:p>
            <a:pPr>
              <a:lnSpc>
                <a:spcPct val="115000"/>
              </a:lnSpc>
              <a:spcBef>
                <a:spcPts val="1200"/>
              </a:spcBef>
              <a:defRPr b="1" sz="3500" u="sng">
                <a:latin typeface="Calibri"/>
                <a:ea typeface="Calibri"/>
                <a:cs typeface="Calibri"/>
                <a:sym typeface="Calibri"/>
              </a:defRPr>
            </a:pPr>
            <a:r>
              <a:t>Step 3: Antibiotic Resistance Testing</a:t>
            </a:r>
          </a:p>
          <a:p>
            <a:pPr marL="457200" indent="-419100">
              <a:lnSpc>
                <a:spcPct val="115000"/>
              </a:lnSpc>
              <a:spcBef>
                <a:spcPts val="1200"/>
              </a:spcBef>
              <a:buClr>
                <a:srgbClr val="000000"/>
              </a:buClr>
              <a:buSzPts val="3000"/>
              <a:buFont typeface="Calibri"/>
              <a:buChar char="●"/>
              <a:defRPr sz="3000">
                <a:latin typeface="Calibri"/>
                <a:ea typeface="Calibri"/>
                <a:cs typeface="Calibri"/>
                <a:sym typeface="Calibri"/>
              </a:defRPr>
            </a:pPr>
            <a:r>
              <a:t>The isolated species of bacteria was tested for antibiotic resistance using the Kirby Bauer Disk Diffusion Assay, which consists of a set of commonly used antibiotics in clinical medicine. 5 isolated bacteria were selected and evenly streaked across Mueller-Hinton agar plates to create a bacterial lawn. Then, the disks soaked in the different antibiotics were stamped onto the bacterial lawn. The plates were incubated at 37°C for 24-48 hours to test the resistance/susceptibility of bacteria to the antibiotics. By analyzing the zone of inhibition for each antibiotic being tested, we determined the level of resistance by each bacterial species. The diameter of zones of inhibition was measured from the disk to determine the specific antibiotic susceptibility.</a:t>
            </a:r>
          </a:p>
        </p:txBody>
      </p:sp>
      <p:grpSp>
        <p:nvGrpSpPr>
          <p:cNvPr id="114" name="Google Shape;63;p1"/>
          <p:cNvGrpSpPr/>
          <p:nvPr/>
        </p:nvGrpSpPr>
        <p:grpSpPr>
          <a:xfrm>
            <a:off x="16701994" y="5601451"/>
            <a:ext cx="10575001" cy="975001"/>
            <a:chOff x="0" y="0"/>
            <a:chExt cx="10575000" cy="974999"/>
          </a:xfrm>
        </p:grpSpPr>
        <p:sp>
          <p:nvSpPr>
            <p:cNvPr id="112" name="Rounded Rectangle"/>
            <p:cNvSpPr/>
            <p:nvPr/>
          </p:nvSpPr>
          <p:spPr>
            <a:xfrm>
              <a:off x="0" y="0"/>
              <a:ext cx="10575001" cy="975000"/>
            </a:xfrm>
            <a:prstGeom prst="roundRect">
              <a:avLst>
                <a:gd name="adj" fmla="val 16667"/>
              </a:avLst>
            </a:prstGeom>
            <a:solidFill>
              <a:srgbClr val="EDF4FF"/>
            </a:solidFill>
            <a:ln w="9525" cap="flat">
              <a:solidFill>
                <a:srgbClr val="A7A7A7"/>
              </a:solidFill>
              <a:prstDash val="solid"/>
              <a:round/>
            </a:ln>
            <a:effectLst/>
          </p:spPr>
          <p:txBody>
            <a:bodyPr wrap="square" lIns="0" tIns="0" rIns="0" bIns="0" numCol="1" anchor="ctr">
              <a:noAutofit/>
            </a:bodyPr>
            <a:lstStyle/>
            <a:p>
              <a:pPr algn="ctr">
                <a:defRPr b="1" sz="5000">
                  <a:latin typeface="Calibri"/>
                  <a:ea typeface="Calibri"/>
                  <a:cs typeface="Calibri"/>
                  <a:sym typeface="Calibri"/>
                </a:defRPr>
              </a:pPr>
            </a:p>
          </p:txBody>
        </p:sp>
        <p:sp>
          <p:nvSpPr>
            <p:cNvPr id="113" name="Methodology"/>
            <p:cNvSpPr txBox="1"/>
            <p:nvPr/>
          </p:nvSpPr>
          <p:spPr>
            <a:xfrm>
              <a:off x="52358" y="72448"/>
              <a:ext cx="10470284" cy="8301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b="1" sz="5000">
                  <a:latin typeface="Calibri"/>
                  <a:ea typeface="Calibri"/>
                  <a:cs typeface="Calibri"/>
                  <a:sym typeface="Calibri"/>
                </a:defRPr>
              </a:lvl1pPr>
            </a:lstStyle>
            <a:p>
              <a:pPr/>
              <a:r>
                <a:t>Methodology</a:t>
              </a:r>
            </a:p>
          </p:txBody>
        </p:sp>
      </p:grpSp>
      <p:sp>
        <p:nvSpPr>
          <p:cNvPr id="115" name="Google Shape;64;p1"/>
          <p:cNvSpPr/>
          <p:nvPr/>
        </p:nvSpPr>
        <p:spPr>
          <a:xfrm>
            <a:off x="13648999" y="13842024"/>
            <a:ext cx="15410401" cy="2950501"/>
          </a:xfrm>
          <a:prstGeom prst="roundRect">
            <a:avLst>
              <a:gd name="adj" fmla="val 16667"/>
            </a:avLst>
          </a:prstGeom>
          <a:solidFill>
            <a:srgbClr val="FFF7E1"/>
          </a:solidFill>
          <a:ln>
            <a:solidFill>
              <a:srgbClr val="A7A7A7"/>
            </a:solidFill>
          </a:ln>
        </p:spPr>
        <p:txBody>
          <a:bodyPr lIns="0" tIns="0" rIns="0" bIns="0" anchor="ctr"/>
          <a:lstStyle/>
          <a:p>
            <a:pPr algn="ctr">
              <a:defRPr>
                <a:latin typeface="Calibri"/>
                <a:ea typeface="Calibri"/>
                <a:cs typeface="Calibri"/>
                <a:sym typeface="Calibri"/>
              </a:defRPr>
            </a:pPr>
          </a:p>
        </p:txBody>
      </p:sp>
      <p:sp>
        <p:nvSpPr>
          <p:cNvPr id="116" name="Google Shape;65;p1"/>
          <p:cNvSpPr txBox="1"/>
          <p:nvPr/>
        </p:nvSpPr>
        <p:spPr>
          <a:xfrm>
            <a:off x="21884963" y="14331467"/>
            <a:ext cx="3698100" cy="193771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defRPr b="1" i="1" sz="3000">
                <a:latin typeface="Calibri"/>
                <a:ea typeface="Calibri"/>
                <a:cs typeface="Calibri"/>
                <a:sym typeface="Calibri"/>
              </a:defRPr>
            </a:pPr>
            <a:r>
              <a:t>Figure 2: Colony 5</a:t>
            </a:r>
            <a:endParaRPr>
              <a:latin typeface="+mj-lt"/>
              <a:ea typeface="+mj-ea"/>
              <a:cs typeface="+mj-cs"/>
              <a:sym typeface="Arial"/>
            </a:endParaRPr>
          </a:p>
          <a:p>
            <a:pPr>
              <a:defRPr b="1" i="1" sz="3000">
                <a:latin typeface="Calibri"/>
                <a:ea typeface="Calibri"/>
                <a:cs typeface="Calibri"/>
                <a:sym typeface="Calibri"/>
              </a:defRPr>
            </a:pPr>
            <a:r>
              <a:t>(Kirby Bauer Assay on Mueller-Hinton agar plate)</a:t>
            </a:r>
          </a:p>
        </p:txBody>
      </p:sp>
      <p:sp>
        <p:nvSpPr>
          <p:cNvPr id="117" name="Google Shape;66;p1"/>
          <p:cNvSpPr txBox="1"/>
          <p:nvPr/>
        </p:nvSpPr>
        <p:spPr>
          <a:xfrm>
            <a:off x="14252449" y="14331475"/>
            <a:ext cx="3167401" cy="145511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b="1" i="1" sz="3000">
                <a:latin typeface="Calibri"/>
                <a:ea typeface="Calibri"/>
                <a:cs typeface="Calibri"/>
                <a:sym typeface="Calibri"/>
              </a:defRPr>
            </a:lvl1pPr>
          </a:lstStyle>
          <a:p>
            <a:pPr/>
            <a:r>
              <a:t>Figure 1: Colony — (Initial agar plate growth) </a:t>
            </a:r>
          </a:p>
        </p:txBody>
      </p:sp>
      <p:pic>
        <p:nvPicPr>
          <p:cNvPr id="118" name="ChartGoogle Shape;67;p1" descr="ChartGoogle Shape;67;p1"/>
          <p:cNvPicPr>
            <a:picLocks noChangeAspect="1"/>
          </p:cNvPicPr>
          <p:nvPr/>
        </p:nvPicPr>
        <p:blipFill>
          <a:blip r:embed="rId6">
            <a:extLst/>
          </a:blip>
          <a:stretch>
            <a:fillRect/>
          </a:stretch>
        </p:blipFill>
        <p:spPr>
          <a:xfrm>
            <a:off x="30709300" y="5321649"/>
            <a:ext cx="12908701" cy="8003891"/>
          </a:xfrm>
          <a:prstGeom prst="rect">
            <a:avLst/>
          </a:prstGeom>
          <a:ln>
            <a:solidFill>
              <a:srgbClr val="666666"/>
            </a:solidFill>
          </a:ln>
          <a:effectLst>
            <a:outerShdw sx="100000" sy="100000" kx="0" ky="0" algn="b" rotWithShape="0" blurRad="38100" dist="19050" dir="5400000">
              <a:srgbClr val="000000">
                <a:alpha val="37000"/>
              </a:srgbClr>
            </a:outerShdw>
          </a:effectLst>
        </p:spPr>
      </p:pic>
      <p:graphicFrame>
        <p:nvGraphicFramePr>
          <p:cNvPr id="119" name="Google Shape;68;p1"/>
          <p:cNvGraphicFramePr/>
          <p:nvPr/>
        </p:nvGraphicFramePr>
        <p:xfrm>
          <a:off x="12381911" y="22121970"/>
          <a:ext cx="18103278" cy="8905169"/>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870547"/>
                <a:gridCol w="4372294"/>
                <a:gridCol w="4991143"/>
                <a:gridCol w="6780391"/>
              </a:tblGrid>
              <a:tr h="813617">
                <a:tc gridSpan="4">
                  <a:txBody>
                    <a:bodyPr/>
                    <a:lstStyle/>
                    <a:p>
                      <a:pPr algn="ctr">
                        <a:defRPr b="0" sz="1800">
                          <a:solidFill>
                            <a:srgbClr val="000000"/>
                          </a:solidFill>
                        </a:defRPr>
                      </a:pPr>
                      <a:r>
                        <a:rPr b="1" sz="5000">
                          <a:sym typeface="Arial"/>
                        </a:rPr>
                        <a:t>Results: Bacteria Identification</a:t>
                      </a:r>
                    </a:p>
                  </a:txBody>
                  <a:tcPr marL="0" marR="0" marT="0" marB="0" anchor="t" anchorCtr="0" horzOverflow="overflow">
                    <a:lnL w="63500">
                      <a:solidFill>
                        <a:srgbClr val="000000"/>
                      </a:solidFill>
                    </a:lnL>
                    <a:lnR w="63500">
                      <a:solidFill>
                        <a:srgbClr val="000000"/>
                      </a:solidFill>
                    </a:lnR>
                    <a:lnT w="63500">
                      <a:solidFill>
                        <a:srgbClr val="000000"/>
                      </a:solidFill>
                    </a:lnT>
                    <a:lnB w="88900">
                      <a:solidFill>
                        <a:srgbClr val="664F81"/>
                      </a:solidFill>
                    </a:lnB>
                    <a:solidFill>
                      <a:srgbClr val="EDF4FF"/>
                    </a:solidFill>
                  </a:tcPr>
                </a:tc>
                <a:tc hMerge="1">
                  <a:tcPr/>
                </a:tc>
                <a:tc hMerge="1">
                  <a:tcPr/>
                </a:tc>
                <a:tc hMerge="1">
                  <a:tcPr/>
                </a:tc>
              </a:tr>
              <a:tr h="607342">
                <a:tc>
                  <a:txBody>
                    <a:bodyPr/>
                    <a:lstStyle/>
                    <a:p>
                      <a:pPr algn="l">
                        <a:defRPr sz="1400">
                          <a:sym typeface="Arial"/>
                        </a:defRPr>
                      </a:pP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EDF4FF"/>
                    </a:solidFill>
                  </a:tcPr>
                </a:tc>
                <a:tc>
                  <a:txBody>
                    <a:bodyPr/>
                    <a:lstStyle/>
                    <a:p>
                      <a:pPr algn="ctr">
                        <a:defRPr sz="1800"/>
                      </a:pPr>
                      <a:r>
                        <a:rPr b="1" sz="3600">
                          <a:sym typeface="Arial"/>
                        </a:rPr>
                        <a:t>Location/Surface</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EDF4FF"/>
                    </a:solidFill>
                  </a:tcPr>
                </a:tc>
                <a:tc>
                  <a:txBody>
                    <a:bodyPr/>
                    <a:lstStyle/>
                    <a:p>
                      <a:pPr algn="ctr">
                        <a:defRPr sz="1800"/>
                      </a:pPr>
                      <a:r>
                        <a:rPr b="1" sz="3600">
                          <a:sym typeface="Arial"/>
                        </a:rPr>
                        <a:t>Species</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EDF4FF"/>
                    </a:solidFill>
                  </a:tcPr>
                </a:tc>
                <a:tc>
                  <a:txBody>
                    <a:bodyPr/>
                    <a:lstStyle/>
                    <a:p>
                      <a:pPr algn="ctr">
                        <a:defRPr sz="1800"/>
                      </a:pPr>
                      <a:r>
                        <a:rPr b="1" sz="3600">
                          <a:sym typeface="Arial"/>
                        </a:rPr>
                        <a:t>Resistance</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EDF4FF"/>
                    </a:solidFill>
                  </a:tcPr>
                </a:tc>
              </a:tr>
              <a:tr h="607342">
                <a:tc>
                  <a:txBody>
                    <a:bodyPr/>
                    <a:lstStyle/>
                    <a:p>
                      <a:pPr algn="ctr">
                        <a:defRPr sz="1800"/>
                      </a:pPr>
                      <a:r>
                        <a:rPr b="1" sz="3600">
                          <a:sym typeface="Arial"/>
                        </a:rPr>
                        <a:t># 1</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FFF"/>
                    </a:solidFill>
                  </a:tcPr>
                </a:tc>
                <a:tc>
                  <a:txBody>
                    <a:bodyPr/>
                    <a:lstStyle/>
                    <a:p>
                      <a:pPr algn="l">
                        <a:defRPr sz="1800"/>
                      </a:pPr>
                      <a:r>
                        <a:rPr sz="3000">
                          <a:sym typeface="Arial"/>
                        </a:rPr>
                        <a:t>BNCHS HBS (1)</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FFF"/>
                    </a:solidFill>
                  </a:tcPr>
                </a:tc>
                <a:tc>
                  <a:txBody>
                    <a:bodyPr/>
                    <a:lstStyle/>
                    <a:p>
                      <a:pPr algn="l">
                        <a:defRPr sz="1800"/>
                      </a:pPr>
                      <a:r>
                        <a:rPr sz="3000">
                          <a:sym typeface="Arial"/>
                        </a:rPr>
                        <a:t>Priestia megaterium</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FFF"/>
                    </a:solidFill>
                  </a:tcPr>
                </a:tc>
                <a:tc>
                  <a:txBody>
                    <a:bodyPr/>
                    <a:lstStyle/>
                    <a:p>
                      <a:pPr algn="l">
                        <a:defRPr sz="1800"/>
                      </a:pPr>
                      <a:r>
                        <a:rPr i="1" sz="3000">
                          <a:sym typeface="Arial"/>
                        </a:rPr>
                        <a:t>[not tested]</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FFF"/>
                    </a:solidFill>
                  </a:tcPr>
                </a:tc>
              </a:tr>
              <a:tr h="607342">
                <a:tc>
                  <a:txBody>
                    <a:bodyPr/>
                    <a:lstStyle/>
                    <a:p>
                      <a:pPr algn="ctr">
                        <a:defRPr sz="1800"/>
                      </a:pPr>
                      <a:r>
                        <a:rPr b="1" sz="3600">
                          <a:sym typeface="Arial"/>
                        </a:rPr>
                        <a:t># 2</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7E1"/>
                    </a:solidFill>
                  </a:tcPr>
                </a:tc>
                <a:tc>
                  <a:txBody>
                    <a:bodyPr/>
                    <a:lstStyle/>
                    <a:p>
                      <a:pPr algn="l">
                        <a:defRPr sz="1800"/>
                      </a:pPr>
                      <a:r>
                        <a:rPr sz="3000">
                          <a:sym typeface="Arial"/>
                        </a:rPr>
                        <a:t>BNCHS HBS (2)</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7E1"/>
                    </a:solidFill>
                  </a:tcPr>
                </a:tc>
                <a:tc>
                  <a:txBody>
                    <a:bodyPr/>
                    <a:lstStyle/>
                    <a:p>
                      <a:pPr algn="l">
                        <a:defRPr sz="1800"/>
                      </a:pPr>
                      <a:r>
                        <a:rPr sz="3000">
                          <a:sym typeface="Arial"/>
                        </a:rPr>
                        <a:t>Kocuria marina </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7E1"/>
                    </a:solidFill>
                  </a:tcPr>
                </a:tc>
                <a:tc>
                  <a:txBody>
                    <a:bodyPr/>
                    <a:lstStyle/>
                    <a:p>
                      <a:pPr algn="l">
                        <a:defRPr sz="1800"/>
                      </a:pPr>
                      <a:r>
                        <a:rPr sz="3000">
                          <a:sym typeface="Arial"/>
                        </a:rPr>
                        <a:t>Penicillin (P10) &amp; Clindamycin (CC-2)</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7E1"/>
                    </a:solidFill>
                  </a:tcPr>
                </a:tc>
              </a:tr>
              <a:tr h="940035">
                <a:tc>
                  <a:txBody>
                    <a:bodyPr/>
                    <a:lstStyle/>
                    <a:p>
                      <a:pPr algn="ctr">
                        <a:defRPr sz="1800"/>
                      </a:pPr>
                      <a:r>
                        <a:rPr b="1" sz="3600">
                          <a:sym typeface="Arial"/>
                        </a:rPr>
                        <a:t># 3</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FFF"/>
                    </a:solidFill>
                  </a:tcPr>
                </a:tc>
                <a:tc>
                  <a:txBody>
                    <a:bodyPr/>
                    <a:lstStyle/>
                    <a:p>
                      <a:pPr algn="l">
                        <a:defRPr sz="1800"/>
                      </a:pPr>
                      <a:r>
                        <a:rPr sz="3000">
                          <a:sym typeface="Arial"/>
                        </a:rPr>
                        <a:t>BNCHS BI (1)</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FFF"/>
                    </a:solidFill>
                  </a:tcPr>
                </a:tc>
                <a:tc>
                  <a:txBody>
                    <a:bodyPr/>
                    <a:lstStyle/>
                    <a:p>
                      <a:pPr algn="l">
                        <a:defRPr sz="1800"/>
                      </a:pPr>
                      <a:r>
                        <a:rPr sz="3000">
                          <a:sym typeface="Arial"/>
                        </a:rPr>
                        <a:t>Staphylococcus saprophyticus</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FFF"/>
                    </a:solidFill>
                  </a:tcPr>
                </a:tc>
                <a:tc>
                  <a:txBody>
                    <a:bodyPr/>
                    <a:lstStyle/>
                    <a:p>
                      <a:pPr algn="l">
                        <a:defRPr sz="1800"/>
                      </a:pPr>
                      <a:r>
                        <a:rPr i="1" sz="3000">
                          <a:sym typeface="Arial"/>
                        </a:rPr>
                        <a:t>[not tested]</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FFF"/>
                    </a:solidFill>
                  </a:tcPr>
                </a:tc>
              </a:tr>
              <a:tr h="607342">
                <a:tc>
                  <a:txBody>
                    <a:bodyPr/>
                    <a:lstStyle/>
                    <a:p>
                      <a:pPr algn="ctr">
                        <a:defRPr sz="1800"/>
                      </a:pPr>
                      <a:r>
                        <a:rPr b="1" sz="3600">
                          <a:sym typeface="Arial"/>
                        </a:rPr>
                        <a:t># 4</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7E1"/>
                    </a:solidFill>
                  </a:tcPr>
                </a:tc>
                <a:tc>
                  <a:txBody>
                    <a:bodyPr/>
                    <a:lstStyle/>
                    <a:p>
                      <a:pPr algn="l">
                        <a:defRPr sz="1800"/>
                      </a:pPr>
                      <a:r>
                        <a:rPr sz="3000">
                          <a:sym typeface="Arial"/>
                        </a:rPr>
                        <a:t>BNCHS BI (2)</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7E1"/>
                    </a:solidFill>
                  </a:tcPr>
                </a:tc>
                <a:tc>
                  <a:txBody>
                    <a:bodyPr/>
                    <a:lstStyle/>
                    <a:p>
                      <a:pPr algn="l">
                        <a:defRPr sz="1800"/>
                      </a:pPr>
                      <a:r>
                        <a:rPr sz="3000">
                          <a:sym typeface="Arial"/>
                        </a:rPr>
                        <a:t>Peribacillus frigoritolerans</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7E1"/>
                    </a:solidFill>
                  </a:tcPr>
                </a:tc>
                <a:tc>
                  <a:txBody>
                    <a:bodyPr/>
                    <a:lstStyle/>
                    <a:p>
                      <a:pPr algn="l">
                        <a:defRPr sz="1800"/>
                      </a:pPr>
                      <a:r>
                        <a:rPr i="1" sz="3000">
                          <a:sym typeface="Arial"/>
                        </a:rPr>
                        <a:t>[not tested]</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7E1"/>
                    </a:solidFill>
                  </a:tcPr>
                </a:tc>
              </a:tr>
              <a:tr h="607342">
                <a:tc>
                  <a:txBody>
                    <a:bodyPr/>
                    <a:lstStyle/>
                    <a:p>
                      <a:pPr algn="ctr">
                        <a:defRPr sz="1800"/>
                      </a:pPr>
                      <a:r>
                        <a:rPr b="1" sz="3600">
                          <a:sym typeface="Arial"/>
                        </a:rPr>
                        <a:t># 5</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FFF"/>
                    </a:solidFill>
                  </a:tcPr>
                </a:tc>
                <a:tc>
                  <a:txBody>
                    <a:bodyPr/>
                    <a:lstStyle/>
                    <a:p>
                      <a:pPr algn="l">
                        <a:defRPr sz="1800"/>
                      </a:pPr>
                      <a:r>
                        <a:rPr sz="3000">
                          <a:sym typeface="Arial"/>
                        </a:rPr>
                        <a:t>BNCHS Library (1)</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FFF"/>
                    </a:solidFill>
                  </a:tcPr>
                </a:tc>
                <a:tc>
                  <a:txBody>
                    <a:bodyPr/>
                    <a:lstStyle/>
                    <a:p>
                      <a:pPr algn="l">
                        <a:defRPr sz="1800"/>
                      </a:pPr>
                      <a:r>
                        <a:rPr sz="3000">
                          <a:sym typeface="Arial"/>
                        </a:rPr>
                        <a:t>Bacillus massiliglaciei</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FFF"/>
                    </a:solidFill>
                  </a:tcPr>
                </a:tc>
                <a:tc>
                  <a:txBody>
                    <a:bodyPr/>
                    <a:lstStyle/>
                    <a:p>
                      <a:pPr algn="l">
                        <a:defRPr sz="1800"/>
                      </a:pPr>
                      <a:r>
                        <a:rPr sz="3000">
                          <a:sym typeface="Arial"/>
                        </a:rPr>
                        <a:t>Ampicillin (AM-10)</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FFF"/>
                    </a:solidFill>
                  </a:tcPr>
                </a:tc>
              </a:tr>
              <a:tr h="940035">
                <a:tc>
                  <a:txBody>
                    <a:bodyPr/>
                    <a:lstStyle/>
                    <a:p>
                      <a:pPr algn="ctr">
                        <a:defRPr sz="1800"/>
                      </a:pPr>
                      <a:r>
                        <a:rPr b="1" sz="3600">
                          <a:sym typeface="Arial"/>
                        </a:rPr>
                        <a:t># 6</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7E1"/>
                    </a:solidFill>
                  </a:tcPr>
                </a:tc>
                <a:tc>
                  <a:txBody>
                    <a:bodyPr/>
                    <a:lstStyle/>
                    <a:p>
                      <a:pPr algn="l">
                        <a:defRPr sz="1800"/>
                      </a:pPr>
                      <a:r>
                        <a:rPr sz="3000">
                          <a:sym typeface="Arial"/>
                        </a:rPr>
                        <a:t>BNCHS Library (2)</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7E1"/>
                    </a:solidFill>
                  </a:tcPr>
                </a:tc>
                <a:tc>
                  <a:txBody>
                    <a:bodyPr/>
                    <a:lstStyle/>
                    <a:p>
                      <a:pPr algn="l">
                        <a:defRPr sz="1800"/>
                      </a:pPr>
                      <a:r>
                        <a:rPr sz="3000">
                          <a:sym typeface="Arial"/>
                        </a:rPr>
                        <a:t>Staphylococcus hominis</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7E1"/>
                    </a:solidFill>
                  </a:tcPr>
                </a:tc>
                <a:tc>
                  <a:txBody>
                    <a:bodyPr/>
                    <a:lstStyle/>
                    <a:p>
                      <a:pPr algn="l">
                        <a:defRPr sz="1800"/>
                      </a:pPr>
                      <a:r>
                        <a:rPr sz="3000">
                          <a:sym typeface="Arial"/>
                        </a:rPr>
                        <a:t>Penicillin (P10), Ampicillin (AM-10), Clindamycin (CC-2)</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7E1"/>
                    </a:solidFill>
                  </a:tcPr>
                </a:tc>
              </a:tr>
              <a:tr h="607342">
                <a:tc>
                  <a:txBody>
                    <a:bodyPr/>
                    <a:lstStyle/>
                    <a:p>
                      <a:pPr algn="ctr">
                        <a:defRPr sz="1800"/>
                      </a:pPr>
                      <a:r>
                        <a:rPr b="1" sz="3600">
                          <a:sym typeface="Arial"/>
                        </a:rPr>
                        <a:t># 7</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FFF"/>
                    </a:solidFill>
                  </a:tcPr>
                </a:tc>
                <a:tc>
                  <a:txBody>
                    <a:bodyPr/>
                    <a:lstStyle/>
                    <a:p>
                      <a:pPr algn="l">
                        <a:defRPr sz="1800"/>
                      </a:pPr>
                      <a:r>
                        <a:rPr sz="3000">
                          <a:sym typeface="Arial"/>
                        </a:rPr>
                        <a:t>HCHS Keyboard B (1)</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FFF"/>
                    </a:solidFill>
                  </a:tcPr>
                </a:tc>
                <a:tc>
                  <a:txBody>
                    <a:bodyPr/>
                    <a:lstStyle/>
                    <a:p>
                      <a:pPr algn="l">
                        <a:defRPr sz="1800"/>
                      </a:pPr>
                      <a:r>
                        <a:rPr sz="3000">
                          <a:sym typeface="Arial"/>
                        </a:rPr>
                        <a:t>Ureibacillus massiliensis</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FFF"/>
                    </a:solidFill>
                  </a:tcPr>
                </a:tc>
                <a:tc>
                  <a:txBody>
                    <a:bodyPr/>
                    <a:lstStyle/>
                    <a:p>
                      <a:pPr indent="114300" algn="l">
                        <a:defRPr sz="1800"/>
                      </a:pPr>
                      <a:r>
                        <a:rPr i="1" sz="3000">
                          <a:sym typeface="Arial"/>
                        </a:rPr>
                        <a:t>[not tested]</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FFF"/>
                    </a:solidFill>
                  </a:tcPr>
                </a:tc>
              </a:tr>
              <a:tr h="940035">
                <a:tc>
                  <a:txBody>
                    <a:bodyPr/>
                    <a:lstStyle/>
                    <a:p>
                      <a:pPr algn="ctr">
                        <a:defRPr sz="1800"/>
                      </a:pPr>
                      <a:r>
                        <a:rPr b="1" sz="3600">
                          <a:sym typeface="Arial"/>
                        </a:rPr>
                        <a:t># 8</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7E1"/>
                    </a:solidFill>
                  </a:tcPr>
                </a:tc>
                <a:tc>
                  <a:txBody>
                    <a:bodyPr/>
                    <a:lstStyle/>
                    <a:p>
                      <a:pPr algn="l">
                        <a:defRPr sz="1800"/>
                      </a:pPr>
                      <a:r>
                        <a:rPr sz="3000">
                          <a:sym typeface="Arial"/>
                        </a:rPr>
                        <a:t>HCHS Keyboard B (2)</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7E1"/>
                    </a:solidFill>
                  </a:tcPr>
                </a:tc>
                <a:tc>
                  <a:txBody>
                    <a:bodyPr/>
                    <a:lstStyle/>
                    <a:p>
                      <a:pPr algn="l">
                        <a:defRPr sz="1800"/>
                      </a:pPr>
                      <a:r>
                        <a:rPr sz="3000">
                          <a:sym typeface="Arial"/>
                        </a:rPr>
                        <a:t>Bacillus licheniformis</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7E1"/>
                    </a:solidFill>
                  </a:tcPr>
                </a:tc>
                <a:tc>
                  <a:txBody>
                    <a:bodyPr/>
                    <a:lstStyle/>
                    <a:p>
                      <a:pPr algn="l">
                        <a:defRPr sz="1800"/>
                      </a:pPr>
                      <a:r>
                        <a:rPr sz="3000">
                          <a:sym typeface="Arial"/>
                        </a:rPr>
                        <a:t>No resistance found. Intermediate to Ciprofloxacin (CIP-5)</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7E1"/>
                    </a:solidFill>
                  </a:tcPr>
                </a:tc>
              </a:tr>
              <a:tr h="940035">
                <a:tc>
                  <a:txBody>
                    <a:bodyPr/>
                    <a:lstStyle/>
                    <a:p>
                      <a:pPr algn="ctr">
                        <a:defRPr sz="1800"/>
                      </a:pPr>
                      <a:r>
                        <a:rPr b="1" sz="3600">
                          <a:sym typeface="Arial"/>
                        </a:rPr>
                        <a:t># 10</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FFF"/>
                    </a:solidFill>
                  </a:tcPr>
                </a:tc>
                <a:tc>
                  <a:txBody>
                    <a:bodyPr/>
                    <a:lstStyle/>
                    <a:p>
                      <a:pPr algn="l">
                        <a:defRPr sz="1800"/>
                      </a:pPr>
                      <a:r>
                        <a:rPr sz="3000">
                          <a:sym typeface="Arial"/>
                        </a:rPr>
                        <a:t>HCHS Keyboard B (3)</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FFF"/>
                    </a:solidFill>
                  </a:tcPr>
                </a:tc>
                <a:tc>
                  <a:txBody>
                    <a:bodyPr/>
                    <a:lstStyle/>
                    <a:p>
                      <a:pPr algn="l">
                        <a:defRPr sz="1800"/>
                      </a:pPr>
                      <a:r>
                        <a:rPr sz="3000">
                          <a:sym typeface="Arial"/>
                        </a:rPr>
                        <a:t>Bacillus infantis</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FFF"/>
                    </a:solidFill>
                  </a:tcPr>
                </a:tc>
                <a:tc>
                  <a:txBody>
                    <a:bodyPr/>
                    <a:lstStyle/>
                    <a:p>
                      <a:pPr algn="l">
                        <a:defRPr sz="1800"/>
                      </a:pPr>
                      <a:r>
                        <a:rPr sz="3000">
                          <a:sym typeface="Arial"/>
                        </a:rPr>
                        <a:t>No resistance found. Intermediate to Clindamycin (CC-2)</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FFF"/>
                    </a:solidFill>
                  </a:tcPr>
                </a:tc>
              </a:tr>
              <a:tr h="607342">
                <a:tc>
                  <a:txBody>
                    <a:bodyPr/>
                    <a:lstStyle/>
                    <a:p>
                      <a:pPr algn="ctr">
                        <a:defRPr sz="1800"/>
                      </a:pPr>
                      <a:r>
                        <a:rPr b="1" sz="3600">
                          <a:sym typeface="Arial"/>
                        </a:rPr>
                        <a:t># 12</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7E1"/>
                    </a:solidFill>
                  </a:tcPr>
                </a:tc>
                <a:tc>
                  <a:txBody>
                    <a:bodyPr/>
                    <a:lstStyle/>
                    <a:p>
                      <a:pPr algn="l">
                        <a:defRPr sz="1800"/>
                      </a:pPr>
                      <a:r>
                        <a:rPr sz="3000">
                          <a:sym typeface="Arial"/>
                        </a:rPr>
                        <a:t>HCHS Keyboard B (4)</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7E1"/>
                    </a:solidFill>
                  </a:tcPr>
                </a:tc>
                <a:tc>
                  <a:txBody>
                    <a:bodyPr/>
                    <a:lstStyle/>
                    <a:p>
                      <a:pPr algn="l">
                        <a:defRPr sz="1800"/>
                      </a:pPr>
                      <a:r>
                        <a:rPr sz="3000">
                          <a:sym typeface="Arial"/>
                        </a:rPr>
                        <a:t>Bacillus halodurans</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7E1"/>
                    </a:solidFill>
                  </a:tcPr>
                </a:tc>
                <a:tc>
                  <a:txBody>
                    <a:bodyPr/>
                    <a:lstStyle/>
                    <a:p>
                      <a:pPr algn="l">
                        <a:defRPr sz="1800"/>
                      </a:pPr>
                      <a:r>
                        <a:rPr i="1" sz="3000">
                          <a:sym typeface="Arial"/>
                        </a:rPr>
                        <a:t>[not tested]</a:t>
                      </a:r>
                    </a:p>
                  </a:txBody>
                  <a:tcPr marL="0" marR="0" marT="0" marB="0" anchor="t" anchorCtr="0" horzOverflow="overflow">
                    <a:lnL w="88900">
                      <a:solidFill>
                        <a:srgbClr val="664F81"/>
                      </a:solidFill>
                    </a:lnL>
                    <a:lnR w="88900">
                      <a:solidFill>
                        <a:srgbClr val="664F81"/>
                      </a:solidFill>
                    </a:lnR>
                    <a:lnT w="88900">
                      <a:solidFill>
                        <a:srgbClr val="664F81"/>
                      </a:solidFill>
                    </a:lnT>
                    <a:lnB w="88900">
                      <a:solidFill>
                        <a:srgbClr val="664F81"/>
                      </a:solidFill>
                    </a:lnB>
                    <a:solidFill>
                      <a:srgbClr val="FFF7E1"/>
                    </a:solidFill>
                  </a:tcPr>
                </a:tc>
              </a:tr>
            </a:tbl>
          </a:graphicData>
        </a:graphic>
      </p:graphicFrame>
      <p:sp>
        <p:nvSpPr>
          <p:cNvPr id="120" name="Google Shape;69;p1"/>
          <p:cNvSpPr txBox="1"/>
          <p:nvPr/>
        </p:nvSpPr>
        <p:spPr>
          <a:xfrm>
            <a:off x="30709300" y="13594675"/>
            <a:ext cx="12908701" cy="14337508"/>
          </a:xfrm>
          <a:prstGeom prst="rect">
            <a:avLst/>
          </a:prstGeom>
          <a:solidFill>
            <a:srgbClr val="FFFFFF"/>
          </a:solidFill>
          <a:ln w="101600">
            <a:solidFill>
              <a:srgbClr val="6B659C"/>
            </a:solidFill>
            <a:miter lim="400000"/>
          </a:ln>
          <a:effectLst>
            <a:outerShdw sx="100000" sy="100000" kx="0" ky="0" algn="b" rotWithShape="0" blurRad="38100" dist="20000" dir="5400000">
              <a:srgbClr val="000000">
                <a:alpha val="37250"/>
              </a:srgbClr>
            </a:outerShdw>
          </a:effectLst>
          <a:extLst>
            <a:ext uri="{C572A759-6A51-4108-AA02-DFA0A04FC94B}">
              <ma14:wrappingTextBoxFlag xmlns:ma14="http://schemas.microsoft.com/office/mac/drawingml/2011/main" val="1"/>
            </a:ext>
          </a:extLst>
        </p:spPr>
        <p:txBody>
          <a:bodyPr lIns="228600" tIns="228600" rIns="228600" bIns="228600">
            <a:spAutoFit/>
          </a:bodyPr>
          <a:lstStyle/>
          <a:p>
            <a:pPr algn="ctr"/>
            <a:endParaRPr sz="3200">
              <a:latin typeface="Calibri"/>
              <a:ea typeface="Calibri"/>
              <a:cs typeface="Calibri"/>
              <a:sym typeface="Calibri"/>
            </a:endParaRPr>
          </a:p>
          <a:p>
            <a:pPr algn="ctr"/>
            <a:endParaRPr sz="3200">
              <a:latin typeface="Calibri"/>
              <a:ea typeface="Calibri"/>
              <a:cs typeface="Calibri"/>
              <a:sym typeface="Calibri"/>
            </a:endParaRPr>
          </a:p>
          <a:p>
            <a:pPr marL="457200" indent="-431800">
              <a:buClr>
                <a:srgbClr val="000000"/>
              </a:buClr>
              <a:buSzPts val="3200"/>
              <a:buFont typeface="Calibri"/>
              <a:buChar char="●"/>
              <a:defRPr sz="3200">
                <a:latin typeface="Calibri"/>
                <a:ea typeface="Calibri"/>
                <a:cs typeface="Calibri"/>
                <a:sym typeface="Calibri"/>
              </a:defRPr>
            </a:pPr>
            <a:r>
              <a:t>Among three public schools across New York City, most bacteria, sampled from communal electronic devices widely accessed by student bodies, were found to be susceptible to various common antibiotics. This suggests that schools are potential hotspots for microbial transmission. Regular disinfection of shared devices could help prevent future resistance from emerging illnesses and infections. </a:t>
            </a:r>
          </a:p>
          <a:p>
            <a:pPr marL="457200" indent="-431800">
              <a:buClr>
                <a:srgbClr val="000000"/>
              </a:buClr>
              <a:buSzPts val="3200"/>
              <a:buFont typeface="Calibri"/>
              <a:buChar char="●"/>
              <a:defRPr sz="3200">
                <a:latin typeface="Calibri"/>
                <a:ea typeface="Calibri"/>
                <a:cs typeface="Calibri"/>
                <a:sym typeface="Calibri"/>
              </a:defRPr>
            </a:pPr>
            <a:r>
              <a:t>Among 60 antibiotic trials across 5 bacterial colonies, there were 10 trials that showed in antibiotic resistance or intermediate susceptibility. One trial was inconclusive. </a:t>
            </a:r>
          </a:p>
          <a:p>
            <a:pPr marL="457200" indent="-431800">
              <a:buClr>
                <a:srgbClr val="000000"/>
              </a:buClr>
              <a:buSzPts val="3200"/>
              <a:buFont typeface="Calibri"/>
              <a:buChar char="●"/>
              <a:defRPr sz="3200">
                <a:latin typeface="Calibri"/>
                <a:ea typeface="Calibri"/>
                <a:cs typeface="Calibri"/>
                <a:sym typeface="Calibri"/>
              </a:defRPr>
            </a:pPr>
            <a:r>
              <a:t>All bacterial isolates were susceptible to antibiotics GM10, TIC75, FOX30, CLR15, C30, and S10; thus they were effective against all bacteria. </a:t>
            </a:r>
          </a:p>
          <a:p>
            <a:pPr marL="457200" indent="-431800">
              <a:buClr>
                <a:srgbClr val="000000"/>
              </a:buClr>
              <a:buSzPts val="3200"/>
              <a:buFont typeface="Calibri"/>
              <a:buChar char="●"/>
              <a:defRPr sz="3200">
                <a:latin typeface="Calibri"/>
                <a:ea typeface="Calibri"/>
                <a:cs typeface="Calibri"/>
                <a:sym typeface="Calibri"/>
              </a:defRPr>
            </a:pPr>
            <a:r>
              <a:t>Some bacteria showed resistance against antibiotics P10, AM10, CC2, CIP5, and exhibited antibiotic resistance or intermediate susceptibility to VA 30.</a:t>
            </a:r>
          </a:p>
          <a:p>
            <a:pPr marL="457200" indent="-431800">
              <a:buClr>
                <a:srgbClr val="000000"/>
              </a:buClr>
              <a:buSzPts val="3200"/>
              <a:buFont typeface="Calibri"/>
              <a:buChar char="●"/>
              <a:defRPr sz="3200">
                <a:latin typeface="Calibri"/>
                <a:ea typeface="Calibri"/>
                <a:cs typeface="Calibri"/>
                <a:sym typeface="Calibri"/>
              </a:defRPr>
            </a:pPr>
            <a:r>
              <a:t>Isolate #2 and #6 were found to be antibiotic resistant to P10, exhibiting a 60% effectiveness. Despite the well established usage of Penicillin, this experiment concluded how its as not an effective general treatment.  </a:t>
            </a:r>
          </a:p>
          <a:p>
            <a:pPr marL="457200" indent="-431800">
              <a:buClr>
                <a:srgbClr val="000000"/>
              </a:buClr>
              <a:buSzPts val="3200"/>
              <a:buFont typeface="Calibri"/>
              <a:buChar char="●"/>
              <a:defRPr sz="3200">
                <a:latin typeface="Calibri"/>
                <a:ea typeface="Calibri"/>
                <a:cs typeface="Calibri"/>
                <a:sym typeface="Calibri"/>
              </a:defRPr>
            </a:pPr>
            <a:r>
              <a:t>Isolate #5 and #6  was found to be antibiotic resistant and isolate #2 was intermediate-susceptible to AM10. AM10 was 40% effective. This strongly indicates the need for further development of novel antibiotics. </a:t>
            </a:r>
          </a:p>
          <a:p>
            <a:pPr marL="457200" indent="-431800">
              <a:buClr>
                <a:srgbClr val="000000"/>
              </a:buClr>
              <a:buSzPts val="3200"/>
              <a:buFont typeface="Calibri"/>
              <a:buChar char="●"/>
              <a:defRPr sz="3200">
                <a:latin typeface="Calibri"/>
                <a:ea typeface="Calibri"/>
                <a:cs typeface="Calibri"/>
                <a:sym typeface="Calibri"/>
              </a:defRPr>
            </a:pPr>
            <a:r>
              <a:t>Isolate #2 and #6 CC2 were found to be antibiotic resistant and isolate #6 was in colony #2 and colony #6 and #8 was found to be intermediate-susceptible to CC2 demonstrating a 40% effectiveness. </a:t>
            </a:r>
          </a:p>
          <a:p>
            <a:pPr marL="457200" indent="-431800">
              <a:buClr>
                <a:srgbClr val="000000"/>
              </a:buClr>
              <a:buSzPts val="3200"/>
              <a:buFont typeface="Calibri"/>
              <a:buChar char="●"/>
              <a:defRPr sz="3200">
                <a:latin typeface="Calibri"/>
                <a:ea typeface="Calibri"/>
                <a:cs typeface="Calibri"/>
                <a:sym typeface="Calibri"/>
              </a:defRPr>
            </a:pPr>
            <a:r>
              <a:t>Iolate #8 was was found to be intermediate-susceptible ito CIP 5; which is an 80% effectiveness.</a:t>
            </a:r>
          </a:p>
        </p:txBody>
      </p:sp>
      <p:grpSp>
        <p:nvGrpSpPr>
          <p:cNvPr id="123" name="Google Shape;70;p1"/>
          <p:cNvGrpSpPr/>
          <p:nvPr/>
        </p:nvGrpSpPr>
        <p:grpSpPr>
          <a:xfrm>
            <a:off x="31852049" y="13842015"/>
            <a:ext cx="10699501" cy="876301"/>
            <a:chOff x="0" y="0"/>
            <a:chExt cx="10699499" cy="876300"/>
          </a:xfrm>
        </p:grpSpPr>
        <p:sp>
          <p:nvSpPr>
            <p:cNvPr id="121" name="Rounded Rectangle"/>
            <p:cNvSpPr/>
            <p:nvPr/>
          </p:nvSpPr>
          <p:spPr>
            <a:xfrm>
              <a:off x="0" y="0"/>
              <a:ext cx="10699500" cy="876300"/>
            </a:xfrm>
            <a:prstGeom prst="roundRect">
              <a:avLst>
                <a:gd name="adj" fmla="val 16667"/>
              </a:avLst>
            </a:prstGeom>
            <a:solidFill>
              <a:srgbClr val="EDF4FF"/>
            </a:solidFill>
            <a:ln w="9525" cap="flat">
              <a:solidFill>
                <a:srgbClr val="A7A7A7"/>
              </a:solidFill>
              <a:prstDash val="solid"/>
              <a:round/>
            </a:ln>
            <a:effectLst/>
          </p:spPr>
          <p:txBody>
            <a:bodyPr wrap="square" lIns="0" tIns="0" rIns="0" bIns="0" numCol="1" anchor="ctr">
              <a:noAutofit/>
            </a:bodyPr>
            <a:lstStyle/>
            <a:p>
              <a:pPr algn="ctr">
                <a:defRPr b="1" sz="5000">
                  <a:latin typeface="Calibri"/>
                  <a:ea typeface="Calibri"/>
                  <a:cs typeface="Calibri"/>
                  <a:sym typeface="Calibri"/>
                </a:defRPr>
              </a:pPr>
            </a:p>
          </p:txBody>
        </p:sp>
        <p:sp>
          <p:nvSpPr>
            <p:cNvPr id="122" name="Discussion"/>
            <p:cNvSpPr txBox="1"/>
            <p:nvPr/>
          </p:nvSpPr>
          <p:spPr>
            <a:xfrm>
              <a:off x="47539" y="23098"/>
              <a:ext cx="10604422" cy="8301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b="1" sz="5000">
                  <a:latin typeface="Calibri"/>
                  <a:ea typeface="Calibri"/>
                  <a:cs typeface="Calibri"/>
                  <a:sym typeface="Calibri"/>
                </a:defRPr>
              </a:lvl1pPr>
            </a:lstStyle>
            <a:p>
              <a:pPr/>
              <a:r>
                <a:t>Discussion</a:t>
              </a:r>
            </a:p>
          </p:txBody>
        </p:sp>
      </p:grpSp>
      <p:sp>
        <p:nvSpPr>
          <p:cNvPr id="124" name="Google Shape;71;p1"/>
          <p:cNvSpPr txBox="1"/>
          <p:nvPr/>
        </p:nvSpPr>
        <p:spPr>
          <a:xfrm>
            <a:off x="30709300" y="29069050"/>
            <a:ext cx="12908701" cy="4110827"/>
          </a:xfrm>
          <a:prstGeom prst="rect">
            <a:avLst/>
          </a:prstGeom>
          <a:solidFill>
            <a:srgbClr val="FFFFFF"/>
          </a:solidFill>
          <a:ln w="101600">
            <a:solidFill>
              <a:srgbClr val="6B659C"/>
            </a:solidFill>
            <a:miter lim="400000"/>
          </a:ln>
          <a:effectLst>
            <a:outerShdw sx="100000" sy="100000" kx="0" ky="0" algn="b" rotWithShape="0" blurRad="38100" dist="20000" dir="5400000">
              <a:srgbClr val="000000">
                <a:alpha val="37250"/>
              </a:srgbClr>
            </a:outerShdw>
          </a:effectLst>
          <a:extLst>
            <a:ext uri="{C572A759-6A51-4108-AA02-DFA0A04FC94B}">
              <ma14:wrappingTextBoxFlag xmlns:ma14="http://schemas.microsoft.com/office/mac/drawingml/2011/main" val="1"/>
            </a:ext>
          </a:extLst>
        </p:spPr>
        <p:txBody>
          <a:bodyPr lIns="45699" tIns="45699" rIns="45699" bIns="45699">
            <a:spAutoFit/>
          </a:bodyPr>
          <a:lstStyle/>
          <a:p>
            <a:pPr algn="ctr"/>
            <a:endParaRPr sz="800"/>
          </a:p>
          <a:p>
            <a:pPr marL="457200" indent="-457200"/>
            <a:endParaRPr sz="1200">
              <a:latin typeface="Times New Roman"/>
              <a:ea typeface="Times New Roman"/>
              <a:cs typeface="Times New Roman"/>
              <a:sym typeface="Times New Roman"/>
            </a:endParaRPr>
          </a:p>
          <a:p>
            <a:pPr marL="457200" indent="-457200"/>
            <a:endParaRPr sz="1200">
              <a:latin typeface="Times New Roman"/>
              <a:ea typeface="Times New Roman"/>
              <a:cs typeface="Times New Roman"/>
              <a:sym typeface="Times New Roman"/>
            </a:endParaRPr>
          </a:p>
          <a:p>
            <a:pPr marL="457200" indent="-457200"/>
            <a:endParaRPr sz="1200">
              <a:latin typeface="Times New Roman"/>
              <a:ea typeface="Times New Roman"/>
              <a:cs typeface="Times New Roman"/>
              <a:sym typeface="Times New Roman"/>
            </a:endParaRPr>
          </a:p>
          <a:p>
            <a:pPr marL="457200" indent="-457200">
              <a:defRPr sz="1200">
                <a:latin typeface="Times New Roman"/>
                <a:ea typeface="Times New Roman"/>
                <a:cs typeface="Times New Roman"/>
                <a:sym typeface="Times New Roman"/>
              </a:defRPr>
            </a:pPr>
            <a:r>
              <a:t>Akinyemi, K. O., Atapu, A. D., Adetona, O. O., &amp; Coker, A. O. (2009, September 15). </a:t>
            </a:r>
            <a:r>
              <a:rPr i="1"/>
              <a:t>The potential role of mobile phones in the spread of bacterial infections | The Journal of infection in developing countries</a:t>
            </a:r>
            <a:r>
              <a:t>. The Journal of Infection in Developing Countries. https://www.jidc.org/index.php/journal/article/view/19801807 </a:t>
            </a:r>
          </a:p>
          <a:p>
            <a:pPr marL="457200" indent="-457200">
              <a:defRPr sz="1200">
                <a:latin typeface="Times New Roman"/>
                <a:ea typeface="Times New Roman"/>
                <a:cs typeface="Times New Roman"/>
                <a:sym typeface="Times New Roman"/>
              </a:defRPr>
            </a:pPr>
            <a:r>
              <a:t>Al Momani, W., Khatatbeh, M., &amp; Altaany, Z. (2019, March 1). </a:t>
            </a:r>
            <a:r>
              <a:rPr i="1"/>
              <a:t>Antibiotic susceptibility of bacterial pathogens recovered from the hand and mobile phones of university students</a:t>
            </a:r>
            <a:r>
              <a:t>. Germs. https://pmc.ncbi.nlm.nih.gov/articles/PMC6446487/ </a:t>
            </a:r>
          </a:p>
          <a:p>
            <a:pPr marL="457200" indent="-457200">
              <a:defRPr sz="1200">
                <a:latin typeface="Times New Roman"/>
                <a:ea typeface="Times New Roman"/>
                <a:cs typeface="Times New Roman"/>
                <a:sym typeface="Times New Roman"/>
              </a:defRPr>
            </a:pPr>
            <a:r>
              <a:t>Hoehe, M. R., &amp; Thibaut, F. (2020, June). </a:t>
            </a:r>
            <a:r>
              <a:rPr i="1"/>
              <a:t>Going digital: How technology use may influence human brains and behavior</a:t>
            </a:r>
            <a:r>
              <a:t>. Dialogues in clinical neuroscience. https://pmc.ncbi.nlm.nih.gov/articles/PMC7366947/</a:t>
            </a:r>
          </a:p>
          <a:p>
            <a:pPr marL="457200" indent="-457200">
              <a:defRPr sz="1200">
                <a:latin typeface="Times New Roman"/>
                <a:ea typeface="Times New Roman"/>
                <a:cs typeface="Times New Roman"/>
                <a:sym typeface="Times New Roman"/>
              </a:defRPr>
            </a:pPr>
            <a:r>
              <a:t>Kõljalg, S., Mändar, R., Sõber, T., Rööp, T., &amp; Mändar, R. (2017, June 1). </a:t>
            </a:r>
            <a:r>
              <a:rPr i="1"/>
              <a:t>High level bacterial contamination of secondary school students’ mobile phones</a:t>
            </a:r>
            <a:r>
              <a:t>. Germs. https://pmc.ncbi.nlm.nih.gov/articles/PMC5466825/ </a:t>
            </a:r>
          </a:p>
          <a:p>
            <a:pPr marL="457200" indent="-457200">
              <a:defRPr sz="1200">
                <a:latin typeface="Times New Roman"/>
                <a:ea typeface="Times New Roman"/>
                <a:cs typeface="Times New Roman"/>
                <a:sym typeface="Times New Roman"/>
              </a:defRPr>
            </a:pPr>
            <a:r>
              <a:t>Martina, P. F., Martinez, M., Centeno, C. K., VON Specht, M., &amp; Ferreras, J. (2019, December 20). </a:t>
            </a:r>
            <a:r>
              <a:rPr i="1"/>
              <a:t>Dangerous passengers: Multidrug-resistant bacteria on hands and mobile phones</a:t>
            </a:r>
            <a:r>
              <a:t>. Journal of preventive medicine and hygiene. https://pmc.ncbi.nlm.nih.gov/articles/PMC6953443/ </a:t>
            </a:r>
          </a:p>
          <a:p>
            <a:pPr marL="457200" indent="-457200">
              <a:defRPr sz="1200">
                <a:latin typeface="Times New Roman"/>
                <a:ea typeface="Times New Roman"/>
                <a:cs typeface="Times New Roman"/>
                <a:sym typeface="Times New Roman"/>
              </a:defRPr>
            </a:pPr>
            <a:r>
              <a:t>Szymkowiak, A., Melović, B., Dabić, M., Jeganathan, K., &amp; Kundi, G. S. (2021, March 29). </a:t>
            </a:r>
            <a:r>
              <a:rPr i="1"/>
              <a:t>Information Technology and gen Z: The role of teachers, the internet, and technology in the education of young people</a:t>
            </a:r>
            <a:r>
              <a:t>. Technology in Society. https://www.sciencedirect.com/science/article/abs/pii/S0160791X21000403 </a:t>
            </a:r>
          </a:p>
          <a:p>
            <a:pPr marL="457200" indent="-457200">
              <a:defRPr sz="1200">
                <a:latin typeface="Times New Roman"/>
                <a:ea typeface="Times New Roman"/>
                <a:cs typeface="Times New Roman"/>
                <a:sym typeface="Times New Roman"/>
              </a:defRPr>
            </a:pPr>
            <a:r>
              <a:t>Radesky, J. S., Weeks, H. M., Schaller, A., Robb, M. B., Mann, S., &amp; Lenhart, A. (2023). </a:t>
            </a:r>
            <a:r>
              <a:rPr i="1"/>
              <a:t>A week in the life of a young person’s smartphone use</a:t>
            </a:r>
            <a:r>
              <a:t>. Common Sense. https://www.commonsensemedia.org/research/constant-companion-a-week-in-the-life-of-ayoung-persons-smartphone-use- </a:t>
            </a:r>
          </a:p>
          <a:p>
            <a:pPr marL="457200" indent="-457200">
              <a:defRPr sz="1200">
                <a:latin typeface="Times New Roman"/>
                <a:ea typeface="Times New Roman"/>
                <a:cs typeface="Times New Roman"/>
                <a:sym typeface="Times New Roman"/>
              </a:defRPr>
            </a:pPr>
            <a:r>
              <a:t>Taiwo, M., Laryea, C. A., Kweku Mykels, D., &amp; Forson, A. O. (2021, April 15). </a:t>
            </a:r>
            <a:r>
              <a:rPr i="1"/>
              <a:t>Multidrug-resistant bacteria on the mobile phones and computer keyboards of Healthcare University Students in Ghana</a:t>
            </a:r>
            <a:r>
              <a:t>. The Canadian journal of infectious diseases &amp; medical microbiology = Journal canadien des maladies infectieuses et de la microbiologie medicale. https://pmc.ncbi.nlm.nih.gov/articles/PMC8062198/ </a:t>
            </a:r>
          </a:p>
          <a:p>
            <a:pPr marL="457200" indent="-457200">
              <a:defRPr sz="1200">
                <a:latin typeface="Times New Roman"/>
                <a:ea typeface="Times New Roman"/>
                <a:cs typeface="Times New Roman"/>
                <a:sym typeface="Times New Roman"/>
              </a:defRPr>
            </a:pPr>
            <a:r>
              <a:t>Tullus , K. (2011, June 19). </a:t>
            </a:r>
            <a:r>
              <a:rPr i="1"/>
              <a:t>Safety concerns of angiotensin II receptor blockers in preschool children</a:t>
            </a:r>
            <a:r>
              <a:t>. Archives of disease in childhood. https://pubmed.ncbi.nlm.nih.gov/21690106/ </a:t>
            </a:r>
          </a:p>
        </p:txBody>
      </p:sp>
      <p:grpSp>
        <p:nvGrpSpPr>
          <p:cNvPr id="127" name="Google Shape;72;p1"/>
          <p:cNvGrpSpPr/>
          <p:nvPr/>
        </p:nvGrpSpPr>
        <p:grpSpPr>
          <a:xfrm>
            <a:off x="33816698" y="29032134"/>
            <a:ext cx="6844201" cy="693033"/>
            <a:chOff x="0" y="0"/>
            <a:chExt cx="6844200" cy="693032"/>
          </a:xfrm>
        </p:grpSpPr>
        <p:sp>
          <p:nvSpPr>
            <p:cNvPr id="125" name="Rounded Rectangle"/>
            <p:cNvSpPr/>
            <p:nvPr/>
          </p:nvSpPr>
          <p:spPr>
            <a:xfrm>
              <a:off x="0" y="36916"/>
              <a:ext cx="6844201" cy="619201"/>
            </a:xfrm>
            <a:prstGeom prst="roundRect">
              <a:avLst>
                <a:gd name="adj" fmla="val 16667"/>
              </a:avLst>
            </a:prstGeom>
            <a:solidFill>
              <a:srgbClr val="EDF4FF"/>
            </a:solidFill>
            <a:ln w="9525" cap="flat">
              <a:solidFill>
                <a:srgbClr val="A7A7A7"/>
              </a:solidFill>
              <a:prstDash val="solid"/>
              <a:round/>
            </a:ln>
            <a:effectLst/>
          </p:spPr>
          <p:txBody>
            <a:bodyPr wrap="square" lIns="0" tIns="0" rIns="0" bIns="0" numCol="1" anchor="ctr">
              <a:noAutofit/>
            </a:bodyPr>
            <a:lstStyle/>
            <a:p>
              <a:pPr algn="ctr">
                <a:defRPr b="1" sz="4000">
                  <a:latin typeface="Calibri"/>
                  <a:ea typeface="Calibri"/>
                  <a:cs typeface="Calibri"/>
                  <a:sym typeface="Calibri"/>
                </a:defRPr>
              </a:pPr>
            </a:p>
          </p:txBody>
        </p:sp>
        <p:sp>
          <p:nvSpPr>
            <p:cNvPr id="126" name="References"/>
            <p:cNvSpPr txBox="1"/>
            <p:nvPr/>
          </p:nvSpPr>
          <p:spPr>
            <a:xfrm>
              <a:off x="34989" y="0"/>
              <a:ext cx="6774222" cy="6930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b="1" sz="4000">
                  <a:latin typeface="Calibri"/>
                  <a:ea typeface="Calibri"/>
                  <a:cs typeface="Calibri"/>
                  <a:sym typeface="Calibri"/>
                </a:defRPr>
              </a:lvl1pPr>
            </a:lstStyle>
            <a:p>
              <a:pPr/>
              <a:r>
                <a:t>References</a:t>
              </a:r>
            </a:p>
          </p:txBody>
        </p:sp>
      </p:grpSp>
      <p:sp>
        <p:nvSpPr>
          <p:cNvPr id="128" name="Google Shape;73;p1"/>
          <p:cNvSpPr txBox="1"/>
          <p:nvPr/>
        </p:nvSpPr>
        <p:spPr>
          <a:xfrm>
            <a:off x="12346999" y="31055450"/>
            <a:ext cx="18014401" cy="2255213"/>
          </a:xfrm>
          <a:prstGeom prst="rect">
            <a:avLst/>
          </a:prstGeom>
          <a:solidFill>
            <a:srgbClr val="FFFFFF"/>
          </a:solidFill>
          <a:ln w="101600">
            <a:solidFill>
              <a:srgbClr val="6B659C"/>
            </a:solidFill>
            <a:miter lim="400000"/>
          </a:ln>
          <a:effectLst>
            <a:outerShdw sx="100000" sy="100000" kx="0" ky="0" algn="b" rotWithShape="0" blurRad="38100" dist="20000" dir="5400000">
              <a:srgbClr val="000000">
                <a:alpha val="37250"/>
              </a:srgbClr>
            </a:outerShdw>
          </a:effectLst>
          <a:extLst>
            <a:ext uri="{C572A759-6A51-4108-AA02-DFA0A04FC94B}">
              <ma14:wrappingTextBoxFlag xmlns:ma14="http://schemas.microsoft.com/office/mac/drawingml/2011/main" val="1"/>
            </a:ext>
          </a:extLst>
        </p:spPr>
        <p:txBody>
          <a:bodyPr lIns="45699" tIns="45699" rIns="45699" bIns="45699">
            <a:spAutoFit/>
          </a:bodyPr>
          <a:lstStyle/>
          <a:p>
            <a:pPr/>
            <a:endParaRPr b="1" sz="4500">
              <a:latin typeface="Calibri"/>
              <a:ea typeface="Calibri"/>
              <a:cs typeface="Calibri"/>
              <a:sym typeface="Calibri"/>
            </a:endParaRPr>
          </a:p>
          <a:p>
            <a:pPr>
              <a:defRPr sz="3000">
                <a:latin typeface="Calibri"/>
                <a:ea typeface="Calibri"/>
                <a:cs typeface="Calibri"/>
                <a:sym typeface="Calibri"/>
              </a:defRPr>
            </a:pPr>
            <a:r>
              <a:t>We are immensely thankful to Dr. Mangala Tawde, our mentor, for guiding and supporting us throughout this research project! We are extremely grateful to the Pinkerton Foundation, Queensborough Community College, and the Cold Spring Harbor Laboratory for providing the resources and the support. </a:t>
            </a:r>
          </a:p>
        </p:txBody>
      </p:sp>
      <p:grpSp>
        <p:nvGrpSpPr>
          <p:cNvPr id="131" name="Google Shape;74;p1"/>
          <p:cNvGrpSpPr/>
          <p:nvPr/>
        </p:nvGrpSpPr>
        <p:grpSpPr>
          <a:xfrm>
            <a:off x="18523499" y="31125114"/>
            <a:ext cx="6844202" cy="693034"/>
            <a:chOff x="0" y="0"/>
            <a:chExt cx="6844200" cy="693032"/>
          </a:xfrm>
        </p:grpSpPr>
        <p:sp>
          <p:nvSpPr>
            <p:cNvPr id="129" name="Rounded Rectangle"/>
            <p:cNvSpPr/>
            <p:nvPr/>
          </p:nvSpPr>
          <p:spPr>
            <a:xfrm>
              <a:off x="0" y="36916"/>
              <a:ext cx="6844201" cy="619201"/>
            </a:xfrm>
            <a:prstGeom prst="roundRect">
              <a:avLst>
                <a:gd name="adj" fmla="val 16667"/>
              </a:avLst>
            </a:prstGeom>
            <a:solidFill>
              <a:srgbClr val="EDF4FF"/>
            </a:solidFill>
            <a:ln w="9525" cap="flat">
              <a:solidFill>
                <a:srgbClr val="A7A7A7"/>
              </a:solidFill>
              <a:prstDash val="solid"/>
              <a:round/>
            </a:ln>
            <a:effectLst/>
          </p:spPr>
          <p:txBody>
            <a:bodyPr wrap="square" lIns="0" tIns="0" rIns="0" bIns="0" numCol="1" anchor="ctr">
              <a:noAutofit/>
            </a:bodyPr>
            <a:lstStyle/>
            <a:p>
              <a:pPr algn="ctr">
                <a:defRPr b="1" sz="4000">
                  <a:latin typeface="Calibri"/>
                  <a:ea typeface="Calibri"/>
                  <a:cs typeface="Calibri"/>
                  <a:sym typeface="Calibri"/>
                </a:defRPr>
              </a:pPr>
            </a:p>
          </p:txBody>
        </p:sp>
        <p:sp>
          <p:nvSpPr>
            <p:cNvPr id="130" name="Acknowledgements"/>
            <p:cNvSpPr txBox="1"/>
            <p:nvPr/>
          </p:nvSpPr>
          <p:spPr>
            <a:xfrm>
              <a:off x="34989" y="0"/>
              <a:ext cx="6774222" cy="6930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b="1" sz="4000">
                  <a:latin typeface="Calibri"/>
                  <a:ea typeface="Calibri"/>
                  <a:cs typeface="Calibri"/>
                  <a:sym typeface="Calibri"/>
                </a:defRPr>
              </a:lvl1pPr>
            </a:lstStyle>
            <a:p>
              <a:pPr/>
              <a:r>
                <a:t>Acknowledgements</a:t>
              </a:r>
            </a:p>
          </p:txBody>
        </p:sp>
      </p:grpSp>
      <p:pic>
        <p:nvPicPr>
          <p:cNvPr id="132" name="Google Shape;75;p1" descr="Google Shape;75;p1"/>
          <p:cNvPicPr>
            <a:picLocks noChangeAspect="1"/>
          </p:cNvPicPr>
          <p:nvPr/>
        </p:nvPicPr>
        <p:blipFill>
          <a:blip r:embed="rId7">
            <a:extLst/>
          </a:blip>
          <a:srcRect l="0" t="12594" r="0" b="11347"/>
          <a:stretch>
            <a:fillRect/>
          </a:stretch>
        </p:blipFill>
        <p:spPr>
          <a:xfrm>
            <a:off x="25851874" y="14047375"/>
            <a:ext cx="2504599" cy="2539798"/>
          </a:xfrm>
          <a:prstGeom prst="rect">
            <a:avLst/>
          </a:prstGeom>
          <a:ln w="12700">
            <a:miter lim="400000"/>
          </a:ln>
        </p:spPr>
      </p:pic>
      <p:pic>
        <p:nvPicPr>
          <p:cNvPr id="133" name="Google Shape;76;p1" descr="Google Shape;76;p1"/>
          <p:cNvPicPr>
            <a:picLocks noChangeAspect="1"/>
          </p:cNvPicPr>
          <p:nvPr/>
        </p:nvPicPr>
        <p:blipFill>
          <a:blip r:embed="rId8">
            <a:extLst/>
          </a:blip>
          <a:srcRect l="3278" t="19678" r="3594" b="11227"/>
          <a:stretch>
            <a:fillRect/>
          </a:stretch>
        </p:blipFill>
        <p:spPr>
          <a:xfrm>
            <a:off x="17673192" y="14062318"/>
            <a:ext cx="2504599" cy="247779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