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5" r:id="rId2"/>
  </p:sldIdLst>
  <p:sldSz cx="43891200" cy="32918400"/>
  <p:notesSz cx="6858000" cy="9144000"/>
  <p:defaultTextStyle>
    <a:defPPr>
      <a:defRPr lang="en-US"/>
    </a:defPPr>
    <a:lvl1pPr marL="0" algn="l" defTabSz="2194406" rtl="0" eaLnBrk="1" latinLnBrk="0" hangingPunct="1">
      <a:defRPr sz="8600" kern="1200">
        <a:solidFill>
          <a:schemeClr val="tx1"/>
        </a:solidFill>
        <a:latin typeface="+mn-lt"/>
        <a:ea typeface="+mn-ea"/>
        <a:cs typeface="+mn-cs"/>
      </a:defRPr>
    </a:lvl1pPr>
    <a:lvl2pPr marL="2194406" algn="l" defTabSz="2194406" rtl="0" eaLnBrk="1" latinLnBrk="0" hangingPunct="1">
      <a:defRPr sz="8600" kern="1200">
        <a:solidFill>
          <a:schemeClr val="tx1"/>
        </a:solidFill>
        <a:latin typeface="+mn-lt"/>
        <a:ea typeface="+mn-ea"/>
        <a:cs typeface="+mn-cs"/>
      </a:defRPr>
    </a:lvl2pPr>
    <a:lvl3pPr marL="4388811" algn="l" defTabSz="2194406" rtl="0" eaLnBrk="1" latinLnBrk="0" hangingPunct="1">
      <a:defRPr sz="8600" kern="1200">
        <a:solidFill>
          <a:schemeClr val="tx1"/>
        </a:solidFill>
        <a:latin typeface="+mn-lt"/>
        <a:ea typeface="+mn-ea"/>
        <a:cs typeface="+mn-cs"/>
      </a:defRPr>
    </a:lvl3pPr>
    <a:lvl4pPr marL="6583217" algn="l" defTabSz="2194406" rtl="0" eaLnBrk="1" latinLnBrk="0" hangingPunct="1">
      <a:defRPr sz="8600" kern="1200">
        <a:solidFill>
          <a:schemeClr val="tx1"/>
        </a:solidFill>
        <a:latin typeface="+mn-lt"/>
        <a:ea typeface="+mn-ea"/>
        <a:cs typeface="+mn-cs"/>
      </a:defRPr>
    </a:lvl4pPr>
    <a:lvl5pPr marL="8777623" algn="l" defTabSz="2194406" rtl="0" eaLnBrk="1" latinLnBrk="0" hangingPunct="1">
      <a:defRPr sz="8600" kern="1200">
        <a:solidFill>
          <a:schemeClr val="tx1"/>
        </a:solidFill>
        <a:latin typeface="+mn-lt"/>
        <a:ea typeface="+mn-ea"/>
        <a:cs typeface="+mn-cs"/>
      </a:defRPr>
    </a:lvl5pPr>
    <a:lvl6pPr marL="10972029" algn="l" defTabSz="2194406" rtl="0" eaLnBrk="1" latinLnBrk="0" hangingPunct="1">
      <a:defRPr sz="8600" kern="1200">
        <a:solidFill>
          <a:schemeClr val="tx1"/>
        </a:solidFill>
        <a:latin typeface="+mn-lt"/>
        <a:ea typeface="+mn-ea"/>
        <a:cs typeface="+mn-cs"/>
      </a:defRPr>
    </a:lvl6pPr>
    <a:lvl7pPr marL="13166434" algn="l" defTabSz="2194406" rtl="0" eaLnBrk="1" latinLnBrk="0" hangingPunct="1">
      <a:defRPr sz="8600" kern="1200">
        <a:solidFill>
          <a:schemeClr val="tx1"/>
        </a:solidFill>
        <a:latin typeface="+mn-lt"/>
        <a:ea typeface="+mn-ea"/>
        <a:cs typeface="+mn-cs"/>
      </a:defRPr>
    </a:lvl7pPr>
    <a:lvl8pPr marL="15360840" algn="l" defTabSz="2194406" rtl="0" eaLnBrk="1" latinLnBrk="0" hangingPunct="1">
      <a:defRPr sz="8600" kern="1200">
        <a:solidFill>
          <a:schemeClr val="tx1"/>
        </a:solidFill>
        <a:latin typeface="+mn-lt"/>
        <a:ea typeface="+mn-ea"/>
        <a:cs typeface="+mn-cs"/>
      </a:defRPr>
    </a:lvl8pPr>
    <a:lvl9pPr marL="17555245" algn="l" defTabSz="2194406" rtl="0" eaLnBrk="1" latinLnBrk="0" hangingPunct="1">
      <a:defRPr sz="86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65F85AA-6E4A-4002-BC67-A03BE5373F28}">
          <p14:sldIdLst>
            <p14:sldId id="265"/>
          </p14:sldIdLst>
        </p14:section>
      </p14:sectionLst>
    </p:ext>
    <p:ext uri="{EFAFB233-063F-42B5-8137-9DF3F51BA10A}">
      <p15:sldGuideLst xmlns:p15="http://schemas.microsoft.com/office/powerpoint/2012/main">
        <p15:guide id="5" orient="horz" pos="20412">
          <p15:clr>
            <a:srgbClr val="A4A3A4"/>
          </p15:clr>
        </p15:guide>
        <p15:guide id="6" orient="horz" pos="324">
          <p15:clr>
            <a:srgbClr val="A4A3A4"/>
          </p15:clr>
        </p15:guide>
        <p15:guide id="7" pos="313">
          <p15:clr>
            <a:srgbClr val="A4A3A4"/>
          </p15:clr>
        </p15:guide>
        <p15:guide id="8" pos="2733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weckel" initials="m" lastIdx="1" clrIdx="0"/>
  <p:cmAuthor id="1" name="Nuala Caomhanach" initials=""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17E899-57B9-466E-94C4-75770607AA14}" v="173" dt="2023-05-15T02:01:06.282"/>
    <p1510:client id="{57BB42F5-194E-4DE1-99D0-9DA15E227F21}" v="106" dt="2023-05-15T01:08:18.372"/>
    <p1510:client id="{79AE7668-BDC1-40F1-94B3-D4EAA0B676BD}" v="254" dt="2023-05-14T05:21:47.618"/>
    <p1510:client id="{C64119B3-F576-4C99-8108-F2C511C831E8}" v="782" dt="2023-05-14T06:32:36.720"/>
    <p1510:client id="{DFFB8597-5496-49BE-BCD5-7B0F43E61378}" v="6" dt="2023-05-15T02:07:38.9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7" d="100"/>
          <a:sy n="17" d="100"/>
        </p:scale>
        <p:origin x="1522" y="82"/>
      </p:cViewPr>
      <p:guideLst>
        <p:guide orient="horz" pos="20412"/>
        <p:guide orient="horz" pos="324"/>
        <p:guide pos="313"/>
        <p:guide pos="2733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3"/>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406" indent="0" algn="ctr">
              <a:buNone/>
              <a:defRPr>
                <a:solidFill>
                  <a:schemeClr val="tx1">
                    <a:tint val="75000"/>
                  </a:schemeClr>
                </a:solidFill>
              </a:defRPr>
            </a:lvl2pPr>
            <a:lvl3pPr marL="4388811" indent="0" algn="ctr">
              <a:buNone/>
              <a:defRPr>
                <a:solidFill>
                  <a:schemeClr val="tx1">
                    <a:tint val="75000"/>
                  </a:schemeClr>
                </a:solidFill>
              </a:defRPr>
            </a:lvl3pPr>
            <a:lvl4pPr marL="6583217" indent="0" algn="ctr">
              <a:buNone/>
              <a:defRPr>
                <a:solidFill>
                  <a:schemeClr val="tx1">
                    <a:tint val="75000"/>
                  </a:schemeClr>
                </a:solidFill>
              </a:defRPr>
            </a:lvl4pPr>
            <a:lvl5pPr marL="8777623" indent="0" algn="ctr">
              <a:buNone/>
              <a:defRPr>
                <a:solidFill>
                  <a:schemeClr val="tx1">
                    <a:tint val="75000"/>
                  </a:schemeClr>
                </a:solidFill>
              </a:defRPr>
            </a:lvl5pPr>
            <a:lvl6pPr marL="10972029" indent="0" algn="ctr">
              <a:buNone/>
              <a:defRPr>
                <a:solidFill>
                  <a:schemeClr val="tx1">
                    <a:tint val="75000"/>
                  </a:schemeClr>
                </a:solidFill>
              </a:defRPr>
            </a:lvl6pPr>
            <a:lvl7pPr marL="13166434" indent="0" algn="ctr">
              <a:buNone/>
              <a:defRPr>
                <a:solidFill>
                  <a:schemeClr val="tx1">
                    <a:tint val="75000"/>
                  </a:schemeClr>
                </a:solidFill>
              </a:defRPr>
            </a:lvl7pPr>
            <a:lvl8pPr marL="15360840" indent="0" algn="ctr">
              <a:buNone/>
              <a:defRPr>
                <a:solidFill>
                  <a:schemeClr val="tx1">
                    <a:tint val="75000"/>
                  </a:schemeClr>
                </a:solidFill>
              </a:defRPr>
            </a:lvl8pPr>
            <a:lvl9pPr marL="1755524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A8DA9FA-688F-B042-A36A-9CF7AA496E45}" type="datetimeFigureOut">
              <a:rPr lang="en-US" smtClean="0"/>
              <a:pPr/>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6"/>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6"/>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406" indent="0">
              <a:buNone/>
              <a:defRPr sz="8600">
                <a:solidFill>
                  <a:schemeClr val="tx1">
                    <a:tint val="75000"/>
                  </a:schemeClr>
                </a:solidFill>
              </a:defRPr>
            </a:lvl2pPr>
            <a:lvl3pPr marL="4388811" indent="0">
              <a:buNone/>
              <a:defRPr sz="7600">
                <a:solidFill>
                  <a:schemeClr val="tx1">
                    <a:tint val="75000"/>
                  </a:schemeClr>
                </a:solidFill>
              </a:defRPr>
            </a:lvl3pPr>
            <a:lvl4pPr marL="6583217" indent="0">
              <a:buNone/>
              <a:defRPr sz="6700">
                <a:solidFill>
                  <a:schemeClr val="tx1">
                    <a:tint val="75000"/>
                  </a:schemeClr>
                </a:solidFill>
              </a:defRPr>
            </a:lvl4pPr>
            <a:lvl5pPr marL="8777623" indent="0">
              <a:buNone/>
              <a:defRPr sz="6700">
                <a:solidFill>
                  <a:schemeClr val="tx1">
                    <a:tint val="75000"/>
                  </a:schemeClr>
                </a:solidFill>
              </a:defRPr>
            </a:lvl5pPr>
            <a:lvl6pPr marL="10972029" indent="0">
              <a:buNone/>
              <a:defRPr sz="6700">
                <a:solidFill>
                  <a:schemeClr val="tx1">
                    <a:tint val="75000"/>
                  </a:schemeClr>
                </a:solidFill>
              </a:defRPr>
            </a:lvl6pPr>
            <a:lvl7pPr marL="13166434" indent="0">
              <a:buNone/>
              <a:defRPr sz="6700">
                <a:solidFill>
                  <a:schemeClr val="tx1">
                    <a:tint val="75000"/>
                  </a:schemeClr>
                </a:solidFill>
              </a:defRPr>
            </a:lvl7pPr>
            <a:lvl8pPr marL="15360840" indent="0">
              <a:buNone/>
              <a:defRPr sz="6700">
                <a:solidFill>
                  <a:schemeClr val="tx1">
                    <a:tint val="75000"/>
                  </a:schemeClr>
                </a:solidFill>
              </a:defRPr>
            </a:lvl8pPr>
            <a:lvl9pPr marL="17555245"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8DA9FA-688F-B042-A36A-9CF7AA496E45}" type="datetimeFigureOut">
              <a:rPr lang="en-US" smtClean="0"/>
              <a:pPr/>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35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3"/>
            <a:ext cx="19385280" cy="21724622"/>
          </a:xfrm>
        </p:spPr>
        <p:txBody>
          <a:bodyPr/>
          <a:lstStyle>
            <a:lvl1pPr>
              <a:defRPr sz="135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8DA9FA-688F-B042-A36A-9CF7AA496E45}" type="datetimeFigureOut">
              <a:rPr lang="en-US" smtClean="0"/>
              <a:pPr/>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1" y="7368544"/>
            <a:ext cx="19392902" cy="3070857"/>
          </a:xfrm>
        </p:spPr>
        <p:txBody>
          <a:bodyPr anchor="b"/>
          <a:lstStyle>
            <a:lvl1pPr marL="0" indent="0">
              <a:buNone/>
              <a:defRPr sz="11500" b="1"/>
            </a:lvl1pPr>
            <a:lvl2pPr marL="2194406" indent="0">
              <a:buNone/>
              <a:defRPr sz="9600" b="1"/>
            </a:lvl2pPr>
            <a:lvl3pPr marL="4388811" indent="0">
              <a:buNone/>
              <a:defRPr sz="8600" b="1"/>
            </a:lvl3pPr>
            <a:lvl4pPr marL="6583217" indent="0">
              <a:buNone/>
              <a:defRPr sz="7600" b="1"/>
            </a:lvl4pPr>
            <a:lvl5pPr marL="8777623" indent="0">
              <a:buNone/>
              <a:defRPr sz="7600" b="1"/>
            </a:lvl5pPr>
            <a:lvl6pPr marL="10972029" indent="0">
              <a:buNone/>
              <a:defRPr sz="7600" b="1"/>
            </a:lvl6pPr>
            <a:lvl7pPr marL="13166434" indent="0">
              <a:buNone/>
              <a:defRPr sz="7600" b="1"/>
            </a:lvl7pPr>
            <a:lvl8pPr marL="15360840" indent="0">
              <a:buNone/>
              <a:defRPr sz="7600" b="1"/>
            </a:lvl8pPr>
            <a:lvl9pPr marL="17555245" indent="0">
              <a:buNone/>
              <a:defRPr sz="7600" b="1"/>
            </a:lvl9pPr>
          </a:lstStyle>
          <a:p>
            <a:pPr lvl="0"/>
            <a:r>
              <a:rPr lang="en-US"/>
              <a:t>Click to edit Master text styles</a:t>
            </a:r>
          </a:p>
        </p:txBody>
      </p:sp>
      <p:sp>
        <p:nvSpPr>
          <p:cNvPr id="4" name="Content Placeholder 3"/>
          <p:cNvSpPr>
            <a:spLocks noGrp="1"/>
          </p:cNvSpPr>
          <p:nvPr>
            <p:ph sz="half" idx="2"/>
          </p:nvPr>
        </p:nvSpPr>
        <p:spPr>
          <a:xfrm>
            <a:off x="2194561" y="10439401"/>
            <a:ext cx="19392902" cy="18966183"/>
          </a:xfrm>
        </p:spPr>
        <p:txBody>
          <a:bodyPr/>
          <a:lstStyle>
            <a:lvl1pPr>
              <a:defRPr sz="11500"/>
            </a:lvl1pPr>
            <a:lvl2pPr>
              <a:defRPr sz="9600"/>
            </a:lvl2pPr>
            <a:lvl3pPr>
              <a:defRPr sz="8600"/>
            </a:lvl3pPr>
            <a:lvl4pPr>
              <a:defRPr sz="7600"/>
            </a:lvl4pPr>
            <a:lvl5pPr>
              <a:defRPr sz="7600"/>
            </a:lvl5pPr>
            <a:lvl6pPr>
              <a:defRPr sz="7600"/>
            </a:lvl6pPr>
            <a:lvl7pPr>
              <a:defRPr sz="7600"/>
            </a:lvl7pPr>
            <a:lvl8pPr>
              <a:defRPr sz="7600"/>
            </a:lvl8pPr>
            <a:lvl9pPr>
              <a:defRPr sz="7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4"/>
            <a:ext cx="19400520" cy="3070857"/>
          </a:xfrm>
        </p:spPr>
        <p:txBody>
          <a:bodyPr anchor="b"/>
          <a:lstStyle>
            <a:lvl1pPr marL="0" indent="0">
              <a:buNone/>
              <a:defRPr sz="11500" b="1"/>
            </a:lvl1pPr>
            <a:lvl2pPr marL="2194406" indent="0">
              <a:buNone/>
              <a:defRPr sz="9600" b="1"/>
            </a:lvl2pPr>
            <a:lvl3pPr marL="4388811" indent="0">
              <a:buNone/>
              <a:defRPr sz="8600" b="1"/>
            </a:lvl3pPr>
            <a:lvl4pPr marL="6583217" indent="0">
              <a:buNone/>
              <a:defRPr sz="7600" b="1"/>
            </a:lvl4pPr>
            <a:lvl5pPr marL="8777623" indent="0">
              <a:buNone/>
              <a:defRPr sz="7600" b="1"/>
            </a:lvl5pPr>
            <a:lvl6pPr marL="10972029" indent="0">
              <a:buNone/>
              <a:defRPr sz="7600" b="1"/>
            </a:lvl6pPr>
            <a:lvl7pPr marL="13166434" indent="0">
              <a:buNone/>
              <a:defRPr sz="7600" b="1"/>
            </a:lvl7pPr>
            <a:lvl8pPr marL="15360840" indent="0">
              <a:buNone/>
              <a:defRPr sz="7600" b="1"/>
            </a:lvl8pPr>
            <a:lvl9pPr marL="17555245" indent="0">
              <a:buNone/>
              <a:defRPr sz="7600" b="1"/>
            </a:lvl9pPr>
          </a:lstStyle>
          <a:p>
            <a:pPr lvl="0"/>
            <a:r>
              <a:rPr lang="en-US"/>
              <a:t>Click to edit Master text styles</a:t>
            </a:r>
          </a:p>
        </p:txBody>
      </p:sp>
      <p:sp>
        <p:nvSpPr>
          <p:cNvPr id="6" name="Content Placeholder 5"/>
          <p:cNvSpPr>
            <a:spLocks noGrp="1"/>
          </p:cNvSpPr>
          <p:nvPr>
            <p:ph sz="quarter" idx="4"/>
          </p:nvPr>
        </p:nvSpPr>
        <p:spPr>
          <a:xfrm>
            <a:off x="22296122" y="10439401"/>
            <a:ext cx="19400520" cy="18966183"/>
          </a:xfrm>
        </p:spPr>
        <p:txBody>
          <a:bodyPr/>
          <a:lstStyle>
            <a:lvl1pPr>
              <a:defRPr sz="11500"/>
            </a:lvl1pPr>
            <a:lvl2pPr>
              <a:defRPr sz="9600"/>
            </a:lvl2pPr>
            <a:lvl3pPr>
              <a:defRPr sz="8600"/>
            </a:lvl3pPr>
            <a:lvl4pPr>
              <a:defRPr sz="7600"/>
            </a:lvl4pPr>
            <a:lvl5pPr>
              <a:defRPr sz="7600"/>
            </a:lvl5pPr>
            <a:lvl6pPr>
              <a:defRPr sz="7600"/>
            </a:lvl6pPr>
            <a:lvl7pPr>
              <a:defRPr sz="7600"/>
            </a:lvl7pPr>
            <a:lvl8pPr>
              <a:defRPr sz="7600"/>
            </a:lvl8pPr>
            <a:lvl9pPr>
              <a:defRPr sz="7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8DA9FA-688F-B042-A36A-9CF7AA496E45}" type="datetimeFigureOut">
              <a:rPr lang="en-US" smtClean="0"/>
              <a:pPr/>
              <a:t>5/19/2023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8DA9FA-688F-B042-A36A-9CF7AA496E45}" type="datetimeFigureOut">
              <a:rPr lang="en-US" smtClean="0"/>
              <a:pPr/>
              <a:t>5/19/2023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DA9FA-688F-B042-A36A-9CF7AA496E45}" type="datetimeFigureOut">
              <a:rPr lang="en-US" smtClean="0"/>
              <a:pPr/>
              <a:t>5/19/2023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5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406" indent="0">
              <a:buNone/>
              <a:defRPr sz="5700"/>
            </a:lvl2pPr>
            <a:lvl3pPr marL="4388811" indent="0">
              <a:buNone/>
              <a:defRPr sz="4800"/>
            </a:lvl3pPr>
            <a:lvl4pPr marL="6583217" indent="0">
              <a:buNone/>
              <a:defRPr sz="4300"/>
            </a:lvl4pPr>
            <a:lvl5pPr marL="8777623" indent="0">
              <a:buNone/>
              <a:defRPr sz="4300"/>
            </a:lvl5pPr>
            <a:lvl6pPr marL="10972029" indent="0">
              <a:buNone/>
              <a:defRPr sz="4300"/>
            </a:lvl6pPr>
            <a:lvl7pPr marL="13166434" indent="0">
              <a:buNone/>
              <a:defRPr sz="4300"/>
            </a:lvl7pPr>
            <a:lvl8pPr marL="15360840" indent="0">
              <a:buNone/>
              <a:defRPr sz="4300"/>
            </a:lvl8pPr>
            <a:lvl9pPr marL="17555245"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406" indent="0">
              <a:buNone/>
              <a:defRPr sz="13500"/>
            </a:lvl2pPr>
            <a:lvl3pPr marL="4388811" indent="0">
              <a:buNone/>
              <a:defRPr sz="11500"/>
            </a:lvl3pPr>
            <a:lvl4pPr marL="6583217" indent="0">
              <a:buNone/>
              <a:defRPr sz="9600"/>
            </a:lvl4pPr>
            <a:lvl5pPr marL="8777623" indent="0">
              <a:buNone/>
              <a:defRPr sz="9600"/>
            </a:lvl5pPr>
            <a:lvl6pPr marL="10972029" indent="0">
              <a:buNone/>
              <a:defRPr sz="9600"/>
            </a:lvl6pPr>
            <a:lvl7pPr marL="13166434" indent="0">
              <a:buNone/>
              <a:defRPr sz="9600"/>
            </a:lvl7pPr>
            <a:lvl8pPr marL="15360840" indent="0">
              <a:buNone/>
              <a:defRPr sz="9600"/>
            </a:lvl8pPr>
            <a:lvl9pPr marL="17555245"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406" indent="0">
              <a:buNone/>
              <a:defRPr sz="5700"/>
            </a:lvl2pPr>
            <a:lvl3pPr marL="4388811" indent="0">
              <a:buNone/>
              <a:defRPr sz="4800"/>
            </a:lvl3pPr>
            <a:lvl4pPr marL="6583217" indent="0">
              <a:buNone/>
              <a:defRPr sz="4300"/>
            </a:lvl4pPr>
            <a:lvl5pPr marL="8777623" indent="0">
              <a:buNone/>
              <a:defRPr sz="4300"/>
            </a:lvl5pPr>
            <a:lvl6pPr marL="10972029" indent="0">
              <a:buNone/>
              <a:defRPr sz="4300"/>
            </a:lvl6pPr>
            <a:lvl7pPr marL="13166434" indent="0">
              <a:buNone/>
              <a:defRPr sz="4300"/>
            </a:lvl7pPr>
            <a:lvl8pPr marL="15360840" indent="0">
              <a:buNone/>
              <a:defRPr sz="4300"/>
            </a:lvl8pPr>
            <a:lvl9pPr marL="17555245"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3"/>
            <a:ext cx="39502080" cy="5486400"/>
          </a:xfrm>
          <a:prstGeom prst="rect">
            <a:avLst/>
          </a:prstGeom>
        </p:spPr>
        <p:txBody>
          <a:bodyPr vert="horz" lIns="438882" tIns="219441" rIns="438882" bIns="219441"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882" tIns="219441" rIns="438882" bIns="21944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3"/>
            <a:ext cx="10241280" cy="1752600"/>
          </a:xfrm>
          <a:prstGeom prst="rect">
            <a:avLst/>
          </a:prstGeom>
        </p:spPr>
        <p:txBody>
          <a:bodyPr vert="horz" lIns="438882" tIns="219441" rIns="438882" bIns="219441" rtlCol="0" anchor="ctr"/>
          <a:lstStyle>
            <a:lvl1pPr algn="l">
              <a:defRPr sz="5700">
                <a:solidFill>
                  <a:schemeClr val="tx1">
                    <a:tint val="75000"/>
                  </a:schemeClr>
                </a:solidFill>
              </a:defRPr>
            </a:lvl1pPr>
          </a:lstStyle>
          <a:p>
            <a:fld id="{9A8DA9FA-688F-B042-A36A-9CF7AA496E45}" type="datetimeFigureOut">
              <a:rPr lang="en-US" smtClean="0"/>
              <a:pPr/>
              <a:t>5/19/2023</a:t>
            </a:fld>
            <a:endParaRPr lang="en-US"/>
          </a:p>
        </p:txBody>
      </p:sp>
      <p:sp>
        <p:nvSpPr>
          <p:cNvPr id="5" name="Footer Placeholder 4"/>
          <p:cNvSpPr>
            <a:spLocks noGrp="1"/>
          </p:cNvSpPr>
          <p:nvPr>
            <p:ph type="ftr" sz="quarter" idx="3"/>
          </p:nvPr>
        </p:nvSpPr>
        <p:spPr>
          <a:xfrm>
            <a:off x="14996160" y="30510483"/>
            <a:ext cx="13898880" cy="1752600"/>
          </a:xfrm>
          <a:prstGeom prst="rect">
            <a:avLst/>
          </a:prstGeom>
        </p:spPr>
        <p:txBody>
          <a:bodyPr vert="horz" lIns="438882" tIns="219441" rIns="438882" bIns="219441" rtlCol="0" anchor="ctr"/>
          <a:lstStyle>
            <a:lvl1pPr algn="ctr">
              <a:defRPr sz="5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3"/>
            <a:ext cx="10241280" cy="1752600"/>
          </a:xfrm>
          <a:prstGeom prst="rect">
            <a:avLst/>
          </a:prstGeom>
        </p:spPr>
        <p:txBody>
          <a:bodyPr vert="horz" lIns="438882" tIns="219441" rIns="438882" bIns="219441" rtlCol="0" anchor="ctr"/>
          <a:lstStyle>
            <a:lvl1pPr algn="r">
              <a:defRPr sz="5700">
                <a:solidFill>
                  <a:schemeClr val="tx1">
                    <a:tint val="75000"/>
                  </a:schemeClr>
                </a:solidFill>
              </a:defRPr>
            </a:lvl1pPr>
          </a:lstStyle>
          <a:p>
            <a:fld id="{872285E6-2BB0-0B48-8A73-14014F7917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406" rtl="0" eaLnBrk="1" latinLnBrk="0" hangingPunct="1">
        <a:spcBef>
          <a:spcPct val="0"/>
        </a:spcBef>
        <a:buNone/>
        <a:defRPr sz="21100" kern="1200">
          <a:solidFill>
            <a:schemeClr val="tx1"/>
          </a:solidFill>
          <a:latin typeface="+mj-lt"/>
          <a:ea typeface="+mj-ea"/>
          <a:cs typeface="+mj-cs"/>
        </a:defRPr>
      </a:lvl1pPr>
    </p:titleStyle>
    <p:bodyStyle>
      <a:lvl1pPr marL="1645804" indent="-1645804" algn="l" defTabSz="2194406" rtl="0" eaLnBrk="1" latinLnBrk="0" hangingPunct="1">
        <a:spcBef>
          <a:spcPct val="20000"/>
        </a:spcBef>
        <a:buFont typeface="Arial"/>
        <a:buChar char="•"/>
        <a:defRPr sz="15400" kern="1200">
          <a:solidFill>
            <a:schemeClr val="tx1"/>
          </a:solidFill>
          <a:latin typeface="+mn-lt"/>
          <a:ea typeface="+mn-ea"/>
          <a:cs typeface="+mn-cs"/>
        </a:defRPr>
      </a:lvl1pPr>
      <a:lvl2pPr marL="3565909" indent="-1371503" algn="l" defTabSz="2194406" rtl="0" eaLnBrk="1" latinLnBrk="0" hangingPunct="1">
        <a:spcBef>
          <a:spcPct val="20000"/>
        </a:spcBef>
        <a:buFont typeface="Arial"/>
        <a:buChar char="–"/>
        <a:defRPr sz="13500" kern="1200">
          <a:solidFill>
            <a:schemeClr val="tx1"/>
          </a:solidFill>
          <a:latin typeface="+mn-lt"/>
          <a:ea typeface="+mn-ea"/>
          <a:cs typeface="+mn-cs"/>
        </a:defRPr>
      </a:lvl2pPr>
      <a:lvl3pPr marL="5486014" indent="-1097203" algn="l" defTabSz="2194406" rtl="0" eaLnBrk="1" latinLnBrk="0" hangingPunct="1">
        <a:spcBef>
          <a:spcPct val="20000"/>
        </a:spcBef>
        <a:buFont typeface="Arial"/>
        <a:buChar char="•"/>
        <a:defRPr sz="11500" kern="1200">
          <a:solidFill>
            <a:schemeClr val="tx1"/>
          </a:solidFill>
          <a:latin typeface="+mn-lt"/>
          <a:ea typeface="+mn-ea"/>
          <a:cs typeface="+mn-cs"/>
        </a:defRPr>
      </a:lvl3pPr>
      <a:lvl4pPr marL="7680421" indent="-1097203" algn="l" defTabSz="2194406" rtl="0" eaLnBrk="1" latinLnBrk="0" hangingPunct="1">
        <a:spcBef>
          <a:spcPct val="20000"/>
        </a:spcBef>
        <a:buFont typeface="Arial"/>
        <a:buChar char="–"/>
        <a:defRPr sz="9600" kern="1200">
          <a:solidFill>
            <a:schemeClr val="tx1"/>
          </a:solidFill>
          <a:latin typeface="+mn-lt"/>
          <a:ea typeface="+mn-ea"/>
          <a:cs typeface="+mn-cs"/>
        </a:defRPr>
      </a:lvl4pPr>
      <a:lvl5pPr marL="9874826" indent="-1097203" algn="l" defTabSz="2194406" rtl="0" eaLnBrk="1" latinLnBrk="0" hangingPunct="1">
        <a:spcBef>
          <a:spcPct val="20000"/>
        </a:spcBef>
        <a:buFont typeface="Arial"/>
        <a:buChar char="»"/>
        <a:defRPr sz="9600" kern="1200">
          <a:solidFill>
            <a:schemeClr val="tx1"/>
          </a:solidFill>
          <a:latin typeface="+mn-lt"/>
          <a:ea typeface="+mn-ea"/>
          <a:cs typeface="+mn-cs"/>
        </a:defRPr>
      </a:lvl5pPr>
      <a:lvl6pPr marL="12069232" indent="-1097203" algn="l" defTabSz="2194406" rtl="0" eaLnBrk="1" latinLnBrk="0" hangingPunct="1">
        <a:spcBef>
          <a:spcPct val="20000"/>
        </a:spcBef>
        <a:buFont typeface="Arial"/>
        <a:buChar char="•"/>
        <a:defRPr sz="9600" kern="1200">
          <a:solidFill>
            <a:schemeClr val="tx1"/>
          </a:solidFill>
          <a:latin typeface="+mn-lt"/>
          <a:ea typeface="+mn-ea"/>
          <a:cs typeface="+mn-cs"/>
        </a:defRPr>
      </a:lvl6pPr>
      <a:lvl7pPr marL="14263637" indent="-1097203" algn="l" defTabSz="2194406" rtl="0" eaLnBrk="1" latinLnBrk="0" hangingPunct="1">
        <a:spcBef>
          <a:spcPct val="20000"/>
        </a:spcBef>
        <a:buFont typeface="Arial"/>
        <a:buChar char="•"/>
        <a:defRPr sz="9600" kern="1200">
          <a:solidFill>
            <a:schemeClr val="tx1"/>
          </a:solidFill>
          <a:latin typeface="+mn-lt"/>
          <a:ea typeface="+mn-ea"/>
          <a:cs typeface="+mn-cs"/>
        </a:defRPr>
      </a:lvl7pPr>
      <a:lvl8pPr marL="16458043" indent="-1097203" algn="l" defTabSz="2194406" rtl="0" eaLnBrk="1" latinLnBrk="0" hangingPunct="1">
        <a:spcBef>
          <a:spcPct val="20000"/>
        </a:spcBef>
        <a:buFont typeface="Arial"/>
        <a:buChar char="•"/>
        <a:defRPr sz="9600" kern="1200">
          <a:solidFill>
            <a:schemeClr val="tx1"/>
          </a:solidFill>
          <a:latin typeface="+mn-lt"/>
          <a:ea typeface="+mn-ea"/>
          <a:cs typeface="+mn-cs"/>
        </a:defRPr>
      </a:lvl8pPr>
      <a:lvl9pPr marL="18652448" indent="-1097203" algn="l" defTabSz="2194406"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406" rtl="0" eaLnBrk="1" latinLnBrk="0" hangingPunct="1">
        <a:defRPr sz="8600" kern="1200">
          <a:solidFill>
            <a:schemeClr val="tx1"/>
          </a:solidFill>
          <a:latin typeface="+mn-lt"/>
          <a:ea typeface="+mn-ea"/>
          <a:cs typeface="+mn-cs"/>
        </a:defRPr>
      </a:lvl1pPr>
      <a:lvl2pPr marL="2194406" algn="l" defTabSz="2194406" rtl="0" eaLnBrk="1" latinLnBrk="0" hangingPunct="1">
        <a:defRPr sz="8600" kern="1200">
          <a:solidFill>
            <a:schemeClr val="tx1"/>
          </a:solidFill>
          <a:latin typeface="+mn-lt"/>
          <a:ea typeface="+mn-ea"/>
          <a:cs typeface="+mn-cs"/>
        </a:defRPr>
      </a:lvl2pPr>
      <a:lvl3pPr marL="4388811" algn="l" defTabSz="2194406" rtl="0" eaLnBrk="1" latinLnBrk="0" hangingPunct="1">
        <a:defRPr sz="8600" kern="1200">
          <a:solidFill>
            <a:schemeClr val="tx1"/>
          </a:solidFill>
          <a:latin typeface="+mn-lt"/>
          <a:ea typeface="+mn-ea"/>
          <a:cs typeface="+mn-cs"/>
        </a:defRPr>
      </a:lvl3pPr>
      <a:lvl4pPr marL="6583217" algn="l" defTabSz="2194406" rtl="0" eaLnBrk="1" latinLnBrk="0" hangingPunct="1">
        <a:defRPr sz="8600" kern="1200">
          <a:solidFill>
            <a:schemeClr val="tx1"/>
          </a:solidFill>
          <a:latin typeface="+mn-lt"/>
          <a:ea typeface="+mn-ea"/>
          <a:cs typeface="+mn-cs"/>
        </a:defRPr>
      </a:lvl4pPr>
      <a:lvl5pPr marL="8777623" algn="l" defTabSz="2194406" rtl="0" eaLnBrk="1" latinLnBrk="0" hangingPunct="1">
        <a:defRPr sz="8600" kern="1200">
          <a:solidFill>
            <a:schemeClr val="tx1"/>
          </a:solidFill>
          <a:latin typeface="+mn-lt"/>
          <a:ea typeface="+mn-ea"/>
          <a:cs typeface="+mn-cs"/>
        </a:defRPr>
      </a:lvl5pPr>
      <a:lvl6pPr marL="10972029" algn="l" defTabSz="2194406" rtl="0" eaLnBrk="1" latinLnBrk="0" hangingPunct="1">
        <a:defRPr sz="8600" kern="1200">
          <a:solidFill>
            <a:schemeClr val="tx1"/>
          </a:solidFill>
          <a:latin typeface="+mn-lt"/>
          <a:ea typeface="+mn-ea"/>
          <a:cs typeface="+mn-cs"/>
        </a:defRPr>
      </a:lvl6pPr>
      <a:lvl7pPr marL="13166434" algn="l" defTabSz="2194406" rtl="0" eaLnBrk="1" latinLnBrk="0" hangingPunct="1">
        <a:defRPr sz="8600" kern="1200">
          <a:solidFill>
            <a:schemeClr val="tx1"/>
          </a:solidFill>
          <a:latin typeface="+mn-lt"/>
          <a:ea typeface="+mn-ea"/>
          <a:cs typeface="+mn-cs"/>
        </a:defRPr>
      </a:lvl7pPr>
      <a:lvl8pPr marL="15360840" algn="l" defTabSz="2194406" rtl="0" eaLnBrk="1" latinLnBrk="0" hangingPunct="1">
        <a:defRPr sz="8600" kern="1200">
          <a:solidFill>
            <a:schemeClr val="tx1"/>
          </a:solidFill>
          <a:latin typeface="+mn-lt"/>
          <a:ea typeface="+mn-ea"/>
          <a:cs typeface="+mn-cs"/>
        </a:defRPr>
      </a:lvl8pPr>
      <a:lvl9pPr marL="17555245" algn="l" defTabSz="2194406"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nabarcoding101.org/lab/planning-prep.html" TargetMode="External"/><Relationship Id="rId13" Type="http://schemas.openxmlformats.org/officeDocument/2006/relationships/hyperlink" Target="https://www.fs.usda.gov/wildflowers/beauty/lichens/identification.shtml" TargetMode="External"/><Relationship Id="rId3" Type="http://schemas.openxmlformats.org/officeDocument/2006/relationships/image" Target="../media/image2.png"/><Relationship Id="rId7" Type="http://schemas.openxmlformats.org/officeDocument/2006/relationships/hyperlink" Target="https://nyccas.cityofnewyork.us/nyccas2022/report/3" TargetMode="External"/><Relationship Id="rId12" Type="http://schemas.openxmlformats.org/officeDocument/2006/relationships/hyperlink" Target="https://wmww.fs.usda.gov/wildflowers/beauty/lichens/habitat.shtml"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hyperlink" Target="https://gis.nacse.org/lichenair/?page=e_sensitivity" TargetMode="External"/><Relationship Id="rId5" Type="http://schemas.openxmlformats.org/officeDocument/2006/relationships/image" Target="../media/image4.png"/><Relationship Id="rId10" Type="http://schemas.openxmlformats.org/officeDocument/2006/relationships/hyperlink" Target="https://gis.nacse.org/lichenair/?page=pnw_sensitivity" TargetMode="External"/><Relationship Id="rId4" Type="http://schemas.openxmlformats.org/officeDocument/2006/relationships/image" Target="../media/image3.png"/><Relationship Id="rId9" Type="http://schemas.openxmlformats.org/officeDocument/2006/relationships/hyperlink" Target="https://gis.nacse.org/lichenair/?page=w_sensitivity" TargetMode="External"/><Relationship Id="rId1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30" name="TextBox 29"/>
          <p:cNvSpPr txBox="1"/>
          <p:nvPr/>
        </p:nvSpPr>
        <p:spPr>
          <a:xfrm>
            <a:off x="23844501" y="9930899"/>
            <a:ext cx="19326328" cy="934872"/>
          </a:xfrm>
          <a:prstGeom prst="rect">
            <a:avLst/>
          </a:prstGeom>
          <a:noFill/>
        </p:spPr>
        <p:txBody>
          <a:bodyPr wrap="square" rtlCol="0">
            <a:spAutoFit/>
          </a:bodyPr>
          <a:lstStyle/>
          <a:p>
            <a:endParaRPr lang="en-US" sz="5300"/>
          </a:p>
        </p:txBody>
      </p:sp>
      <p:sp>
        <p:nvSpPr>
          <p:cNvPr id="9" name="Rectangle 8">
            <a:extLst>
              <a:ext uri="{FF2B5EF4-FFF2-40B4-BE49-F238E27FC236}">
                <a16:creationId xmlns:a16="http://schemas.microsoft.com/office/drawing/2014/main" id="{455ADD9E-7D3B-A087-D2A3-EFA39C4A5D77}"/>
              </a:ext>
            </a:extLst>
          </p:cNvPr>
          <p:cNvSpPr/>
          <p:nvPr/>
        </p:nvSpPr>
        <p:spPr>
          <a:xfrm>
            <a:off x="505241" y="228252"/>
            <a:ext cx="42829964" cy="3802555"/>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2" name="Picture 12" descr="A picture containing text, fence&#10;&#10;Description automatically generated">
            <a:extLst>
              <a:ext uri="{FF2B5EF4-FFF2-40B4-BE49-F238E27FC236}">
                <a16:creationId xmlns:a16="http://schemas.microsoft.com/office/drawing/2014/main" id="{1F739598-603A-A49C-92BC-0ADD98F5F0CE}"/>
              </a:ext>
            </a:extLst>
          </p:cNvPr>
          <p:cNvPicPr>
            <a:picLocks noChangeAspect="1"/>
          </p:cNvPicPr>
          <p:nvPr/>
        </p:nvPicPr>
        <p:blipFill>
          <a:blip r:embed="rId2"/>
          <a:stretch>
            <a:fillRect/>
          </a:stretch>
        </p:blipFill>
        <p:spPr>
          <a:xfrm>
            <a:off x="2147374" y="440135"/>
            <a:ext cx="3510976" cy="2030881"/>
          </a:xfrm>
          <a:prstGeom prst="rect">
            <a:avLst/>
          </a:prstGeom>
        </p:spPr>
      </p:pic>
      <p:pic>
        <p:nvPicPr>
          <p:cNvPr id="13" name="Picture 13">
            <a:extLst>
              <a:ext uri="{FF2B5EF4-FFF2-40B4-BE49-F238E27FC236}">
                <a16:creationId xmlns:a16="http://schemas.microsoft.com/office/drawing/2014/main" id="{05C94634-E0AC-AE9C-87D4-0F81C1EA9A88}"/>
              </a:ext>
            </a:extLst>
          </p:cNvPr>
          <p:cNvPicPr>
            <a:picLocks noChangeAspect="1"/>
          </p:cNvPicPr>
          <p:nvPr/>
        </p:nvPicPr>
        <p:blipFill>
          <a:blip r:embed="rId3"/>
          <a:stretch>
            <a:fillRect/>
          </a:stretch>
        </p:blipFill>
        <p:spPr>
          <a:xfrm>
            <a:off x="739784" y="2570144"/>
            <a:ext cx="6326155" cy="1225856"/>
          </a:xfrm>
          <a:prstGeom prst="rect">
            <a:avLst/>
          </a:prstGeom>
        </p:spPr>
      </p:pic>
      <p:pic>
        <p:nvPicPr>
          <p:cNvPr id="14" name="Picture 14" descr="A picture containing graphical user interface&#10;&#10;Description automatically generated">
            <a:extLst>
              <a:ext uri="{FF2B5EF4-FFF2-40B4-BE49-F238E27FC236}">
                <a16:creationId xmlns:a16="http://schemas.microsoft.com/office/drawing/2014/main" id="{1151DEDB-8887-A9D8-F637-A9C2A60D1FDE}"/>
              </a:ext>
            </a:extLst>
          </p:cNvPr>
          <p:cNvPicPr>
            <a:picLocks noChangeAspect="1"/>
          </p:cNvPicPr>
          <p:nvPr/>
        </p:nvPicPr>
        <p:blipFill>
          <a:blip r:embed="rId4"/>
          <a:stretch>
            <a:fillRect/>
          </a:stretch>
        </p:blipFill>
        <p:spPr>
          <a:xfrm>
            <a:off x="38744701" y="588712"/>
            <a:ext cx="4182780" cy="997940"/>
          </a:xfrm>
          <a:prstGeom prst="rect">
            <a:avLst/>
          </a:prstGeom>
        </p:spPr>
      </p:pic>
      <p:pic>
        <p:nvPicPr>
          <p:cNvPr id="15" name="Picture 15">
            <a:extLst>
              <a:ext uri="{FF2B5EF4-FFF2-40B4-BE49-F238E27FC236}">
                <a16:creationId xmlns:a16="http://schemas.microsoft.com/office/drawing/2014/main" id="{82B8EE72-18A3-F1CF-0C31-348416A37DA7}"/>
              </a:ext>
            </a:extLst>
          </p:cNvPr>
          <p:cNvPicPr>
            <a:picLocks noChangeAspect="1"/>
          </p:cNvPicPr>
          <p:nvPr/>
        </p:nvPicPr>
        <p:blipFill>
          <a:blip r:embed="rId5"/>
          <a:stretch>
            <a:fillRect/>
          </a:stretch>
        </p:blipFill>
        <p:spPr>
          <a:xfrm>
            <a:off x="38744700" y="1936346"/>
            <a:ext cx="4182781" cy="1501739"/>
          </a:xfrm>
          <a:prstGeom prst="rect">
            <a:avLst/>
          </a:prstGeom>
        </p:spPr>
      </p:pic>
      <p:sp>
        <p:nvSpPr>
          <p:cNvPr id="17" name="TextBox 16">
            <a:extLst>
              <a:ext uri="{FF2B5EF4-FFF2-40B4-BE49-F238E27FC236}">
                <a16:creationId xmlns:a16="http://schemas.microsoft.com/office/drawing/2014/main" id="{AE626A38-928B-87C8-1526-49705C205EBD}"/>
              </a:ext>
            </a:extLst>
          </p:cNvPr>
          <p:cNvSpPr txBox="1"/>
          <p:nvPr/>
        </p:nvSpPr>
        <p:spPr>
          <a:xfrm>
            <a:off x="7165910" y="447869"/>
            <a:ext cx="29551380" cy="14157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a:latin typeface="Times New Roman"/>
                <a:cs typeface="Calibri"/>
              </a:rPr>
              <a:t>Lichen Biodiversity Representative of Environmental Health</a:t>
            </a:r>
            <a:endParaRPr lang="en-US" b="1">
              <a:cs typeface="Calibri"/>
            </a:endParaRPr>
          </a:p>
        </p:txBody>
      </p:sp>
      <p:sp>
        <p:nvSpPr>
          <p:cNvPr id="18" name="TextBox 1">
            <a:extLst>
              <a:ext uri="{FF2B5EF4-FFF2-40B4-BE49-F238E27FC236}">
                <a16:creationId xmlns:a16="http://schemas.microsoft.com/office/drawing/2014/main" id="{7ADD90C6-61DF-5864-643F-E63479C21BE9}"/>
              </a:ext>
            </a:extLst>
          </p:cNvPr>
          <p:cNvSpPr txBox="1"/>
          <p:nvPr/>
        </p:nvSpPr>
        <p:spPr>
          <a:xfrm>
            <a:off x="12547303" y="1946157"/>
            <a:ext cx="18766516" cy="1015663"/>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6000" dirty="0">
                <a:latin typeface="Times New Roman"/>
                <a:cs typeface="Calibri"/>
              </a:rPr>
              <a:t>Chris Dong</a:t>
            </a:r>
            <a:r>
              <a:rPr lang="en-US" sz="6000" baseline="30000" dirty="0">
                <a:latin typeface="Times New Roman"/>
                <a:cs typeface="Calibri"/>
              </a:rPr>
              <a:t>1</a:t>
            </a:r>
            <a:r>
              <a:rPr lang="en-US" sz="6000" dirty="0">
                <a:latin typeface="Times New Roman"/>
                <a:cs typeface="Calibri"/>
              </a:rPr>
              <a:t>, Zhu Zhao Bang</a:t>
            </a:r>
            <a:r>
              <a:rPr lang="en-US" sz="6000" baseline="30000" dirty="0">
                <a:latin typeface="Times New Roman"/>
                <a:cs typeface="Calibri"/>
              </a:rPr>
              <a:t>2</a:t>
            </a:r>
            <a:r>
              <a:rPr lang="en-US" sz="6000" dirty="0">
                <a:latin typeface="Times New Roman"/>
                <a:cs typeface="Calibri"/>
              </a:rPr>
              <a:t>, and Dr. Marianne Williams</a:t>
            </a:r>
            <a:r>
              <a:rPr lang="en-US" sz="6000" baseline="30000" dirty="0">
                <a:latin typeface="Times New Roman"/>
                <a:cs typeface="Calibri"/>
              </a:rPr>
              <a:t>3</a:t>
            </a:r>
            <a:endParaRPr lang="en-US" sz="6000" baseline="30000" dirty="0">
              <a:latin typeface="Times New Roman"/>
              <a:cs typeface="Times New Roman"/>
            </a:endParaRPr>
          </a:p>
        </p:txBody>
      </p:sp>
      <p:sp>
        <p:nvSpPr>
          <p:cNvPr id="19" name="TextBox 1">
            <a:extLst>
              <a:ext uri="{FF2B5EF4-FFF2-40B4-BE49-F238E27FC236}">
                <a16:creationId xmlns:a16="http://schemas.microsoft.com/office/drawing/2014/main" id="{7CADD494-D6D3-56B9-96B4-56006009B132}"/>
              </a:ext>
            </a:extLst>
          </p:cNvPr>
          <p:cNvSpPr txBox="1"/>
          <p:nvPr/>
        </p:nvSpPr>
        <p:spPr>
          <a:xfrm>
            <a:off x="11238036" y="3052027"/>
            <a:ext cx="21417041" cy="70788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4000" baseline="30000">
                <a:latin typeface="Times New Roman"/>
                <a:cs typeface="Calibri"/>
              </a:rPr>
              <a:t>1 </a:t>
            </a:r>
            <a:r>
              <a:rPr lang="en-US" sz="4000">
                <a:latin typeface="Times New Roman"/>
                <a:cs typeface="Calibri"/>
              </a:rPr>
              <a:t>Stuyvesant High School, </a:t>
            </a:r>
            <a:r>
              <a:rPr lang="en-US" sz="4000" baseline="30000">
                <a:latin typeface="Times New Roman"/>
                <a:cs typeface="Calibri"/>
              </a:rPr>
              <a:t>2 </a:t>
            </a:r>
            <a:r>
              <a:rPr lang="en-US" sz="4000">
                <a:latin typeface="Times New Roman"/>
                <a:cs typeface="Calibri"/>
              </a:rPr>
              <a:t>Benjamin N. Cardozo High School, </a:t>
            </a:r>
            <a:r>
              <a:rPr lang="en-US" sz="4000" baseline="30000">
                <a:latin typeface="Times New Roman"/>
                <a:cs typeface="Calibri"/>
              </a:rPr>
              <a:t>3 </a:t>
            </a:r>
            <a:r>
              <a:rPr lang="en-US" sz="4000">
                <a:latin typeface="Times New Roman"/>
                <a:cs typeface="Calibri"/>
              </a:rPr>
              <a:t>Queensborough Community College</a:t>
            </a:r>
            <a:endParaRPr lang="en-US" sz="4000">
              <a:latin typeface="Times New Roman"/>
              <a:cs typeface="Times New Roman"/>
            </a:endParaRPr>
          </a:p>
        </p:txBody>
      </p:sp>
      <p:sp>
        <p:nvSpPr>
          <p:cNvPr id="23" name="Rectangle 22">
            <a:extLst>
              <a:ext uri="{FF2B5EF4-FFF2-40B4-BE49-F238E27FC236}">
                <a16:creationId xmlns:a16="http://schemas.microsoft.com/office/drawing/2014/main" id="{03EEB8A4-6693-2B55-BC72-3364C05302FC}"/>
              </a:ext>
            </a:extLst>
          </p:cNvPr>
          <p:cNvSpPr/>
          <p:nvPr/>
        </p:nvSpPr>
        <p:spPr>
          <a:xfrm>
            <a:off x="497208" y="4419029"/>
            <a:ext cx="17776380" cy="923395"/>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 name="TextBox 23">
            <a:extLst>
              <a:ext uri="{FF2B5EF4-FFF2-40B4-BE49-F238E27FC236}">
                <a16:creationId xmlns:a16="http://schemas.microsoft.com/office/drawing/2014/main" id="{B95EA03D-697F-EC98-0B4F-C02D51E3AEE2}"/>
              </a:ext>
            </a:extLst>
          </p:cNvPr>
          <p:cNvSpPr txBox="1"/>
          <p:nvPr/>
        </p:nvSpPr>
        <p:spPr>
          <a:xfrm>
            <a:off x="7655288" y="4434075"/>
            <a:ext cx="344699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800" b="1">
                <a:latin typeface="Times New Roman"/>
              </a:rPr>
              <a:t>Abstract</a:t>
            </a:r>
            <a:r>
              <a:rPr lang="en-US" sz="4800">
                <a:latin typeface="Times New Roman"/>
              </a:rPr>
              <a:t>​</a:t>
            </a:r>
          </a:p>
        </p:txBody>
      </p:sp>
      <p:sp>
        <p:nvSpPr>
          <p:cNvPr id="25" name="Rectangle 24">
            <a:extLst>
              <a:ext uri="{FF2B5EF4-FFF2-40B4-BE49-F238E27FC236}">
                <a16:creationId xmlns:a16="http://schemas.microsoft.com/office/drawing/2014/main" id="{2972F0B7-9DE1-9C31-05E7-DD908E27EDE3}"/>
              </a:ext>
            </a:extLst>
          </p:cNvPr>
          <p:cNvSpPr/>
          <p:nvPr/>
        </p:nvSpPr>
        <p:spPr>
          <a:xfrm>
            <a:off x="497206" y="5346758"/>
            <a:ext cx="17776380" cy="5385515"/>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 name="TextBox 25">
            <a:extLst>
              <a:ext uri="{FF2B5EF4-FFF2-40B4-BE49-F238E27FC236}">
                <a16:creationId xmlns:a16="http://schemas.microsoft.com/office/drawing/2014/main" id="{71F768C9-F919-2568-787D-86E51438D1FA}"/>
              </a:ext>
            </a:extLst>
          </p:cNvPr>
          <p:cNvSpPr txBox="1"/>
          <p:nvPr/>
        </p:nvSpPr>
        <p:spPr>
          <a:xfrm>
            <a:off x="864027" y="5454619"/>
            <a:ext cx="17117486" cy="51706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3000">
                <a:latin typeface="Times New Roman"/>
                <a:cs typeface="Times New Roman"/>
              </a:rPr>
              <a:t>In this study, we aim to determine the biodiversity of lichen (a symbiotic coexistence between a fungi and algae) species, determine relative levels of air pollution, and to measure the sensitivity of lichens to sulfur dioxide (SO2) air pollution in the Bayside neighborhood. Sulfur dioxide is a gaseous air pollutant formed when fuel containing sulfur such as coal, or oil is burned. Sulfur dioxide is known to inhibit natural processes such as photosynthesis, reproduction, and spore germination. This study gathered 20 lichen samples from two different parks (</a:t>
            </a:r>
            <a:r>
              <a:rPr lang="en-US" sz="3000" err="1">
                <a:latin typeface="Times New Roman"/>
                <a:cs typeface="Times New Roman"/>
              </a:rPr>
              <a:t>Crocheron</a:t>
            </a:r>
            <a:r>
              <a:rPr lang="en-US" sz="3000">
                <a:latin typeface="Times New Roman"/>
                <a:cs typeface="Times New Roman"/>
              </a:rPr>
              <a:t> Park and Alley Pond Park) located near busy highways. We performed DNA barcoding and compared identified species with databases that stated the lichen’s resistance to air pollutants. Although we expected some variation in the levels of air pollution sensitivity, most of the 10 species identified have intermediate tolerance. A diverse population of lichen species with a majority at least with an intermediate tolerance to SO2 pollution shows that many of the lichen species have adapted to their environments.</a:t>
            </a:r>
          </a:p>
        </p:txBody>
      </p:sp>
      <p:sp>
        <p:nvSpPr>
          <p:cNvPr id="3" name="Rectangle 2">
            <a:extLst>
              <a:ext uri="{FF2B5EF4-FFF2-40B4-BE49-F238E27FC236}">
                <a16:creationId xmlns:a16="http://schemas.microsoft.com/office/drawing/2014/main" id="{8E3628B8-0AA4-9A9F-8256-44D4C7A6A627}"/>
              </a:ext>
            </a:extLst>
          </p:cNvPr>
          <p:cNvSpPr/>
          <p:nvPr/>
        </p:nvSpPr>
        <p:spPr>
          <a:xfrm>
            <a:off x="497206" y="11111342"/>
            <a:ext cx="17776379" cy="827423"/>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 name="TextBox 3">
            <a:extLst>
              <a:ext uri="{FF2B5EF4-FFF2-40B4-BE49-F238E27FC236}">
                <a16:creationId xmlns:a16="http://schemas.microsoft.com/office/drawing/2014/main" id="{2D1A0734-ABE7-FA7C-0D4D-A148C2EFDEA6}"/>
              </a:ext>
            </a:extLst>
          </p:cNvPr>
          <p:cNvSpPr txBox="1"/>
          <p:nvPr/>
        </p:nvSpPr>
        <p:spPr>
          <a:xfrm>
            <a:off x="6473880" y="11073153"/>
            <a:ext cx="5809809"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800" b="1">
                <a:latin typeface="Times New Roman"/>
              </a:rPr>
              <a:t>Introduction</a:t>
            </a:r>
            <a:endParaRPr lang="en-US" sz="4800">
              <a:latin typeface="Times New Roman"/>
              <a:cs typeface="Times New Roman"/>
            </a:endParaRPr>
          </a:p>
        </p:txBody>
      </p:sp>
      <p:sp>
        <p:nvSpPr>
          <p:cNvPr id="5" name="Rectangle 4">
            <a:extLst>
              <a:ext uri="{FF2B5EF4-FFF2-40B4-BE49-F238E27FC236}">
                <a16:creationId xmlns:a16="http://schemas.microsoft.com/office/drawing/2014/main" id="{164B763A-D1B4-6D96-2535-B71180401302}"/>
              </a:ext>
            </a:extLst>
          </p:cNvPr>
          <p:cNvSpPr/>
          <p:nvPr/>
        </p:nvSpPr>
        <p:spPr>
          <a:xfrm>
            <a:off x="497205" y="11916396"/>
            <a:ext cx="17776379" cy="709901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TextBox 5">
            <a:extLst>
              <a:ext uri="{FF2B5EF4-FFF2-40B4-BE49-F238E27FC236}">
                <a16:creationId xmlns:a16="http://schemas.microsoft.com/office/drawing/2014/main" id="{7E6DDEC4-3395-D046-925E-CFCBC6302F27}"/>
              </a:ext>
            </a:extLst>
          </p:cNvPr>
          <p:cNvSpPr txBox="1"/>
          <p:nvPr/>
        </p:nvSpPr>
        <p:spPr>
          <a:xfrm>
            <a:off x="851033" y="12195149"/>
            <a:ext cx="17242981" cy="65556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000">
                <a:latin typeface="Times New Roman"/>
                <a:cs typeface="Times New Roman"/>
              </a:rPr>
              <a:t>Air pollution is defined as the contamination of the air with chemicals, compounds, or particulates that cause damage to the environment. Common air pollutants include nitric oxide (NO), nitrogen dioxide (NO2), and sulfur dioxide (SO2). Compared to rural environments, urban environments have higher levels of air pollution due to pollutants concentrated in industrial areas, high traffic density areas, and high building density areas (NYCCAS, 2020). This project aims to determine the air pollution levels in Bayside, Queens by sequencing and identifying lichen in the area. Lichens are symbiotic organisms consisting of fungi and algae. Lichens are bioindicators, organisms that indicate ecosystem health, because they are easily affected by pollutants. Lichens are non-vascular organisms meaning they accumulate air pollutants easily (NHM UK, 2020). According to Conti and Cecchetti, chlorophyll contents, photosynthetic processes, and cell membranes are damaged by air pollutants, such as SO2 and NO2, which can lead to the death or stunted growth of lichens (2000). This study researched the impact of sulfur dioxide (SO2) as the main pollutant. Bayside, Queens is a suburban area with several highways including the Cross Island Parkway and Horace Harding Expressway. Cars’ prolific use of these highways can lead to an increased amount of air pollutants in the area. The original hypothesis was if pollution was high, there would be a lack of biodiversity in the sampled lichen species.</a:t>
            </a:r>
          </a:p>
        </p:txBody>
      </p:sp>
      <p:sp>
        <p:nvSpPr>
          <p:cNvPr id="8" name="Rectangle 7">
            <a:extLst>
              <a:ext uri="{FF2B5EF4-FFF2-40B4-BE49-F238E27FC236}">
                <a16:creationId xmlns:a16="http://schemas.microsoft.com/office/drawing/2014/main" id="{AC6D2033-C7C2-9DEA-4AF5-55C217844009}"/>
              </a:ext>
            </a:extLst>
          </p:cNvPr>
          <p:cNvSpPr/>
          <p:nvPr/>
        </p:nvSpPr>
        <p:spPr>
          <a:xfrm>
            <a:off x="505239" y="19463639"/>
            <a:ext cx="17776379" cy="827423"/>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AA5A01B6-4B74-FBE9-AD34-BD2EE537AF20}"/>
              </a:ext>
            </a:extLst>
          </p:cNvPr>
          <p:cNvSpPr/>
          <p:nvPr/>
        </p:nvSpPr>
        <p:spPr>
          <a:xfrm>
            <a:off x="497205" y="20295394"/>
            <a:ext cx="17776379" cy="1235282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TextBox 10">
            <a:extLst>
              <a:ext uri="{FF2B5EF4-FFF2-40B4-BE49-F238E27FC236}">
                <a16:creationId xmlns:a16="http://schemas.microsoft.com/office/drawing/2014/main" id="{D6BDD80E-E1C6-7629-9555-E25963402B2F}"/>
              </a:ext>
            </a:extLst>
          </p:cNvPr>
          <p:cNvSpPr txBox="1"/>
          <p:nvPr/>
        </p:nvSpPr>
        <p:spPr>
          <a:xfrm>
            <a:off x="4868688" y="19465813"/>
            <a:ext cx="9020191"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800" b="1">
                <a:latin typeface="Times New Roman"/>
              </a:rPr>
              <a:t>Materials &amp; Methods</a:t>
            </a:r>
            <a:endParaRPr lang="en-US" sz="4800">
              <a:latin typeface="Times New Roman"/>
              <a:cs typeface="Times New Roman"/>
            </a:endParaRPr>
          </a:p>
        </p:txBody>
      </p:sp>
      <p:sp>
        <p:nvSpPr>
          <p:cNvPr id="16" name="TextBox 15">
            <a:extLst>
              <a:ext uri="{FF2B5EF4-FFF2-40B4-BE49-F238E27FC236}">
                <a16:creationId xmlns:a16="http://schemas.microsoft.com/office/drawing/2014/main" id="{3F75C9C4-825D-AEE9-3656-6BDE549A99F0}"/>
              </a:ext>
            </a:extLst>
          </p:cNvPr>
          <p:cNvSpPr txBox="1"/>
          <p:nvPr/>
        </p:nvSpPr>
        <p:spPr>
          <a:xfrm>
            <a:off x="862491" y="20602411"/>
            <a:ext cx="17142004" cy="120956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000" b="1">
                <a:latin typeface="Times New Roman"/>
                <a:cs typeface="Calibri"/>
              </a:rPr>
              <a:t>Sample Collection:</a:t>
            </a:r>
          </a:p>
          <a:p>
            <a:r>
              <a:rPr lang="en-US" sz="3000">
                <a:latin typeface="Times New Roman"/>
                <a:cs typeface="Times New Roman"/>
              </a:rPr>
              <a:t>10 samples of lichen were collected from </a:t>
            </a:r>
            <a:r>
              <a:rPr lang="en-US" sz="3000" err="1">
                <a:latin typeface="Times New Roman"/>
                <a:cs typeface="Times New Roman"/>
              </a:rPr>
              <a:t>Crocheron</a:t>
            </a:r>
            <a:r>
              <a:rPr lang="en-US" sz="3000">
                <a:latin typeface="Times New Roman"/>
                <a:cs typeface="Times New Roman"/>
              </a:rPr>
              <a:t> Park while another 10 samples were collected from Alley Pond Park. These parks were pre-determined via a thorough examination of parks near the Cross Island Parkway and are in a three mile radius. Lichen samples were gathered from trees, rocks, logs, and decaying matter by means of scraping into brown paper bags. The samples were later transferred into plastic Zip-Loc bags and stored in a freezer at -20℃.</a:t>
            </a:r>
          </a:p>
          <a:p>
            <a:endParaRPr lang="en-US" sz="3000">
              <a:latin typeface="Times New Roman"/>
              <a:cs typeface="Times New Roman"/>
            </a:endParaRPr>
          </a:p>
          <a:p>
            <a:r>
              <a:rPr lang="en-US" sz="3000" b="1">
                <a:latin typeface="Times New Roman"/>
                <a:cs typeface="Times New Roman"/>
              </a:rPr>
              <a:t>DNA Extraction and Sequencing:</a:t>
            </a:r>
          </a:p>
          <a:p>
            <a:r>
              <a:rPr lang="en-US" sz="3000">
                <a:latin typeface="Times New Roman"/>
                <a:cs typeface="Times New Roman"/>
              </a:rPr>
              <a:t>The Qiagen </a:t>
            </a:r>
            <a:r>
              <a:rPr lang="en-US" sz="3000" err="1">
                <a:latin typeface="Times New Roman"/>
                <a:cs typeface="Times New Roman"/>
              </a:rPr>
              <a:t>DNeasy</a:t>
            </a:r>
            <a:r>
              <a:rPr lang="en-US" sz="3000">
                <a:latin typeface="Times New Roman"/>
                <a:cs typeface="Times New Roman"/>
              </a:rPr>
              <a:t> Plant Mini Kit was used to isolate and purify twenty fungal DNA samples. Small specimen lichen samples were extracted from each plastic Zip-Loc and placed into Eppendorf tubes. Lysis solutions were added and samples were grinded until the supernatant changed color. Wash buffers, elution buffers, and centrifuges were used to isolate the DNA from the supernatant. After isolation, the DNA samples underwent polymerase chain reaction (PCR) to amplify the DNA. Then, the amplified DNA underwent gel electrophoresis to determine whether or not the samples were viable for sequencing.  </a:t>
            </a:r>
          </a:p>
          <a:p>
            <a:r>
              <a:rPr lang="en-US" sz="3000">
                <a:latin typeface="Times New Roman"/>
                <a:cs typeface="Times New Roman"/>
              </a:rPr>
              <a:t>Following the initial PCR procedure and sequence review, the team determined that samples 2, 3, 4, 5, 14, and 20 were not successful. The team decided to redo these samples with the </a:t>
            </a:r>
            <a:r>
              <a:rPr lang="en-US" sz="3000" err="1">
                <a:latin typeface="Times New Roman"/>
                <a:cs typeface="Times New Roman"/>
              </a:rPr>
              <a:t>DNeasy</a:t>
            </a:r>
            <a:r>
              <a:rPr lang="en-US" sz="3000">
                <a:latin typeface="Times New Roman"/>
                <a:cs typeface="Times New Roman"/>
              </a:rPr>
              <a:t> Plant Mini Kit and PCR procedures. Only lichen samples 2, 4, 5, 14, and 20 were relatively successful from this review. Ultimately, samples 3, 7, 9, 11, 15, and 16 were determined to either not be conclusive, could not be identified, or lacked enough nucleotide sequences.</a:t>
            </a:r>
          </a:p>
          <a:p>
            <a:endParaRPr lang="en-US" sz="3000">
              <a:latin typeface="Times New Roman"/>
              <a:cs typeface="Times New Roman"/>
            </a:endParaRPr>
          </a:p>
          <a:p>
            <a:r>
              <a:rPr lang="en-US" sz="3000" b="1">
                <a:latin typeface="Times New Roman"/>
                <a:cs typeface="Times New Roman"/>
              </a:rPr>
              <a:t>Materials:</a:t>
            </a:r>
          </a:p>
          <a:p>
            <a:r>
              <a:rPr lang="en-US" sz="3000">
                <a:latin typeface="Times New Roman"/>
                <a:cs typeface="Times New Roman"/>
              </a:rPr>
              <a:t>Qiagen® </a:t>
            </a:r>
            <a:r>
              <a:rPr lang="en-US" sz="3000" err="1">
                <a:latin typeface="Times New Roman"/>
                <a:cs typeface="Times New Roman"/>
              </a:rPr>
              <a:t>DNeasy</a:t>
            </a:r>
            <a:r>
              <a:rPr lang="en-US" sz="3000">
                <a:latin typeface="Times New Roman"/>
                <a:cs typeface="Times New Roman"/>
              </a:rPr>
              <a:t> Plant Kit: Buffer AP1 (960 µL), </a:t>
            </a:r>
            <a:r>
              <a:rPr lang="en-US" sz="3000" err="1">
                <a:latin typeface="Times New Roman"/>
                <a:cs typeface="Times New Roman"/>
              </a:rPr>
              <a:t>RNAse</a:t>
            </a:r>
            <a:r>
              <a:rPr lang="en-US" sz="3000">
                <a:latin typeface="Times New Roman"/>
                <a:cs typeface="Times New Roman"/>
              </a:rPr>
              <a:t> A (10 µL), Buffer P3 (320 µL), Buffer AW1 (~1620 µL), Buffer AW2 (2400 µL), Buffer AE (240 µL), </a:t>
            </a:r>
            <a:r>
              <a:rPr lang="en-US" sz="3000" err="1">
                <a:latin typeface="Times New Roman"/>
                <a:cs typeface="Times New Roman"/>
              </a:rPr>
              <a:t>QIAshredder</a:t>
            </a:r>
            <a:r>
              <a:rPr lang="en-US" sz="3000">
                <a:latin typeface="Times New Roman"/>
                <a:cs typeface="Times New Roman"/>
              </a:rPr>
              <a:t> Mini spin columns, </a:t>
            </a:r>
            <a:r>
              <a:rPr lang="en-US" sz="3000" err="1">
                <a:latin typeface="Times New Roman"/>
                <a:cs typeface="Times New Roman"/>
              </a:rPr>
              <a:t>DNeasy</a:t>
            </a:r>
            <a:r>
              <a:rPr lang="en-US" sz="3000">
                <a:latin typeface="Times New Roman"/>
                <a:cs typeface="Times New Roman"/>
              </a:rPr>
              <a:t> Mini spin columns, 2-mL Collection tubes, 96–100% Ethanol (quantity varies)*, Specimen tissue sample(s) (from Part I), Microcentrifuge tubes (1.5 mL), Ice bathes.</a:t>
            </a:r>
          </a:p>
          <a:p>
            <a:endParaRPr lang="en-US" sz="3000" b="1">
              <a:latin typeface="Times New Roman"/>
              <a:cs typeface="Times New Roman"/>
            </a:endParaRPr>
          </a:p>
        </p:txBody>
      </p:sp>
      <p:sp>
        <p:nvSpPr>
          <p:cNvPr id="20" name="Rectangle 19">
            <a:extLst>
              <a:ext uri="{FF2B5EF4-FFF2-40B4-BE49-F238E27FC236}">
                <a16:creationId xmlns:a16="http://schemas.microsoft.com/office/drawing/2014/main" id="{6D215B43-433F-3404-8990-32CCA2A49B30}"/>
              </a:ext>
            </a:extLst>
          </p:cNvPr>
          <p:cNvSpPr/>
          <p:nvPr/>
        </p:nvSpPr>
        <p:spPr>
          <a:xfrm>
            <a:off x="18665464" y="30961337"/>
            <a:ext cx="24676305" cy="1714569"/>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cs typeface="Calibri"/>
            </a:endParaRPr>
          </a:p>
        </p:txBody>
      </p:sp>
      <p:sp>
        <p:nvSpPr>
          <p:cNvPr id="21" name="TextBox 20">
            <a:extLst>
              <a:ext uri="{FF2B5EF4-FFF2-40B4-BE49-F238E27FC236}">
                <a16:creationId xmlns:a16="http://schemas.microsoft.com/office/drawing/2014/main" id="{08FF1D4A-F779-688A-1BD8-9F46BFCFF73E}"/>
              </a:ext>
            </a:extLst>
          </p:cNvPr>
          <p:cNvSpPr txBox="1"/>
          <p:nvPr/>
        </p:nvSpPr>
        <p:spPr>
          <a:xfrm>
            <a:off x="18752713" y="31022206"/>
            <a:ext cx="24286871"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000" b="1">
                <a:latin typeface="Times New Roman"/>
                <a:cs typeface="Times New Roman"/>
              </a:rPr>
              <a:t>Acknowledgements:</a:t>
            </a:r>
            <a:endParaRPr lang="en-US" sz="3000">
              <a:latin typeface="Times New Roman"/>
              <a:cs typeface="Times New Roman"/>
            </a:endParaRPr>
          </a:p>
          <a:p>
            <a:r>
              <a:rPr lang="en-US" sz="3000">
                <a:latin typeface="Times New Roman"/>
                <a:cs typeface="Times New Roman"/>
              </a:rPr>
              <a:t>Thanks to Dr. Marianne Williams of Queensborough Community College, for going above and beyond. Thanks to Arden Feil and Dr. Allison Mayle for allowing us to complete this project. Thanks to the Pinkerton Foundation and Science Sandbox for providing project funding.</a:t>
            </a:r>
          </a:p>
          <a:p>
            <a:pPr algn="l"/>
            <a:endParaRPr lang="en-US" sz="3000">
              <a:latin typeface="Times New Roman"/>
              <a:cs typeface="Calibri"/>
            </a:endParaRPr>
          </a:p>
        </p:txBody>
      </p:sp>
      <p:sp>
        <p:nvSpPr>
          <p:cNvPr id="28" name="Rectangle 27">
            <a:extLst>
              <a:ext uri="{FF2B5EF4-FFF2-40B4-BE49-F238E27FC236}">
                <a16:creationId xmlns:a16="http://schemas.microsoft.com/office/drawing/2014/main" id="{6289BF9E-1843-2990-0F4F-A18B019D799D}"/>
              </a:ext>
            </a:extLst>
          </p:cNvPr>
          <p:cNvSpPr/>
          <p:nvPr/>
        </p:nvSpPr>
        <p:spPr>
          <a:xfrm>
            <a:off x="18673494" y="4419028"/>
            <a:ext cx="24676306" cy="923395"/>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9" name="TextBox 28">
            <a:extLst>
              <a:ext uri="{FF2B5EF4-FFF2-40B4-BE49-F238E27FC236}">
                <a16:creationId xmlns:a16="http://schemas.microsoft.com/office/drawing/2014/main" id="{81AFDDED-FFCF-0768-FB8F-A245A852B129}"/>
              </a:ext>
            </a:extLst>
          </p:cNvPr>
          <p:cNvSpPr txBox="1"/>
          <p:nvPr/>
        </p:nvSpPr>
        <p:spPr>
          <a:xfrm>
            <a:off x="29272809" y="4434075"/>
            <a:ext cx="4086808"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800" b="1">
                <a:latin typeface="Times New Roman"/>
                <a:cs typeface="Times New Roman"/>
              </a:rPr>
              <a:t>Results</a:t>
            </a:r>
            <a:endParaRPr lang="en-US" sz="4800">
              <a:latin typeface="Times New Roman"/>
              <a:cs typeface="Times New Roman"/>
            </a:endParaRPr>
          </a:p>
        </p:txBody>
      </p:sp>
      <p:sp>
        <p:nvSpPr>
          <p:cNvPr id="31" name="Rectangle 30">
            <a:extLst>
              <a:ext uri="{FF2B5EF4-FFF2-40B4-BE49-F238E27FC236}">
                <a16:creationId xmlns:a16="http://schemas.microsoft.com/office/drawing/2014/main" id="{A31FC328-B7AA-7FB0-8411-9D4192B722A8}"/>
              </a:ext>
            </a:extLst>
          </p:cNvPr>
          <p:cNvSpPr/>
          <p:nvPr/>
        </p:nvSpPr>
        <p:spPr>
          <a:xfrm>
            <a:off x="18673495" y="5352834"/>
            <a:ext cx="24695489" cy="1451346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2" name="TextBox 31">
            <a:extLst>
              <a:ext uri="{FF2B5EF4-FFF2-40B4-BE49-F238E27FC236}">
                <a16:creationId xmlns:a16="http://schemas.microsoft.com/office/drawing/2014/main" id="{2E04A787-CD3E-1C2E-0E7C-4482F813C962}"/>
              </a:ext>
            </a:extLst>
          </p:cNvPr>
          <p:cNvSpPr txBox="1"/>
          <p:nvPr/>
        </p:nvSpPr>
        <p:spPr>
          <a:xfrm>
            <a:off x="18878966" y="5581673"/>
            <a:ext cx="24065889" cy="47089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000">
                <a:latin typeface="Times New Roman"/>
                <a:cs typeface="Times New Roman"/>
              </a:rPr>
              <a:t>Lichens are technically two species, one algae and one fungi symbiotically coexisting with one other. DNA Barcoding was used to evaluate the samples collected. After extraction, we purified the DNA and ran Polymerase Chain Reaction to amplify it. After using gel electrophoresis to confirm that our DNA was usable, our team sent the DNA samples to a lab where they performed DNA sequencing through the use of fluorescent nucleotide bases and  technology to determine what species of lichen the samples may have been. Samples 1 and 2 were identified to be the </a:t>
            </a:r>
            <a:r>
              <a:rPr lang="en-US" sz="3000" i="1" err="1">
                <a:latin typeface="Times New Roman"/>
                <a:cs typeface="Times New Roman"/>
              </a:rPr>
              <a:t>Physcia</a:t>
            </a:r>
            <a:r>
              <a:rPr lang="en-US" sz="3000" i="1">
                <a:latin typeface="Times New Roman"/>
                <a:cs typeface="Times New Roman"/>
              </a:rPr>
              <a:t> stellaris</a:t>
            </a:r>
            <a:r>
              <a:rPr lang="en-US" sz="3000">
                <a:latin typeface="Times New Roman"/>
                <a:cs typeface="Times New Roman"/>
              </a:rPr>
              <a:t>, which had intermediate sulfur dioxide tolerance. Samples 12, 13, and 17 were identified to be </a:t>
            </a:r>
            <a:r>
              <a:rPr lang="en-US" sz="3000" i="1" err="1">
                <a:latin typeface="Times New Roman"/>
                <a:cs typeface="Times New Roman"/>
              </a:rPr>
              <a:t>Phaeophyscia</a:t>
            </a:r>
            <a:r>
              <a:rPr lang="en-US" sz="3000" i="1">
                <a:latin typeface="Times New Roman"/>
                <a:cs typeface="Times New Roman"/>
              </a:rPr>
              <a:t> </a:t>
            </a:r>
            <a:r>
              <a:rPr lang="en-US" sz="3000" i="1" err="1">
                <a:latin typeface="Times New Roman"/>
                <a:cs typeface="Times New Roman"/>
              </a:rPr>
              <a:t>limbata</a:t>
            </a:r>
            <a:r>
              <a:rPr lang="en-US" sz="3000" i="1">
                <a:latin typeface="Times New Roman"/>
                <a:cs typeface="Times New Roman"/>
              </a:rPr>
              <a:t> </a:t>
            </a:r>
            <a:r>
              <a:rPr lang="en-US" sz="3000">
                <a:latin typeface="Times New Roman"/>
                <a:cs typeface="Times New Roman"/>
              </a:rPr>
              <a:t>with intermediate sulfur dioxide tolerance as well. Samples 8 and 18 were identified as </a:t>
            </a:r>
            <a:r>
              <a:rPr lang="en-US" sz="3000" i="1" err="1">
                <a:latin typeface="Times New Roman"/>
                <a:cs typeface="Times New Roman"/>
              </a:rPr>
              <a:t>Mycena</a:t>
            </a:r>
            <a:r>
              <a:rPr lang="en-US" sz="3000" i="1">
                <a:latin typeface="Times New Roman"/>
                <a:cs typeface="Times New Roman"/>
              </a:rPr>
              <a:t> </a:t>
            </a:r>
            <a:r>
              <a:rPr lang="en-US" sz="3000" i="1" err="1">
                <a:latin typeface="Times New Roman"/>
                <a:cs typeface="Times New Roman"/>
              </a:rPr>
              <a:t>meliigena</a:t>
            </a:r>
            <a:r>
              <a:rPr lang="en-US" sz="3000" i="1">
                <a:latin typeface="Times New Roman"/>
                <a:cs typeface="Times New Roman"/>
              </a:rPr>
              <a:t> </a:t>
            </a:r>
            <a:r>
              <a:rPr lang="en-US" sz="3000">
                <a:latin typeface="Times New Roman"/>
                <a:cs typeface="Times New Roman"/>
              </a:rPr>
              <a:t>with mild tolerance. Out of the 14 species identified, the study found that 5 samples were classified as “intermediate” in respect to SO2 resistance. 3 samples were classified as having “high” resistance. 3 samples were classified as having “mild” resistance. 1 sample was classified as “sensitive”, meaning that it did not handle SO2 pollution well. Different samples had varying bit scores or qualities of DNA alignment, with any bit score above 200 as very reliable. However, there were a decent amount of mismatches in our data because of the shear complexity of a lichen as it is two species (algae and fungi) symbiotically coexisting with one another.</a:t>
            </a:r>
          </a:p>
        </p:txBody>
      </p:sp>
      <p:sp>
        <p:nvSpPr>
          <p:cNvPr id="34" name="Rectangle 33">
            <a:extLst>
              <a:ext uri="{FF2B5EF4-FFF2-40B4-BE49-F238E27FC236}">
                <a16:creationId xmlns:a16="http://schemas.microsoft.com/office/drawing/2014/main" id="{91344A53-C3D2-625D-CB1F-5D83F57D1A9B}"/>
              </a:ext>
            </a:extLst>
          </p:cNvPr>
          <p:cNvSpPr/>
          <p:nvPr/>
        </p:nvSpPr>
        <p:spPr>
          <a:xfrm>
            <a:off x="18677037" y="20145332"/>
            <a:ext cx="24772277" cy="827423"/>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5" name="TextBox 34">
            <a:extLst>
              <a:ext uri="{FF2B5EF4-FFF2-40B4-BE49-F238E27FC236}">
                <a16:creationId xmlns:a16="http://schemas.microsoft.com/office/drawing/2014/main" id="{10294605-D85C-AF01-2C1D-5C30F729D7A4}"/>
              </a:ext>
            </a:extLst>
          </p:cNvPr>
          <p:cNvSpPr txBox="1"/>
          <p:nvPr/>
        </p:nvSpPr>
        <p:spPr>
          <a:xfrm>
            <a:off x="26291925" y="20135846"/>
            <a:ext cx="9020191"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800" b="1">
                <a:latin typeface="Times New Roman"/>
              </a:rPr>
              <a:t>Discussion</a:t>
            </a:r>
            <a:endParaRPr lang="en-US" sz="4800">
              <a:latin typeface="Times New Roman"/>
              <a:cs typeface="Times New Roman"/>
            </a:endParaRPr>
          </a:p>
        </p:txBody>
      </p:sp>
      <p:sp>
        <p:nvSpPr>
          <p:cNvPr id="37" name="Rectangle 36">
            <a:extLst>
              <a:ext uri="{FF2B5EF4-FFF2-40B4-BE49-F238E27FC236}">
                <a16:creationId xmlns:a16="http://schemas.microsoft.com/office/drawing/2014/main" id="{63B7986B-322D-33D4-C7DD-67D15C59EDD3}"/>
              </a:ext>
            </a:extLst>
          </p:cNvPr>
          <p:cNvSpPr/>
          <p:nvPr/>
        </p:nvSpPr>
        <p:spPr>
          <a:xfrm>
            <a:off x="18656083" y="20977024"/>
            <a:ext cx="24759470" cy="480870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9" name="TextBox 38">
            <a:extLst>
              <a:ext uri="{FF2B5EF4-FFF2-40B4-BE49-F238E27FC236}">
                <a16:creationId xmlns:a16="http://schemas.microsoft.com/office/drawing/2014/main" id="{21AD9C54-B7A5-B2A5-4ED8-504AC4BBC9F6}"/>
              </a:ext>
            </a:extLst>
          </p:cNvPr>
          <p:cNvSpPr txBox="1"/>
          <p:nvPr/>
        </p:nvSpPr>
        <p:spPr>
          <a:xfrm>
            <a:off x="18946490" y="21066325"/>
            <a:ext cx="24161722" cy="51706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000">
                <a:latin typeface="Times New Roman"/>
                <a:cs typeface="Times New Roman"/>
              </a:rPr>
              <a:t>The findings of the study ran counter to the initial hypothesis. There was not a limited amount of species found in the parks. Instead there were different species found. However, many samples also shared the same species classification. Specifically, </a:t>
            </a:r>
            <a:r>
              <a:rPr lang="en-US" sz="3000" i="1" err="1">
                <a:latin typeface="Times New Roman"/>
                <a:cs typeface="Times New Roman"/>
              </a:rPr>
              <a:t>Physcia</a:t>
            </a:r>
            <a:r>
              <a:rPr lang="en-US" sz="3000" i="1">
                <a:latin typeface="Times New Roman"/>
                <a:cs typeface="Times New Roman"/>
              </a:rPr>
              <a:t> stellaris</a:t>
            </a:r>
            <a:r>
              <a:rPr lang="en-US" sz="3000">
                <a:latin typeface="Times New Roman"/>
                <a:cs typeface="Times New Roman"/>
              </a:rPr>
              <a:t>, </a:t>
            </a:r>
            <a:r>
              <a:rPr lang="en-US" sz="3000" i="1" err="1">
                <a:latin typeface="Times New Roman"/>
                <a:cs typeface="Times New Roman"/>
              </a:rPr>
              <a:t>Phaeophyscia</a:t>
            </a:r>
            <a:r>
              <a:rPr lang="en-US" sz="3000" i="1">
                <a:latin typeface="Times New Roman"/>
                <a:cs typeface="Times New Roman"/>
              </a:rPr>
              <a:t> </a:t>
            </a:r>
            <a:r>
              <a:rPr lang="en-US" sz="3000" i="1" err="1">
                <a:latin typeface="Times New Roman"/>
                <a:cs typeface="Times New Roman"/>
              </a:rPr>
              <a:t>limbata</a:t>
            </a:r>
            <a:r>
              <a:rPr lang="en-US" sz="3000">
                <a:latin typeface="Times New Roman"/>
                <a:cs typeface="Times New Roman"/>
              </a:rPr>
              <a:t>, and </a:t>
            </a:r>
            <a:r>
              <a:rPr lang="en-US" sz="3000" i="1" err="1">
                <a:latin typeface="Times New Roman"/>
                <a:cs typeface="Times New Roman"/>
              </a:rPr>
              <a:t>Mycena</a:t>
            </a:r>
            <a:r>
              <a:rPr lang="en-US" sz="3000" i="1">
                <a:latin typeface="Times New Roman"/>
                <a:cs typeface="Times New Roman"/>
              </a:rPr>
              <a:t> </a:t>
            </a:r>
            <a:r>
              <a:rPr lang="en-US" sz="3000" i="1" err="1">
                <a:latin typeface="Times New Roman"/>
                <a:cs typeface="Times New Roman"/>
              </a:rPr>
              <a:t>meliigena</a:t>
            </a:r>
            <a:r>
              <a:rPr lang="en-US" sz="3000">
                <a:latin typeface="Times New Roman"/>
                <a:cs typeface="Times New Roman"/>
              </a:rPr>
              <a:t> were the species that samples repeatedly identified as. This may mean that these species are better adapted to the Bayside area and thrive well. As stated in the results, 5 samples were classified as having “intermediate” resistance while 3 samples were classified as “high resistance”. 8 of the 14 samples have at least an “intermediate” level of resistance, suggesting that the lichens in the Bayside area are adapted to a high level of SO2 concentration.</a:t>
            </a:r>
          </a:p>
          <a:p>
            <a:r>
              <a:rPr lang="en-US" sz="3000">
                <a:latin typeface="Times New Roman"/>
                <a:cs typeface="Times New Roman"/>
              </a:rPr>
              <a:t>Only 14 samples were able to be identified out of the 20 samples gathered. There most likely was error in gathering samples, isolating DNA, and then amplifying that DNA or that it was difficult to extract the DNA from the hard lichen samples. This can be proven because the re-amplification of samples shed light on new species that we did not sequence before. The high bit scores in the samples show that the species identified are very similar to the sequences used to compare. Many of these samples also have a high mismatch rate. This could potentially be fixed by redoing the DNA extraction process. Lichens are notably difficult to work with even if proper ITS primers are used.</a:t>
            </a:r>
          </a:p>
          <a:p>
            <a:pPr algn="l"/>
            <a:endParaRPr lang="en-US" sz="3000">
              <a:latin typeface="Times New Roman"/>
              <a:cs typeface="Calibri"/>
            </a:endParaRPr>
          </a:p>
        </p:txBody>
      </p:sp>
      <p:graphicFrame>
        <p:nvGraphicFramePr>
          <p:cNvPr id="22" name="Table 21">
            <a:extLst>
              <a:ext uri="{FF2B5EF4-FFF2-40B4-BE49-F238E27FC236}">
                <a16:creationId xmlns:a16="http://schemas.microsoft.com/office/drawing/2014/main" id="{726BBA1A-B9AC-B3C0-BF7D-54324BCA0D06}"/>
              </a:ext>
            </a:extLst>
          </p:cNvPr>
          <p:cNvGraphicFramePr>
            <a:graphicFrameLocks noGrp="1"/>
          </p:cNvGraphicFramePr>
          <p:nvPr>
            <p:extLst>
              <p:ext uri="{D42A27DB-BD31-4B8C-83A1-F6EECF244321}">
                <p14:modId xmlns:p14="http://schemas.microsoft.com/office/powerpoint/2010/main" val="706123871"/>
              </p:ext>
            </p:extLst>
          </p:nvPr>
        </p:nvGraphicFramePr>
        <p:xfrm>
          <a:off x="18813850" y="10375081"/>
          <a:ext cx="10310512" cy="9244612"/>
        </p:xfrm>
        <a:graphic>
          <a:graphicData uri="http://schemas.openxmlformats.org/drawingml/2006/table">
            <a:tbl>
              <a:tblPr firstRow="1" bandRow="1">
                <a:tableStyleId>{5C22544A-7EE6-4342-B048-85BDC9FD1C3A}</a:tableStyleId>
              </a:tblPr>
              <a:tblGrid>
                <a:gridCol w="1615825">
                  <a:extLst>
                    <a:ext uri="{9D8B030D-6E8A-4147-A177-3AD203B41FA5}">
                      <a16:colId xmlns:a16="http://schemas.microsoft.com/office/drawing/2014/main" val="226179264"/>
                    </a:ext>
                  </a:extLst>
                </a:gridCol>
                <a:gridCol w="2693047">
                  <a:extLst>
                    <a:ext uri="{9D8B030D-6E8A-4147-A177-3AD203B41FA5}">
                      <a16:colId xmlns:a16="http://schemas.microsoft.com/office/drawing/2014/main" val="169378756"/>
                    </a:ext>
                  </a:extLst>
                </a:gridCol>
                <a:gridCol w="1654296">
                  <a:extLst>
                    <a:ext uri="{9D8B030D-6E8A-4147-A177-3AD203B41FA5}">
                      <a16:colId xmlns:a16="http://schemas.microsoft.com/office/drawing/2014/main" val="3803652063"/>
                    </a:ext>
                  </a:extLst>
                </a:gridCol>
                <a:gridCol w="2000546">
                  <a:extLst>
                    <a:ext uri="{9D8B030D-6E8A-4147-A177-3AD203B41FA5}">
                      <a16:colId xmlns:a16="http://schemas.microsoft.com/office/drawing/2014/main" val="1600432560"/>
                    </a:ext>
                  </a:extLst>
                </a:gridCol>
                <a:gridCol w="2346798">
                  <a:extLst>
                    <a:ext uri="{9D8B030D-6E8A-4147-A177-3AD203B41FA5}">
                      <a16:colId xmlns:a16="http://schemas.microsoft.com/office/drawing/2014/main" val="3829737463"/>
                    </a:ext>
                  </a:extLst>
                </a:gridCol>
              </a:tblGrid>
              <a:tr h="549503">
                <a:tc>
                  <a:txBody>
                    <a:bodyPr/>
                    <a:lstStyle/>
                    <a:p>
                      <a:pPr algn="l" fontAlgn="base"/>
                      <a:r>
                        <a:rPr lang="en-US" sz="2000">
                          <a:effectLst/>
                          <a:latin typeface="Times New Roman"/>
                        </a:rPr>
                        <a:t>Sample #​</a:t>
                      </a:r>
                      <a:endParaRPr lang="en-US" sz="2000" b="1" i="0">
                        <a:solidFill>
                          <a:srgbClr val="FFFFFF"/>
                        </a:solidFill>
                        <a:effectLst/>
                        <a:latin typeface="Times New Roman"/>
                      </a:endParaRPr>
                    </a:p>
                  </a:txBody>
                  <a:tcPr/>
                </a:tc>
                <a:tc>
                  <a:txBody>
                    <a:bodyPr/>
                    <a:lstStyle/>
                    <a:p>
                      <a:pPr algn="l" fontAlgn="base"/>
                      <a:r>
                        <a:rPr lang="en-US" sz="2000">
                          <a:effectLst/>
                          <a:latin typeface="Times New Roman"/>
                        </a:rPr>
                        <a:t>Identified Species​</a:t>
                      </a:r>
                      <a:endParaRPr lang="en-US" sz="2000" b="1" i="0">
                        <a:solidFill>
                          <a:srgbClr val="FFFFFF"/>
                        </a:solidFill>
                        <a:effectLst/>
                        <a:latin typeface="Times New Roman"/>
                      </a:endParaRPr>
                    </a:p>
                  </a:txBody>
                  <a:tcPr/>
                </a:tc>
                <a:tc>
                  <a:txBody>
                    <a:bodyPr/>
                    <a:lstStyle/>
                    <a:p>
                      <a:pPr algn="l" fontAlgn="base"/>
                      <a:r>
                        <a:rPr lang="en-US" sz="2000">
                          <a:effectLst/>
                          <a:latin typeface="Times New Roman"/>
                        </a:rPr>
                        <a:t>Bit Score​</a:t>
                      </a:r>
                      <a:endParaRPr lang="en-US" sz="2000" b="1" i="0">
                        <a:solidFill>
                          <a:srgbClr val="FFFFFF"/>
                        </a:solidFill>
                        <a:effectLst/>
                        <a:latin typeface="Times New Roman"/>
                      </a:endParaRPr>
                    </a:p>
                  </a:txBody>
                  <a:tcPr/>
                </a:tc>
                <a:tc>
                  <a:txBody>
                    <a:bodyPr/>
                    <a:lstStyle/>
                    <a:p>
                      <a:pPr algn="l" fontAlgn="base"/>
                      <a:r>
                        <a:rPr lang="en-US" sz="2000">
                          <a:effectLst/>
                          <a:latin typeface="Times New Roman"/>
                        </a:rPr>
                        <a:t>Mismatches​</a:t>
                      </a:r>
                      <a:endParaRPr lang="en-US" sz="2000" b="1" i="0">
                        <a:solidFill>
                          <a:srgbClr val="FFFFFF"/>
                        </a:solidFill>
                        <a:effectLst/>
                        <a:latin typeface="Times New Roman"/>
                      </a:endParaRPr>
                    </a:p>
                  </a:txBody>
                  <a:tcPr/>
                </a:tc>
                <a:tc>
                  <a:txBody>
                    <a:bodyPr/>
                    <a:lstStyle/>
                    <a:p>
                      <a:pPr algn="l" fontAlgn="base"/>
                      <a:r>
                        <a:rPr lang="en-US" sz="2000">
                          <a:effectLst/>
                          <a:latin typeface="Times New Roman"/>
                        </a:rPr>
                        <a:t>SO2 Tolerance​</a:t>
                      </a:r>
                      <a:endParaRPr lang="en-US" sz="2000" b="1" i="0">
                        <a:solidFill>
                          <a:srgbClr val="FFFFFF"/>
                        </a:solidFill>
                        <a:effectLst/>
                        <a:latin typeface="Times New Roman"/>
                      </a:endParaRPr>
                    </a:p>
                  </a:txBody>
                  <a:tcPr/>
                </a:tc>
                <a:extLst>
                  <a:ext uri="{0D108BD9-81ED-4DB2-BD59-A6C34878D82A}">
                    <a16:rowId xmlns:a16="http://schemas.microsoft.com/office/drawing/2014/main" val="3159123169"/>
                  </a:ext>
                </a:extLst>
              </a:tr>
              <a:tr h="484857">
                <a:tc>
                  <a:txBody>
                    <a:bodyPr/>
                    <a:lstStyle/>
                    <a:p>
                      <a:pPr algn="l" fontAlgn="base"/>
                      <a:r>
                        <a:rPr lang="en-US" sz="2000">
                          <a:effectLst/>
                          <a:latin typeface="Times New Roman"/>
                        </a:rPr>
                        <a:t>1​</a:t>
                      </a:r>
                      <a:endParaRPr lang="en-US" sz="2000" b="0" i="0">
                        <a:solidFill>
                          <a:srgbClr val="000000"/>
                        </a:solidFill>
                        <a:effectLst/>
                        <a:latin typeface="Times New Roman"/>
                      </a:endParaRPr>
                    </a:p>
                  </a:txBody>
                  <a:tcPr/>
                </a:tc>
                <a:tc>
                  <a:txBody>
                    <a:bodyPr/>
                    <a:lstStyle/>
                    <a:p>
                      <a:pPr algn="l" fontAlgn="base"/>
                      <a:r>
                        <a:rPr lang="en-US" sz="2000" err="1">
                          <a:effectLst/>
                          <a:latin typeface="Times New Roman"/>
                        </a:rPr>
                        <a:t>Physcia</a:t>
                      </a:r>
                      <a:r>
                        <a:rPr lang="en-US" sz="2000">
                          <a:effectLst/>
                          <a:latin typeface="Times New Roman"/>
                        </a:rPr>
                        <a:t> stellaris​</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791​</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36​</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Intermediate​</a:t>
                      </a:r>
                      <a:endParaRPr lang="en-US" sz="2000" b="0" i="0">
                        <a:solidFill>
                          <a:srgbClr val="000000"/>
                        </a:solidFill>
                        <a:effectLst/>
                        <a:latin typeface="Times New Roman"/>
                      </a:endParaRPr>
                    </a:p>
                  </a:txBody>
                  <a:tcPr/>
                </a:tc>
                <a:extLst>
                  <a:ext uri="{0D108BD9-81ED-4DB2-BD59-A6C34878D82A}">
                    <a16:rowId xmlns:a16="http://schemas.microsoft.com/office/drawing/2014/main" val="3837059994"/>
                  </a:ext>
                </a:extLst>
              </a:tr>
              <a:tr h="484857">
                <a:tc>
                  <a:txBody>
                    <a:bodyPr/>
                    <a:lstStyle/>
                    <a:p>
                      <a:pPr algn="l" fontAlgn="base"/>
                      <a:r>
                        <a:rPr lang="en-US" sz="2000">
                          <a:effectLst/>
                          <a:latin typeface="Times New Roman"/>
                        </a:rPr>
                        <a:t>2​</a:t>
                      </a:r>
                      <a:endParaRPr lang="en-US" sz="2000" b="0" i="0">
                        <a:solidFill>
                          <a:srgbClr val="000000"/>
                        </a:solidFill>
                        <a:effectLst/>
                        <a:latin typeface="Times New Roman"/>
                      </a:endParaRPr>
                    </a:p>
                  </a:txBody>
                  <a:tcPr/>
                </a:tc>
                <a:tc>
                  <a:txBody>
                    <a:bodyPr/>
                    <a:lstStyle/>
                    <a:p>
                      <a:pPr algn="l" fontAlgn="base"/>
                      <a:r>
                        <a:rPr lang="en-US" sz="2000" err="1">
                          <a:effectLst/>
                          <a:latin typeface="Times New Roman"/>
                        </a:rPr>
                        <a:t>Physcia</a:t>
                      </a:r>
                      <a:r>
                        <a:rPr lang="en-US" sz="2000">
                          <a:effectLst/>
                          <a:latin typeface="Times New Roman"/>
                        </a:rPr>
                        <a:t> stellaris​</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930​</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2​</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Intermediate​</a:t>
                      </a:r>
                      <a:endParaRPr lang="en-US" sz="2000" b="0" i="0">
                        <a:solidFill>
                          <a:srgbClr val="000000"/>
                        </a:solidFill>
                        <a:effectLst/>
                        <a:latin typeface="Times New Roman"/>
                      </a:endParaRPr>
                    </a:p>
                  </a:txBody>
                  <a:tcPr/>
                </a:tc>
                <a:extLst>
                  <a:ext uri="{0D108BD9-81ED-4DB2-BD59-A6C34878D82A}">
                    <a16:rowId xmlns:a16="http://schemas.microsoft.com/office/drawing/2014/main" val="3339904731"/>
                  </a:ext>
                </a:extLst>
              </a:tr>
              <a:tr h="808097">
                <a:tc>
                  <a:txBody>
                    <a:bodyPr/>
                    <a:lstStyle/>
                    <a:p>
                      <a:pPr algn="l" fontAlgn="base"/>
                      <a:r>
                        <a:rPr lang="en-US" sz="2000">
                          <a:effectLst/>
                          <a:latin typeface="Times New Roman"/>
                        </a:rPr>
                        <a:t>4​</a:t>
                      </a:r>
                      <a:endParaRPr lang="en-US" sz="2000" b="0" i="0">
                        <a:solidFill>
                          <a:srgbClr val="000000"/>
                        </a:solidFill>
                        <a:effectLst/>
                        <a:latin typeface="Times New Roman"/>
                      </a:endParaRPr>
                    </a:p>
                  </a:txBody>
                  <a:tcPr/>
                </a:tc>
                <a:tc>
                  <a:txBody>
                    <a:bodyPr/>
                    <a:lstStyle/>
                    <a:p>
                      <a:pPr algn="l" fontAlgn="base"/>
                      <a:r>
                        <a:rPr lang="en-US" sz="2000" err="1">
                          <a:effectLst/>
                          <a:latin typeface="Times New Roman"/>
                        </a:rPr>
                        <a:t>Flavoparmelia</a:t>
                      </a:r>
                      <a:r>
                        <a:rPr lang="en-US" sz="2000">
                          <a:effectLst/>
                          <a:latin typeface="Times New Roman"/>
                        </a:rPr>
                        <a:t> </a:t>
                      </a:r>
                      <a:r>
                        <a:rPr lang="en-US" sz="2000" err="1">
                          <a:effectLst/>
                          <a:latin typeface="Times New Roman"/>
                        </a:rPr>
                        <a:t>baltimorensis</a:t>
                      </a:r>
                      <a:r>
                        <a:rPr lang="en-US" sz="2000">
                          <a:effectLst/>
                          <a:latin typeface="Times New Roman"/>
                        </a:rPr>
                        <a:t>​</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654​</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12​</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High​</a:t>
                      </a:r>
                      <a:endParaRPr lang="en-US" sz="2000" b="0" i="0">
                        <a:solidFill>
                          <a:srgbClr val="000000"/>
                        </a:solidFill>
                        <a:effectLst/>
                        <a:latin typeface="Times New Roman"/>
                      </a:endParaRPr>
                    </a:p>
                  </a:txBody>
                  <a:tcPr/>
                </a:tc>
                <a:extLst>
                  <a:ext uri="{0D108BD9-81ED-4DB2-BD59-A6C34878D82A}">
                    <a16:rowId xmlns:a16="http://schemas.microsoft.com/office/drawing/2014/main" val="3840737865"/>
                  </a:ext>
                </a:extLst>
              </a:tr>
              <a:tr h="808097">
                <a:tc>
                  <a:txBody>
                    <a:bodyPr/>
                    <a:lstStyle/>
                    <a:p>
                      <a:pPr algn="l" fontAlgn="base"/>
                      <a:r>
                        <a:rPr lang="en-US" sz="2000">
                          <a:effectLst/>
                          <a:latin typeface="Times New Roman"/>
                        </a:rPr>
                        <a:t>5​</a:t>
                      </a:r>
                      <a:endParaRPr lang="en-US" sz="2000" b="0" i="0">
                        <a:solidFill>
                          <a:srgbClr val="000000"/>
                        </a:solidFill>
                        <a:effectLst/>
                        <a:latin typeface="Times New Roman"/>
                      </a:endParaRPr>
                    </a:p>
                  </a:txBody>
                  <a:tcPr/>
                </a:tc>
                <a:tc>
                  <a:txBody>
                    <a:bodyPr/>
                    <a:lstStyle/>
                    <a:p>
                      <a:pPr algn="l" fontAlgn="base"/>
                      <a:r>
                        <a:rPr lang="en-US" sz="2000" err="1">
                          <a:effectLst/>
                          <a:latin typeface="Times New Roman"/>
                        </a:rPr>
                        <a:t>Phaeophyscia</a:t>
                      </a:r>
                      <a:r>
                        <a:rPr lang="en-US" sz="2000">
                          <a:effectLst/>
                          <a:latin typeface="Times New Roman"/>
                        </a:rPr>
                        <a:t> </a:t>
                      </a:r>
                      <a:r>
                        <a:rPr lang="en-US" sz="2000" err="1">
                          <a:effectLst/>
                          <a:latin typeface="Times New Roman"/>
                        </a:rPr>
                        <a:t>rubropulchra</a:t>
                      </a:r>
                      <a:r>
                        <a:rPr lang="en-US" sz="2000">
                          <a:effectLst/>
                          <a:latin typeface="Times New Roman"/>
                        </a:rPr>
                        <a:t>​</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725​</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52​</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High​</a:t>
                      </a:r>
                      <a:endParaRPr lang="en-US" sz="2000" b="0" i="0">
                        <a:solidFill>
                          <a:srgbClr val="000000"/>
                        </a:solidFill>
                        <a:effectLst/>
                        <a:latin typeface="Times New Roman"/>
                      </a:endParaRPr>
                    </a:p>
                  </a:txBody>
                  <a:tcPr/>
                </a:tc>
                <a:extLst>
                  <a:ext uri="{0D108BD9-81ED-4DB2-BD59-A6C34878D82A}">
                    <a16:rowId xmlns:a16="http://schemas.microsoft.com/office/drawing/2014/main" val="331679760"/>
                  </a:ext>
                </a:extLst>
              </a:tr>
              <a:tr h="484857">
                <a:tc>
                  <a:txBody>
                    <a:bodyPr/>
                    <a:lstStyle/>
                    <a:p>
                      <a:pPr algn="l" fontAlgn="base"/>
                      <a:r>
                        <a:rPr lang="en-US" sz="2000">
                          <a:effectLst/>
                          <a:latin typeface="Times New Roman"/>
                        </a:rPr>
                        <a:t>6​</a:t>
                      </a:r>
                      <a:endParaRPr lang="en-US" sz="2000" b="0" i="0">
                        <a:solidFill>
                          <a:srgbClr val="000000"/>
                        </a:solidFill>
                        <a:effectLst/>
                        <a:latin typeface="Times New Roman"/>
                      </a:endParaRPr>
                    </a:p>
                  </a:txBody>
                  <a:tcPr/>
                </a:tc>
                <a:tc>
                  <a:txBody>
                    <a:bodyPr/>
                    <a:lstStyle/>
                    <a:p>
                      <a:pPr algn="l" fontAlgn="base"/>
                      <a:r>
                        <a:rPr lang="en-US" sz="2000" err="1">
                          <a:effectLst/>
                          <a:latin typeface="Times New Roman"/>
                        </a:rPr>
                        <a:t>Paranectria</a:t>
                      </a:r>
                      <a:r>
                        <a:rPr lang="en-US" sz="2000">
                          <a:effectLst/>
                          <a:latin typeface="Times New Roman"/>
                        </a:rPr>
                        <a:t> </a:t>
                      </a:r>
                      <a:r>
                        <a:rPr lang="en-US" sz="2000" err="1">
                          <a:effectLst/>
                          <a:latin typeface="Times New Roman"/>
                        </a:rPr>
                        <a:t>affinis</a:t>
                      </a:r>
                      <a:r>
                        <a:rPr lang="en-US" sz="2000">
                          <a:effectLst/>
                          <a:latin typeface="Times New Roman"/>
                        </a:rPr>
                        <a:t>​</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699​</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49​</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Mild​</a:t>
                      </a:r>
                      <a:endParaRPr lang="en-US" sz="2000" b="0" i="0">
                        <a:solidFill>
                          <a:srgbClr val="000000"/>
                        </a:solidFill>
                        <a:effectLst/>
                        <a:latin typeface="Times New Roman"/>
                      </a:endParaRPr>
                    </a:p>
                  </a:txBody>
                  <a:tcPr/>
                </a:tc>
                <a:extLst>
                  <a:ext uri="{0D108BD9-81ED-4DB2-BD59-A6C34878D82A}">
                    <a16:rowId xmlns:a16="http://schemas.microsoft.com/office/drawing/2014/main" val="532130263"/>
                  </a:ext>
                </a:extLst>
              </a:tr>
              <a:tr h="549503">
                <a:tc>
                  <a:txBody>
                    <a:bodyPr/>
                    <a:lstStyle/>
                    <a:p>
                      <a:pPr algn="l" fontAlgn="base"/>
                      <a:r>
                        <a:rPr lang="en-US" sz="2000">
                          <a:effectLst/>
                          <a:latin typeface="Times New Roman"/>
                        </a:rPr>
                        <a:t>8​</a:t>
                      </a:r>
                      <a:endParaRPr lang="en-US" sz="2000" b="0" i="0">
                        <a:solidFill>
                          <a:srgbClr val="000000"/>
                        </a:solidFill>
                        <a:effectLst/>
                        <a:latin typeface="Times New Roman"/>
                      </a:endParaRPr>
                    </a:p>
                  </a:txBody>
                  <a:tcPr/>
                </a:tc>
                <a:tc>
                  <a:txBody>
                    <a:bodyPr/>
                    <a:lstStyle/>
                    <a:p>
                      <a:pPr algn="l" fontAlgn="base"/>
                      <a:r>
                        <a:rPr lang="en-US" sz="2000" err="1">
                          <a:effectLst/>
                          <a:latin typeface="Times New Roman"/>
                        </a:rPr>
                        <a:t>Mycena</a:t>
                      </a:r>
                      <a:r>
                        <a:rPr lang="en-US" sz="2000">
                          <a:effectLst/>
                          <a:latin typeface="Times New Roman"/>
                        </a:rPr>
                        <a:t> </a:t>
                      </a:r>
                      <a:r>
                        <a:rPr lang="en-US" sz="2000" err="1">
                          <a:effectLst/>
                          <a:latin typeface="Times New Roman"/>
                        </a:rPr>
                        <a:t>meliigena</a:t>
                      </a:r>
                      <a:r>
                        <a:rPr lang="en-US" sz="2000">
                          <a:effectLst/>
                          <a:latin typeface="Times New Roman"/>
                        </a:rPr>
                        <a:t>​</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1190​</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8​</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Mild​</a:t>
                      </a:r>
                      <a:endParaRPr lang="en-US" sz="2000" b="0" i="0">
                        <a:solidFill>
                          <a:srgbClr val="000000"/>
                        </a:solidFill>
                        <a:effectLst/>
                        <a:latin typeface="Times New Roman"/>
                      </a:endParaRPr>
                    </a:p>
                  </a:txBody>
                  <a:tcPr/>
                </a:tc>
                <a:extLst>
                  <a:ext uri="{0D108BD9-81ED-4DB2-BD59-A6C34878D82A}">
                    <a16:rowId xmlns:a16="http://schemas.microsoft.com/office/drawing/2014/main" val="2871275319"/>
                  </a:ext>
                </a:extLst>
              </a:tr>
              <a:tr h="484857">
                <a:tc>
                  <a:txBody>
                    <a:bodyPr/>
                    <a:lstStyle/>
                    <a:p>
                      <a:pPr algn="l" fontAlgn="base"/>
                      <a:r>
                        <a:rPr lang="en-US" sz="2000">
                          <a:effectLst/>
                          <a:latin typeface="Times New Roman"/>
                        </a:rPr>
                        <a:t>10​</a:t>
                      </a:r>
                      <a:endParaRPr lang="en-US" sz="2000" b="0" i="0">
                        <a:solidFill>
                          <a:srgbClr val="000000"/>
                        </a:solidFill>
                        <a:effectLst/>
                        <a:latin typeface="Times New Roman"/>
                      </a:endParaRPr>
                    </a:p>
                  </a:txBody>
                  <a:tcPr/>
                </a:tc>
                <a:tc>
                  <a:txBody>
                    <a:bodyPr/>
                    <a:lstStyle/>
                    <a:p>
                      <a:pPr algn="l" fontAlgn="base"/>
                      <a:r>
                        <a:rPr lang="en-US" sz="2000" err="1">
                          <a:effectLst/>
                          <a:latin typeface="Times New Roman"/>
                        </a:rPr>
                        <a:t>Mycena</a:t>
                      </a:r>
                      <a:r>
                        <a:rPr lang="en-US" sz="2000">
                          <a:effectLst/>
                          <a:latin typeface="Times New Roman"/>
                        </a:rPr>
                        <a:t> </a:t>
                      </a:r>
                      <a:r>
                        <a:rPr lang="en-US" sz="2000" err="1">
                          <a:effectLst/>
                          <a:latin typeface="Times New Roman"/>
                        </a:rPr>
                        <a:t>corticola</a:t>
                      </a:r>
                      <a:r>
                        <a:rPr lang="en-US" sz="2000">
                          <a:effectLst/>
                          <a:latin typeface="Times New Roman"/>
                        </a:rPr>
                        <a:t>​</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841​</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67​</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Sensitive​</a:t>
                      </a:r>
                      <a:endParaRPr lang="en-US" sz="2000" b="0" i="0">
                        <a:solidFill>
                          <a:srgbClr val="000000"/>
                        </a:solidFill>
                        <a:effectLst/>
                        <a:latin typeface="Times New Roman"/>
                      </a:endParaRPr>
                    </a:p>
                  </a:txBody>
                  <a:tcPr/>
                </a:tc>
                <a:extLst>
                  <a:ext uri="{0D108BD9-81ED-4DB2-BD59-A6C34878D82A}">
                    <a16:rowId xmlns:a16="http://schemas.microsoft.com/office/drawing/2014/main" val="3838355047"/>
                  </a:ext>
                </a:extLst>
              </a:tr>
              <a:tr h="808097">
                <a:tc>
                  <a:txBody>
                    <a:bodyPr/>
                    <a:lstStyle/>
                    <a:p>
                      <a:pPr algn="l" fontAlgn="base"/>
                      <a:r>
                        <a:rPr lang="en-US" sz="2000">
                          <a:effectLst/>
                          <a:latin typeface="Times New Roman"/>
                        </a:rPr>
                        <a:t>12​</a:t>
                      </a:r>
                      <a:endParaRPr lang="en-US" sz="2000" b="0" i="0">
                        <a:solidFill>
                          <a:srgbClr val="000000"/>
                        </a:solidFill>
                        <a:effectLst/>
                        <a:latin typeface="Times New Roman"/>
                      </a:endParaRPr>
                    </a:p>
                  </a:txBody>
                  <a:tcPr/>
                </a:tc>
                <a:tc>
                  <a:txBody>
                    <a:bodyPr/>
                    <a:lstStyle/>
                    <a:p>
                      <a:pPr algn="l" fontAlgn="base"/>
                      <a:r>
                        <a:rPr lang="en-US" sz="2000" err="1">
                          <a:effectLst/>
                          <a:latin typeface="Times New Roman"/>
                        </a:rPr>
                        <a:t>Phaeophyscia</a:t>
                      </a:r>
                      <a:r>
                        <a:rPr lang="en-US" sz="2000">
                          <a:effectLst/>
                          <a:latin typeface="Times New Roman"/>
                        </a:rPr>
                        <a:t> </a:t>
                      </a:r>
                      <a:r>
                        <a:rPr lang="en-US" sz="2000" err="1">
                          <a:effectLst/>
                          <a:latin typeface="Times New Roman"/>
                        </a:rPr>
                        <a:t>limbata</a:t>
                      </a:r>
                      <a:r>
                        <a:rPr lang="en-US" sz="2000">
                          <a:effectLst/>
                          <a:latin typeface="Times New Roman"/>
                        </a:rPr>
                        <a:t>​</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1026​</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57​</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Intermediate​</a:t>
                      </a:r>
                      <a:endParaRPr lang="en-US" sz="2000" b="0" i="0">
                        <a:solidFill>
                          <a:srgbClr val="000000"/>
                        </a:solidFill>
                        <a:effectLst/>
                        <a:latin typeface="Times New Roman"/>
                      </a:endParaRPr>
                    </a:p>
                  </a:txBody>
                  <a:tcPr/>
                </a:tc>
                <a:extLst>
                  <a:ext uri="{0D108BD9-81ED-4DB2-BD59-A6C34878D82A}">
                    <a16:rowId xmlns:a16="http://schemas.microsoft.com/office/drawing/2014/main" val="2622015704"/>
                  </a:ext>
                </a:extLst>
              </a:tr>
              <a:tr h="808097">
                <a:tc>
                  <a:txBody>
                    <a:bodyPr/>
                    <a:lstStyle/>
                    <a:p>
                      <a:pPr algn="l" fontAlgn="base"/>
                      <a:r>
                        <a:rPr lang="en-US" sz="2000">
                          <a:effectLst/>
                          <a:latin typeface="Times New Roman"/>
                        </a:rPr>
                        <a:t>13​</a:t>
                      </a:r>
                      <a:endParaRPr lang="en-US" sz="2000" b="0" i="0">
                        <a:solidFill>
                          <a:srgbClr val="000000"/>
                        </a:solidFill>
                        <a:effectLst/>
                        <a:latin typeface="Times New Roman"/>
                      </a:endParaRPr>
                    </a:p>
                  </a:txBody>
                  <a:tcPr/>
                </a:tc>
                <a:tc>
                  <a:txBody>
                    <a:bodyPr/>
                    <a:lstStyle/>
                    <a:p>
                      <a:pPr algn="l" fontAlgn="base"/>
                      <a:r>
                        <a:rPr lang="en-US" sz="2000" err="1">
                          <a:effectLst/>
                          <a:latin typeface="Times New Roman"/>
                        </a:rPr>
                        <a:t>Phaeophyscia</a:t>
                      </a:r>
                      <a:r>
                        <a:rPr lang="en-US" sz="2000">
                          <a:effectLst/>
                          <a:latin typeface="Times New Roman"/>
                        </a:rPr>
                        <a:t> </a:t>
                      </a:r>
                      <a:r>
                        <a:rPr lang="en-US" sz="2000" err="1">
                          <a:effectLst/>
                          <a:latin typeface="Times New Roman"/>
                        </a:rPr>
                        <a:t>limbata</a:t>
                      </a:r>
                      <a:r>
                        <a:rPr lang="en-US" sz="2000">
                          <a:effectLst/>
                          <a:latin typeface="Times New Roman"/>
                        </a:rPr>
                        <a:t>​</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1070​</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56​</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Intermediate​</a:t>
                      </a:r>
                      <a:endParaRPr lang="en-US" sz="2000" b="0" i="0">
                        <a:solidFill>
                          <a:srgbClr val="000000"/>
                        </a:solidFill>
                        <a:effectLst/>
                        <a:latin typeface="Times New Roman"/>
                      </a:endParaRPr>
                    </a:p>
                  </a:txBody>
                  <a:tcPr/>
                </a:tc>
                <a:extLst>
                  <a:ext uri="{0D108BD9-81ED-4DB2-BD59-A6C34878D82A}">
                    <a16:rowId xmlns:a16="http://schemas.microsoft.com/office/drawing/2014/main" val="2503867282"/>
                  </a:ext>
                </a:extLst>
              </a:tr>
              <a:tr h="484857">
                <a:tc>
                  <a:txBody>
                    <a:bodyPr/>
                    <a:lstStyle/>
                    <a:p>
                      <a:pPr algn="l" fontAlgn="base"/>
                      <a:r>
                        <a:rPr lang="en-US" sz="2000">
                          <a:effectLst/>
                          <a:latin typeface="Times New Roman"/>
                        </a:rPr>
                        <a:t>14 ​</a:t>
                      </a:r>
                      <a:endParaRPr lang="en-US" sz="2000" b="0" i="0">
                        <a:solidFill>
                          <a:srgbClr val="000000"/>
                        </a:solidFill>
                        <a:effectLst/>
                        <a:latin typeface="Times New Roman"/>
                      </a:endParaRPr>
                    </a:p>
                  </a:txBody>
                  <a:tcPr/>
                </a:tc>
                <a:tc>
                  <a:txBody>
                    <a:bodyPr/>
                    <a:lstStyle/>
                    <a:p>
                      <a:pPr algn="l" fontAlgn="base"/>
                      <a:r>
                        <a:rPr lang="en-US" sz="2000" err="1">
                          <a:effectLst/>
                          <a:latin typeface="Times New Roman"/>
                        </a:rPr>
                        <a:t>Rhinocladiella</a:t>
                      </a:r>
                      <a:r>
                        <a:rPr lang="en-US" sz="2000">
                          <a:effectLst/>
                          <a:latin typeface="Times New Roman"/>
                        </a:rPr>
                        <a:t> sp.​</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910​</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40​</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Unknown ​</a:t>
                      </a:r>
                      <a:endParaRPr lang="en-US" sz="2000" b="0" i="0">
                        <a:solidFill>
                          <a:srgbClr val="000000"/>
                        </a:solidFill>
                        <a:effectLst/>
                        <a:latin typeface="Times New Roman"/>
                      </a:endParaRPr>
                    </a:p>
                  </a:txBody>
                  <a:tcPr/>
                </a:tc>
                <a:extLst>
                  <a:ext uri="{0D108BD9-81ED-4DB2-BD59-A6C34878D82A}">
                    <a16:rowId xmlns:a16="http://schemas.microsoft.com/office/drawing/2014/main" val="3792486062"/>
                  </a:ext>
                </a:extLst>
              </a:tr>
              <a:tr h="808097">
                <a:tc>
                  <a:txBody>
                    <a:bodyPr/>
                    <a:lstStyle/>
                    <a:p>
                      <a:pPr algn="l" fontAlgn="base"/>
                      <a:r>
                        <a:rPr lang="en-US" sz="2000">
                          <a:effectLst/>
                          <a:latin typeface="Times New Roman"/>
                        </a:rPr>
                        <a:t>17​</a:t>
                      </a:r>
                      <a:endParaRPr lang="en-US" sz="2000" b="0" i="0">
                        <a:solidFill>
                          <a:srgbClr val="000000"/>
                        </a:solidFill>
                        <a:effectLst/>
                        <a:latin typeface="Times New Roman"/>
                      </a:endParaRPr>
                    </a:p>
                  </a:txBody>
                  <a:tcPr/>
                </a:tc>
                <a:tc>
                  <a:txBody>
                    <a:bodyPr/>
                    <a:lstStyle/>
                    <a:p>
                      <a:pPr algn="l" fontAlgn="base"/>
                      <a:r>
                        <a:rPr lang="en-US" sz="2000" err="1">
                          <a:effectLst/>
                          <a:latin typeface="Times New Roman"/>
                        </a:rPr>
                        <a:t>Phaeophyscia</a:t>
                      </a:r>
                      <a:r>
                        <a:rPr lang="en-US" sz="2000">
                          <a:effectLst/>
                          <a:latin typeface="Times New Roman"/>
                        </a:rPr>
                        <a:t> </a:t>
                      </a:r>
                      <a:r>
                        <a:rPr lang="en-US" sz="2000" err="1">
                          <a:effectLst/>
                          <a:latin typeface="Times New Roman"/>
                        </a:rPr>
                        <a:t>limbata</a:t>
                      </a:r>
                      <a:r>
                        <a:rPr lang="en-US" sz="2000">
                          <a:effectLst/>
                          <a:latin typeface="Times New Roman"/>
                        </a:rPr>
                        <a:t>​</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1038​</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58​</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Intermediate​</a:t>
                      </a:r>
                      <a:endParaRPr lang="en-US" sz="2000" b="0" i="0">
                        <a:solidFill>
                          <a:srgbClr val="000000"/>
                        </a:solidFill>
                        <a:effectLst/>
                        <a:latin typeface="Times New Roman"/>
                      </a:endParaRPr>
                    </a:p>
                  </a:txBody>
                  <a:tcPr/>
                </a:tc>
                <a:extLst>
                  <a:ext uri="{0D108BD9-81ED-4DB2-BD59-A6C34878D82A}">
                    <a16:rowId xmlns:a16="http://schemas.microsoft.com/office/drawing/2014/main" val="4288753735"/>
                  </a:ext>
                </a:extLst>
              </a:tr>
              <a:tr h="549503">
                <a:tc>
                  <a:txBody>
                    <a:bodyPr/>
                    <a:lstStyle/>
                    <a:p>
                      <a:pPr algn="l" fontAlgn="base"/>
                      <a:r>
                        <a:rPr lang="en-US" sz="2000">
                          <a:effectLst/>
                          <a:latin typeface="Times New Roman"/>
                        </a:rPr>
                        <a:t>18​</a:t>
                      </a:r>
                      <a:endParaRPr lang="en-US" sz="2000" b="0" i="0">
                        <a:solidFill>
                          <a:srgbClr val="000000"/>
                        </a:solidFill>
                        <a:effectLst/>
                        <a:latin typeface="Times New Roman"/>
                      </a:endParaRPr>
                    </a:p>
                  </a:txBody>
                  <a:tcPr/>
                </a:tc>
                <a:tc>
                  <a:txBody>
                    <a:bodyPr/>
                    <a:lstStyle/>
                    <a:p>
                      <a:pPr algn="l" fontAlgn="base"/>
                      <a:r>
                        <a:rPr lang="en-US" sz="2000" err="1">
                          <a:effectLst/>
                          <a:latin typeface="Times New Roman"/>
                        </a:rPr>
                        <a:t>Mycena</a:t>
                      </a:r>
                      <a:r>
                        <a:rPr lang="en-US" sz="2000">
                          <a:effectLst/>
                          <a:latin typeface="Times New Roman"/>
                        </a:rPr>
                        <a:t> </a:t>
                      </a:r>
                      <a:r>
                        <a:rPr lang="en-US" sz="2000" err="1">
                          <a:effectLst/>
                          <a:latin typeface="Times New Roman"/>
                        </a:rPr>
                        <a:t>meliigena</a:t>
                      </a:r>
                      <a:r>
                        <a:rPr lang="en-US" sz="2000">
                          <a:effectLst/>
                          <a:latin typeface="Times New Roman"/>
                        </a:rPr>
                        <a:t>​</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1231​</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3​</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Mild​</a:t>
                      </a:r>
                      <a:endParaRPr lang="en-US" sz="2000" b="0" i="0">
                        <a:solidFill>
                          <a:srgbClr val="000000"/>
                        </a:solidFill>
                        <a:effectLst/>
                        <a:latin typeface="Times New Roman"/>
                      </a:endParaRPr>
                    </a:p>
                  </a:txBody>
                  <a:tcPr/>
                </a:tc>
                <a:extLst>
                  <a:ext uri="{0D108BD9-81ED-4DB2-BD59-A6C34878D82A}">
                    <a16:rowId xmlns:a16="http://schemas.microsoft.com/office/drawing/2014/main" val="2002964313"/>
                  </a:ext>
                </a:extLst>
              </a:tr>
              <a:tr h="549503">
                <a:tc>
                  <a:txBody>
                    <a:bodyPr/>
                    <a:lstStyle/>
                    <a:p>
                      <a:pPr algn="l" fontAlgn="base"/>
                      <a:r>
                        <a:rPr lang="en-US" sz="2000">
                          <a:effectLst/>
                          <a:latin typeface="Times New Roman"/>
                        </a:rPr>
                        <a:t>19​</a:t>
                      </a:r>
                      <a:endParaRPr lang="en-US" sz="2000" b="0" i="0">
                        <a:solidFill>
                          <a:srgbClr val="000000"/>
                        </a:solidFill>
                        <a:effectLst/>
                        <a:latin typeface="Times New Roman"/>
                      </a:endParaRPr>
                    </a:p>
                  </a:txBody>
                  <a:tcPr/>
                </a:tc>
                <a:tc>
                  <a:txBody>
                    <a:bodyPr/>
                    <a:lstStyle/>
                    <a:p>
                      <a:pPr algn="l" fontAlgn="base"/>
                      <a:r>
                        <a:rPr lang="en-US" sz="2000" err="1">
                          <a:effectLst/>
                          <a:latin typeface="Times New Roman"/>
                        </a:rPr>
                        <a:t>Trichaptum</a:t>
                      </a:r>
                      <a:r>
                        <a:rPr lang="en-US" sz="2000">
                          <a:effectLst/>
                          <a:latin typeface="Times New Roman"/>
                        </a:rPr>
                        <a:t> </a:t>
                      </a:r>
                      <a:r>
                        <a:rPr lang="en-US" sz="2000" err="1">
                          <a:effectLst/>
                          <a:latin typeface="Times New Roman"/>
                        </a:rPr>
                        <a:t>biforme</a:t>
                      </a:r>
                      <a:r>
                        <a:rPr lang="en-US" sz="2000">
                          <a:effectLst/>
                          <a:latin typeface="Times New Roman"/>
                        </a:rPr>
                        <a:t>​</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1217​</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0​</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High​</a:t>
                      </a:r>
                      <a:endParaRPr lang="en-US" sz="2000" b="0" i="0">
                        <a:solidFill>
                          <a:srgbClr val="000000"/>
                        </a:solidFill>
                        <a:effectLst/>
                        <a:latin typeface="Times New Roman"/>
                      </a:endParaRPr>
                    </a:p>
                  </a:txBody>
                  <a:tcPr/>
                </a:tc>
                <a:extLst>
                  <a:ext uri="{0D108BD9-81ED-4DB2-BD59-A6C34878D82A}">
                    <a16:rowId xmlns:a16="http://schemas.microsoft.com/office/drawing/2014/main" val="4038627625"/>
                  </a:ext>
                </a:extLst>
              </a:tr>
              <a:tr h="581830">
                <a:tc>
                  <a:txBody>
                    <a:bodyPr/>
                    <a:lstStyle/>
                    <a:p>
                      <a:pPr algn="l" fontAlgn="base"/>
                      <a:r>
                        <a:rPr lang="en-US" sz="2000">
                          <a:effectLst/>
                          <a:latin typeface="Times New Roman"/>
                        </a:rPr>
                        <a:t>20​</a:t>
                      </a:r>
                      <a:endParaRPr lang="en-US" sz="2000" b="0" i="0">
                        <a:solidFill>
                          <a:srgbClr val="000000"/>
                        </a:solidFill>
                        <a:effectLst/>
                        <a:latin typeface="Times New Roman"/>
                      </a:endParaRPr>
                    </a:p>
                  </a:txBody>
                  <a:tcPr/>
                </a:tc>
                <a:tc>
                  <a:txBody>
                    <a:bodyPr/>
                    <a:lstStyle/>
                    <a:p>
                      <a:pPr algn="l" fontAlgn="base"/>
                      <a:r>
                        <a:rPr lang="en-US" sz="2000" err="1">
                          <a:effectLst/>
                          <a:latin typeface="Times New Roman"/>
                        </a:rPr>
                        <a:t>Sporothrix</a:t>
                      </a:r>
                      <a:r>
                        <a:rPr lang="en-US" sz="2000">
                          <a:effectLst/>
                          <a:latin typeface="Times New Roman"/>
                        </a:rPr>
                        <a:t> </a:t>
                      </a:r>
                      <a:r>
                        <a:rPr lang="en-US" sz="2000" err="1">
                          <a:effectLst/>
                          <a:latin typeface="Times New Roman"/>
                        </a:rPr>
                        <a:t>schenckii</a:t>
                      </a:r>
                      <a:r>
                        <a:rPr lang="en-US" sz="2000">
                          <a:effectLst/>
                          <a:latin typeface="Times New Roman"/>
                        </a:rPr>
                        <a:t>​</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535​</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80​</a:t>
                      </a:r>
                      <a:endParaRPr lang="en-US" sz="2000" b="0" i="0">
                        <a:solidFill>
                          <a:srgbClr val="000000"/>
                        </a:solidFill>
                        <a:effectLst/>
                        <a:latin typeface="Times New Roman"/>
                      </a:endParaRPr>
                    </a:p>
                  </a:txBody>
                  <a:tcPr/>
                </a:tc>
                <a:tc>
                  <a:txBody>
                    <a:bodyPr/>
                    <a:lstStyle/>
                    <a:p>
                      <a:pPr algn="l" fontAlgn="base"/>
                      <a:r>
                        <a:rPr lang="en-US" sz="2000">
                          <a:effectLst/>
                          <a:latin typeface="Times New Roman"/>
                        </a:rPr>
                        <a:t>Unknown​</a:t>
                      </a:r>
                      <a:endParaRPr lang="en-US" sz="2000" b="0" i="0">
                        <a:solidFill>
                          <a:srgbClr val="000000"/>
                        </a:solidFill>
                        <a:effectLst/>
                        <a:latin typeface="Times New Roman"/>
                      </a:endParaRPr>
                    </a:p>
                  </a:txBody>
                  <a:tcPr/>
                </a:tc>
                <a:extLst>
                  <a:ext uri="{0D108BD9-81ED-4DB2-BD59-A6C34878D82A}">
                    <a16:rowId xmlns:a16="http://schemas.microsoft.com/office/drawing/2014/main" val="1149213736"/>
                  </a:ext>
                </a:extLst>
              </a:tr>
            </a:tbl>
          </a:graphicData>
        </a:graphic>
      </p:graphicFrame>
      <p:pic>
        <p:nvPicPr>
          <p:cNvPr id="2" name="Picture 6" descr="Diagram&#10;&#10;Description automatically generated">
            <a:extLst>
              <a:ext uri="{FF2B5EF4-FFF2-40B4-BE49-F238E27FC236}">
                <a16:creationId xmlns:a16="http://schemas.microsoft.com/office/drawing/2014/main" id="{5BC93023-33E0-EACF-6CFE-4D350721450F}"/>
              </a:ext>
            </a:extLst>
          </p:cNvPr>
          <p:cNvPicPr>
            <a:picLocks noChangeAspect="1"/>
          </p:cNvPicPr>
          <p:nvPr/>
        </p:nvPicPr>
        <p:blipFill>
          <a:blip r:embed="rId6"/>
          <a:stretch>
            <a:fillRect/>
          </a:stretch>
        </p:blipFill>
        <p:spPr>
          <a:xfrm>
            <a:off x="29467911" y="10306612"/>
            <a:ext cx="6240863" cy="9157168"/>
          </a:xfrm>
          <a:prstGeom prst="rect">
            <a:avLst/>
          </a:prstGeom>
        </p:spPr>
      </p:pic>
      <p:sp>
        <p:nvSpPr>
          <p:cNvPr id="7" name="Rectangle 6">
            <a:extLst>
              <a:ext uri="{FF2B5EF4-FFF2-40B4-BE49-F238E27FC236}">
                <a16:creationId xmlns:a16="http://schemas.microsoft.com/office/drawing/2014/main" id="{0AA43D61-4C30-6E4A-9D78-7FC35C5F76A4}"/>
              </a:ext>
            </a:extLst>
          </p:cNvPr>
          <p:cNvSpPr/>
          <p:nvPr/>
        </p:nvSpPr>
        <p:spPr>
          <a:xfrm>
            <a:off x="18707256" y="25993239"/>
            <a:ext cx="24676306" cy="65329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 name="TextBox 26">
            <a:extLst>
              <a:ext uri="{FF2B5EF4-FFF2-40B4-BE49-F238E27FC236}">
                <a16:creationId xmlns:a16="http://schemas.microsoft.com/office/drawing/2014/main" id="{3A70B40A-F261-DBC3-4D65-56834C9213BE}"/>
              </a:ext>
            </a:extLst>
          </p:cNvPr>
          <p:cNvSpPr txBox="1"/>
          <p:nvPr/>
        </p:nvSpPr>
        <p:spPr>
          <a:xfrm>
            <a:off x="26225759" y="25937243"/>
            <a:ext cx="9554775"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800" b="1">
                <a:latin typeface="Times New Roman"/>
                <a:cs typeface="Calibri"/>
              </a:rPr>
              <a:t>REFERENCES</a:t>
            </a:r>
            <a:endParaRPr lang="en-US" sz="4800">
              <a:latin typeface="Times New Roman"/>
              <a:cs typeface="Times New Roman"/>
            </a:endParaRPr>
          </a:p>
          <a:p>
            <a:pPr algn="l"/>
            <a:endParaRPr lang="en-US" sz="4800">
              <a:latin typeface="Times New Roman"/>
              <a:cs typeface="Calibri"/>
            </a:endParaRPr>
          </a:p>
        </p:txBody>
      </p:sp>
      <p:sp>
        <p:nvSpPr>
          <p:cNvPr id="40" name="Rectangle 39">
            <a:extLst>
              <a:ext uri="{FF2B5EF4-FFF2-40B4-BE49-F238E27FC236}">
                <a16:creationId xmlns:a16="http://schemas.microsoft.com/office/drawing/2014/main" id="{AFCF503B-4E19-0F8A-21AC-30D3A3DEC7D7}"/>
              </a:ext>
            </a:extLst>
          </p:cNvPr>
          <p:cNvSpPr/>
          <p:nvPr/>
        </p:nvSpPr>
        <p:spPr>
          <a:xfrm>
            <a:off x="18707253" y="26624210"/>
            <a:ext cx="24640772" cy="410481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1" name="TextBox 40">
            <a:extLst>
              <a:ext uri="{FF2B5EF4-FFF2-40B4-BE49-F238E27FC236}">
                <a16:creationId xmlns:a16="http://schemas.microsoft.com/office/drawing/2014/main" id="{F7E77FA7-E075-7A0B-8703-2C1090B7A2E3}"/>
              </a:ext>
            </a:extLst>
          </p:cNvPr>
          <p:cNvSpPr txBox="1"/>
          <p:nvPr/>
        </p:nvSpPr>
        <p:spPr>
          <a:xfrm>
            <a:off x="18771927" y="26638582"/>
            <a:ext cx="24359616" cy="44012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solidFill>
                  <a:srgbClr val="000000"/>
                </a:solidFill>
                <a:latin typeface="Times New Roman"/>
                <a:ea typeface="+mn-lt"/>
                <a:cs typeface="Times New Roman"/>
              </a:rPr>
              <a:t>Askham, B. “Nature and pollution: what lichens tell us about toxic air”.  (2020, June ). </a:t>
            </a:r>
            <a:r>
              <a:rPr lang="en-US" sz="2000" i="1" dirty="0">
                <a:solidFill>
                  <a:srgbClr val="000000"/>
                </a:solidFill>
                <a:latin typeface="Times New Roman"/>
                <a:ea typeface="+mn-lt"/>
                <a:cs typeface="Times New Roman"/>
              </a:rPr>
              <a:t>Natural History Museum of London</a:t>
            </a:r>
            <a:r>
              <a:rPr lang="en-US" sz="2000" dirty="0">
                <a:solidFill>
                  <a:srgbClr val="000000"/>
                </a:solidFill>
                <a:latin typeface="Times New Roman"/>
                <a:ea typeface="+mn-lt"/>
                <a:cs typeface="Times New Roman"/>
              </a:rPr>
              <a:t>. https://www.nhm.ac.uk/discover/nature-and-pollution-what-lichens-tell-us-about-toxic-air.html</a:t>
            </a:r>
            <a:endParaRPr lang="en-US" sz="2000">
              <a:latin typeface="Times New Roman"/>
              <a:cs typeface="Times New Roman"/>
            </a:endParaRPr>
          </a:p>
          <a:p>
            <a:r>
              <a:rPr lang="en-US" sz="2000" dirty="0">
                <a:solidFill>
                  <a:srgbClr val="000000"/>
                </a:solidFill>
                <a:latin typeface="Times New Roman"/>
                <a:ea typeface="+mn-lt"/>
                <a:cs typeface="Times New Roman"/>
              </a:rPr>
              <a:t>Azlan Abas. “A systematic review on biomonitoring using lichen as the biological indicator: A decade of practices, progress and challenges.” (2021). Ecological Indicators. Volume 121. ISSN 1470-160X, https://doi.org/10.1016/j.ecolind.2020.107197.</a:t>
            </a:r>
            <a:endParaRPr lang="en-US" sz="2000">
              <a:latin typeface="Times New Roman"/>
              <a:cs typeface="Times New Roman"/>
            </a:endParaRPr>
          </a:p>
          <a:p>
            <a:r>
              <a:rPr lang="en-US" sz="2000" dirty="0">
                <a:solidFill>
                  <a:srgbClr val="000000"/>
                </a:solidFill>
                <a:latin typeface="Times New Roman"/>
                <a:ea typeface="+mn-lt"/>
                <a:cs typeface="Times New Roman"/>
              </a:rPr>
              <a:t>Cecchetti, G., Conti, M.E. “Biological monitoring: lichens as bioindicators of air pollution assessment — a review”. (2001).  </a:t>
            </a:r>
            <a:r>
              <a:rPr lang="en-US" sz="2000" i="1" dirty="0">
                <a:solidFill>
                  <a:srgbClr val="000000"/>
                </a:solidFill>
                <a:latin typeface="Times New Roman"/>
                <a:ea typeface="+mn-lt"/>
                <a:cs typeface="Times New Roman"/>
              </a:rPr>
              <a:t>Environmental Pollution</a:t>
            </a:r>
            <a:r>
              <a:rPr lang="en-US" sz="2000" dirty="0">
                <a:solidFill>
                  <a:srgbClr val="000000"/>
                </a:solidFill>
                <a:latin typeface="Times New Roman"/>
                <a:ea typeface="+mn-lt"/>
                <a:cs typeface="Times New Roman"/>
              </a:rPr>
              <a:t>. Volume 114 (Issue 3).  pages 471-492. https://doi.org/10.1016/S0269-7491(00)00224-4.</a:t>
            </a:r>
            <a:endParaRPr lang="en-US" sz="2000">
              <a:latin typeface="Times New Roman"/>
              <a:cs typeface="Times New Roman"/>
            </a:endParaRPr>
          </a:p>
          <a:p>
            <a:r>
              <a:rPr lang="en-US" sz="2000" dirty="0">
                <a:solidFill>
                  <a:srgbClr val="000000"/>
                </a:solidFill>
                <a:latin typeface="Times New Roman"/>
                <a:ea typeface="+mn-lt"/>
                <a:cs typeface="Times New Roman"/>
              </a:rPr>
              <a:t>New York City Department of Health and Mental Hygiene. Queens College. (2020). “Neighborhood Air Quality 2008-2020”. </a:t>
            </a:r>
            <a:r>
              <a:rPr lang="en-US" sz="2000" i="1" dirty="0">
                <a:solidFill>
                  <a:srgbClr val="000000"/>
                </a:solidFill>
                <a:latin typeface="Times New Roman"/>
                <a:ea typeface="+mn-lt"/>
                <a:cs typeface="Times New Roman"/>
              </a:rPr>
              <a:t>The New York City Community Air Survey</a:t>
            </a:r>
            <a:r>
              <a:rPr lang="en-US" sz="2000" dirty="0">
                <a:solidFill>
                  <a:srgbClr val="000000"/>
                </a:solidFill>
                <a:latin typeface="Times New Roman"/>
                <a:ea typeface="+mn-lt"/>
                <a:cs typeface="Times New Roman"/>
              </a:rPr>
              <a:t>. </a:t>
            </a:r>
            <a:r>
              <a:rPr lang="en-US" sz="2000" dirty="0">
                <a:solidFill>
                  <a:srgbClr val="000000"/>
                </a:solidFill>
                <a:latin typeface="Times New Roman"/>
                <a:ea typeface="+mn-lt"/>
                <a:cs typeface="Times New Roman"/>
                <a:hlinkClick r:id="rId7"/>
              </a:rPr>
              <a:t>https://nyccas.cityofnewyork.us/nyccas2022/report/3</a:t>
            </a:r>
            <a:r>
              <a:rPr lang="en-US" sz="2000" dirty="0">
                <a:solidFill>
                  <a:srgbClr val="000000"/>
                </a:solidFill>
                <a:latin typeface="Times New Roman"/>
                <a:ea typeface="+mn-lt"/>
                <a:cs typeface="Times New Roman"/>
              </a:rPr>
              <a:t>.</a:t>
            </a:r>
            <a:endParaRPr lang="en-US" sz="2000">
              <a:latin typeface="Times New Roman"/>
              <a:cs typeface="Times New Roman"/>
            </a:endParaRPr>
          </a:p>
          <a:p>
            <a:r>
              <a:rPr lang="en-US" sz="2000" dirty="0">
                <a:solidFill>
                  <a:srgbClr val="000000"/>
                </a:solidFill>
                <a:latin typeface="Times New Roman"/>
                <a:ea typeface="+mn-lt"/>
                <a:cs typeface="Times New Roman"/>
              </a:rPr>
              <a:t>“Planning and Preparation”. DNA Learning Center Barcoding 101. </a:t>
            </a:r>
            <a:r>
              <a:rPr lang="en-US" sz="2000" dirty="0">
                <a:solidFill>
                  <a:srgbClr val="000000"/>
                </a:solidFill>
                <a:latin typeface="Times New Roman"/>
                <a:ea typeface="+mn-lt"/>
                <a:cs typeface="Times New Roman"/>
                <a:hlinkClick r:id="rId8"/>
              </a:rPr>
              <a:t>https://dnabarcoding101.org/lab/planning-prep.html</a:t>
            </a:r>
            <a:r>
              <a:rPr lang="en-US" sz="2000" dirty="0">
                <a:solidFill>
                  <a:srgbClr val="000000"/>
                </a:solidFill>
                <a:latin typeface="Times New Roman"/>
                <a:ea typeface="+mn-lt"/>
                <a:cs typeface="Times New Roman"/>
              </a:rPr>
              <a:t>.</a:t>
            </a:r>
            <a:endParaRPr lang="en-US" sz="2000">
              <a:latin typeface="Times New Roman"/>
              <a:cs typeface="Times New Roman"/>
            </a:endParaRPr>
          </a:p>
          <a:p>
            <a:r>
              <a:rPr lang="en-US" sz="2000" dirty="0">
                <a:latin typeface="Times New Roman"/>
                <a:cs typeface="Times New Roman"/>
              </a:rPr>
              <a:t>U.S. Forest Service. “Air Pollution Sensitivity Ratings for </a:t>
            </a:r>
            <a:r>
              <a:rPr lang="en-US" sz="2000" err="1">
                <a:latin typeface="Times New Roman"/>
                <a:cs typeface="Times New Roman"/>
              </a:rPr>
              <a:t>Macrolichens</a:t>
            </a:r>
            <a:r>
              <a:rPr lang="en-US" sz="2000" dirty="0">
                <a:latin typeface="Times New Roman"/>
                <a:cs typeface="Times New Roman"/>
              </a:rPr>
              <a:t> in the Western US”. </a:t>
            </a:r>
            <a:r>
              <a:rPr lang="en-US" sz="2000" i="1" dirty="0">
                <a:latin typeface="Times New Roman"/>
                <a:cs typeface="Times New Roman"/>
              </a:rPr>
              <a:t> National Lichens &amp; Air Quality Database and Clearinghouse</a:t>
            </a:r>
            <a:r>
              <a:rPr lang="en-US" sz="2000" dirty="0">
                <a:latin typeface="Times New Roman"/>
                <a:cs typeface="Times New Roman"/>
              </a:rPr>
              <a:t>. </a:t>
            </a:r>
            <a:r>
              <a:rPr lang="en-US" sz="2000" dirty="0">
                <a:solidFill>
                  <a:srgbClr val="000000"/>
                </a:solidFill>
                <a:latin typeface="Times New Roman"/>
                <a:cs typeface="Times New Roman"/>
                <a:hlinkClick r:id="rId9">
                  <a:extLst>
                    <a:ext uri="{A12FA001-AC4F-418D-AE19-62706E023703}">
                      <ahyp:hlinkClr xmlns:ahyp="http://schemas.microsoft.com/office/drawing/2018/hyperlinkcolor" val="tx"/>
                    </a:ext>
                  </a:extLst>
                </a:hlinkClick>
              </a:rPr>
              <a:t>https://gis.nacse.org/lichenair/?page=w_sensitivity</a:t>
            </a:r>
            <a:endParaRPr lang="en-US" sz="2000">
              <a:solidFill>
                <a:srgbClr val="000000"/>
              </a:solidFill>
              <a:latin typeface="Times New Roman"/>
              <a:cs typeface="Times New Roman"/>
            </a:endParaRPr>
          </a:p>
          <a:p>
            <a:r>
              <a:rPr lang="en-US" sz="2000" dirty="0">
                <a:latin typeface="Times New Roman"/>
                <a:cs typeface="Times New Roman"/>
              </a:rPr>
              <a:t>U.S. Forest Service. “Air Pollution Sensitivity Ratings for </a:t>
            </a:r>
            <a:r>
              <a:rPr lang="en-US" sz="2000" err="1">
                <a:latin typeface="Times New Roman"/>
                <a:cs typeface="Times New Roman"/>
              </a:rPr>
              <a:t>Macrolichens</a:t>
            </a:r>
            <a:r>
              <a:rPr lang="en-US" sz="2000" dirty="0">
                <a:latin typeface="Times New Roman"/>
                <a:cs typeface="Times New Roman"/>
              </a:rPr>
              <a:t> in the US Pacific NW”. </a:t>
            </a:r>
            <a:r>
              <a:rPr lang="en-US" sz="2000" i="1" dirty="0">
                <a:latin typeface="Times New Roman"/>
                <a:cs typeface="Times New Roman"/>
              </a:rPr>
              <a:t> National Lichens &amp; Air Quality Database and Clearinghouse</a:t>
            </a:r>
            <a:r>
              <a:rPr lang="en-US" sz="2000" dirty="0">
                <a:latin typeface="Times New Roman"/>
                <a:cs typeface="Times New Roman"/>
              </a:rPr>
              <a:t>. </a:t>
            </a:r>
            <a:r>
              <a:rPr lang="en-US" sz="2000" dirty="0">
                <a:solidFill>
                  <a:srgbClr val="000000"/>
                </a:solidFill>
                <a:latin typeface="Times New Roman"/>
                <a:cs typeface="Times New Roman"/>
                <a:hlinkClick r:id="rId10">
                  <a:extLst>
                    <a:ext uri="{A12FA001-AC4F-418D-AE19-62706E023703}">
                      <ahyp:hlinkClr xmlns:ahyp="http://schemas.microsoft.com/office/drawing/2018/hyperlinkcolor" val="tx"/>
                    </a:ext>
                  </a:extLst>
                </a:hlinkClick>
              </a:rPr>
              <a:t>https://gis.nacse.org/lichenair/?page=pnw_sensitivity</a:t>
            </a:r>
            <a:endParaRPr lang="en-US" sz="2000">
              <a:solidFill>
                <a:srgbClr val="000000"/>
              </a:solidFill>
              <a:latin typeface="Times New Roman"/>
              <a:cs typeface="Times New Roman"/>
            </a:endParaRPr>
          </a:p>
          <a:p>
            <a:r>
              <a:rPr lang="en-US" sz="2000" dirty="0">
                <a:solidFill>
                  <a:srgbClr val="000000"/>
                </a:solidFill>
                <a:latin typeface="Times New Roman"/>
                <a:cs typeface="Times New Roman"/>
              </a:rPr>
              <a:t>U.S. Forest Service. “Air Pollution Sensitivity Ratings for </a:t>
            </a:r>
            <a:r>
              <a:rPr lang="en-US" sz="2000" err="1">
                <a:solidFill>
                  <a:srgbClr val="000000"/>
                </a:solidFill>
                <a:latin typeface="Times New Roman"/>
                <a:cs typeface="Times New Roman"/>
              </a:rPr>
              <a:t>Macrolichens</a:t>
            </a:r>
            <a:r>
              <a:rPr lang="en-US" sz="2000" dirty="0">
                <a:solidFill>
                  <a:srgbClr val="000000"/>
                </a:solidFill>
                <a:latin typeface="Times New Roman"/>
                <a:cs typeface="Times New Roman"/>
              </a:rPr>
              <a:t> in the Eastern US”. </a:t>
            </a:r>
            <a:r>
              <a:rPr lang="en-US" sz="2000" i="1" dirty="0">
                <a:solidFill>
                  <a:srgbClr val="000000"/>
                </a:solidFill>
                <a:latin typeface="Times New Roman"/>
                <a:cs typeface="Times New Roman"/>
              </a:rPr>
              <a:t> National Lichens &amp; Air Quality Database and Clearinghouse</a:t>
            </a:r>
            <a:r>
              <a:rPr lang="en-US" sz="2000" dirty="0">
                <a:solidFill>
                  <a:srgbClr val="000000"/>
                </a:solidFill>
                <a:latin typeface="Times New Roman"/>
                <a:cs typeface="Times New Roman"/>
              </a:rPr>
              <a:t>. </a:t>
            </a:r>
            <a:r>
              <a:rPr lang="en-US" sz="2000" dirty="0">
                <a:solidFill>
                  <a:srgbClr val="000000"/>
                </a:solidFill>
                <a:latin typeface="Times New Roman"/>
                <a:cs typeface="Times New Roman"/>
                <a:hlinkClick r:id="rId11">
                  <a:extLst>
                    <a:ext uri="{A12FA001-AC4F-418D-AE19-62706E023703}">
                      <ahyp:hlinkClr xmlns:ahyp="http://schemas.microsoft.com/office/drawing/2018/hyperlinkcolor" val="tx"/>
                    </a:ext>
                  </a:extLst>
                </a:hlinkClick>
              </a:rPr>
              <a:t>https://gis.nacse.org/lichenair/?page=e_sensitivity</a:t>
            </a:r>
            <a:endParaRPr lang="en-US" sz="2000">
              <a:solidFill>
                <a:srgbClr val="000000"/>
              </a:solidFill>
              <a:latin typeface="Times New Roman"/>
              <a:cs typeface="Times New Roman"/>
            </a:endParaRPr>
          </a:p>
          <a:p>
            <a:r>
              <a:rPr lang="en-US" sz="2000" dirty="0">
                <a:solidFill>
                  <a:srgbClr val="000000"/>
                </a:solidFill>
                <a:latin typeface="Times New Roman"/>
                <a:cs typeface="Times New Roman"/>
              </a:rPr>
              <a:t>U.S. Forest Service. “Lichen Habitat”. </a:t>
            </a:r>
            <a:r>
              <a:rPr lang="en-US" sz="2000" i="1" dirty="0">
                <a:solidFill>
                  <a:srgbClr val="000000"/>
                </a:solidFill>
                <a:latin typeface="Times New Roman"/>
                <a:cs typeface="Times New Roman"/>
              </a:rPr>
              <a:t>United States Department of Agriculture</a:t>
            </a:r>
            <a:r>
              <a:rPr lang="en-US" sz="2000" dirty="0">
                <a:solidFill>
                  <a:srgbClr val="000000"/>
                </a:solidFill>
                <a:latin typeface="Times New Roman"/>
                <a:cs typeface="Times New Roman"/>
              </a:rPr>
              <a:t>. </a:t>
            </a:r>
            <a:r>
              <a:rPr lang="en-US" sz="2000" dirty="0">
                <a:solidFill>
                  <a:srgbClr val="000000"/>
                </a:solidFill>
                <a:latin typeface="Times New Roman"/>
                <a:cs typeface="Times New Roman"/>
                <a:hlinkClick r:id="rId12">
                  <a:extLst>
                    <a:ext uri="{A12FA001-AC4F-418D-AE19-62706E023703}">
                      <ahyp:hlinkClr xmlns:ahyp="http://schemas.microsoft.com/office/drawing/2018/hyperlinkcolor" val="tx"/>
                    </a:ext>
                  </a:extLst>
                </a:hlinkClick>
              </a:rPr>
              <a:t>https://wmww.fs.usda.gov/wildflowers/beauty/lichens/habitat.shtml</a:t>
            </a:r>
            <a:endParaRPr lang="en-US" sz="2000">
              <a:latin typeface="Times New Roman"/>
              <a:cs typeface="Times New Roman"/>
            </a:endParaRPr>
          </a:p>
          <a:p>
            <a:r>
              <a:rPr lang="en-US" sz="2000" dirty="0">
                <a:solidFill>
                  <a:srgbClr val="000000"/>
                </a:solidFill>
                <a:latin typeface="Times New Roman"/>
                <a:ea typeface="+mn-lt"/>
                <a:cs typeface="Times New Roman"/>
              </a:rPr>
              <a:t>U.S. Forest Service. “Lichen Collection and Identification”. </a:t>
            </a:r>
            <a:r>
              <a:rPr lang="en-US" sz="2000" i="1" dirty="0">
                <a:solidFill>
                  <a:srgbClr val="000000"/>
                </a:solidFill>
                <a:latin typeface="Times New Roman"/>
                <a:ea typeface="+mn-lt"/>
                <a:cs typeface="Times New Roman"/>
              </a:rPr>
              <a:t>United States Department of Agriculture</a:t>
            </a:r>
            <a:r>
              <a:rPr lang="en-US" sz="2000" dirty="0">
                <a:solidFill>
                  <a:srgbClr val="000000"/>
                </a:solidFill>
                <a:latin typeface="Times New Roman"/>
                <a:ea typeface="+mn-lt"/>
                <a:cs typeface="Times New Roman"/>
              </a:rPr>
              <a:t>. </a:t>
            </a:r>
            <a:r>
              <a:rPr lang="en-US" sz="2000" dirty="0">
                <a:solidFill>
                  <a:srgbClr val="000000"/>
                </a:solidFill>
                <a:latin typeface="Times New Roman"/>
                <a:ea typeface="+mn-lt"/>
                <a:cs typeface="Times New Roman"/>
                <a:hlinkClick r:id="rId13"/>
              </a:rPr>
              <a:t>https://www.fs.usda.gov/wildflowers/beauty/lichens/identification.shtml</a:t>
            </a:r>
            <a:endParaRPr lang="en-US" sz="2000">
              <a:latin typeface="Times New Roman"/>
              <a:cs typeface="Times New Roman"/>
            </a:endParaRPr>
          </a:p>
          <a:p>
            <a:r>
              <a:rPr lang="en-US" sz="2000" dirty="0">
                <a:solidFill>
                  <a:srgbClr val="000000"/>
                </a:solidFill>
                <a:latin typeface="Times New Roman"/>
                <a:ea typeface="+mn-lt"/>
                <a:cs typeface="Times New Roman"/>
              </a:rPr>
              <a:t>U.S. Forest Service. “Understanding air pollutants and air pollution effects on lichens: A Pacific Northwest perspective”. </a:t>
            </a:r>
            <a:r>
              <a:rPr lang="en-US" sz="2000" i="1" dirty="0">
                <a:solidFill>
                  <a:srgbClr val="000000"/>
                </a:solidFill>
                <a:latin typeface="Times New Roman"/>
                <a:ea typeface="+mn-lt"/>
                <a:cs typeface="Times New Roman"/>
              </a:rPr>
              <a:t> National Lichens &amp; Air Quality Database and Clearinghouse</a:t>
            </a:r>
            <a:r>
              <a:rPr lang="en-US" sz="2000" dirty="0">
                <a:solidFill>
                  <a:srgbClr val="000000"/>
                </a:solidFill>
                <a:latin typeface="Times New Roman"/>
                <a:ea typeface="+mn-lt"/>
                <a:cs typeface="Times New Roman"/>
              </a:rPr>
              <a:t>. https://gis.nacse.org/lichenair/?page=airpollution</a:t>
            </a:r>
            <a:br>
              <a:rPr lang="en-US" sz="2000" dirty="0">
                <a:latin typeface="Times New Roman"/>
              </a:rPr>
            </a:br>
            <a:endParaRPr lang="en-US" sz="2000">
              <a:latin typeface="Times New Roman"/>
              <a:cs typeface="Calibri"/>
            </a:endParaRPr>
          </a:p>
        </p:txBody>
      </p:sp>
      <p:pic>
        <p:nvPicPr>
          <p:cNvPr id="42" name="Picture 42" descr="Diagram&#10;&#10;Description automatically generated">
            <a:extLst>
              <a:ext uri="{FF2B5EF4-FFF2-40B4-BE49-F238E27FC236}">
                <a16:creationId xmlns:a16="http://schemas.microsoft.com/office/drawing/2014/main" id="{6ACAD62B-2F97-60B8-0FC7-8DAB24C30304}"/>
              </a:ext>
            </a:extLst>
          </p:cNvPr>
          <p:cNvPicPr>
            <a:picLocks noChangeAspect="1"/>
          </p:cNvPicPr>
          <p:nvPr/>
        </p:nvPicPr>
        <p:blipFill>
          <a:blip r:embed="rId14"/>
          <a:stretch>
            <a:fillRect/>
          </a:stretch>
        </p:blipFill>
        <p:spPr>
          <a:xfrm>
            <a:off x="35961512" y="10313351"/>
            <a:ext cx="6166201" cy="8932676"/>
          </a:xfrm>
          <a:prstGeom prst="rect">
            <a:avLst/>
          </a:prstGeom>
        </p:spPr>
      </p:pic>
    </p:spTree>
    <p:extLst>
      <p:ext uri="{BB962C8B-B14F-4D97-AF65-F5344CB8AC3E}">
        <p14:creationId xmlns:p14="http://schemas.microsoft.com/office/powerpoint/2010/main" val="365002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2090</Words>
  <Application>Microsoft Office PowerPoint</Application>
  <PresentationFormat>Custom</PresentationFormat>
  <Paragraphs>111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AMNH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 Levine</dc:creator>
  <cp:lastModifiedBy>Marianne Williams</cp:lastModifiedBy>
  <cp:revision>10</cp:revision>
  <cp:lastPrinted>2016-03-28T20:27:59Z</cp:lastPrinted>
  <dcterms:created xsi:type="dcterms:W3CDTF">2011-05-13T20:15:01Z</dcterms:created>
  <dcterms:modified xsi:type="dcterms:W3CDTF">2023-05-19T21:39:36Z</dcterms:modified>
</cp:coreProperties>
</file>