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2.png"/><Relationship Id="rId9" Type="http://schemas.openxmlformats.org/officeDocument/2006/relationships/hyperlink" Target="http://www.urbanbarcodeproject.org/files/using-dna-barcodes.pdf" TargetMode="External"/><Relationship Id="rId5" Type="http://schemas.openxmlformats.org/officeDocument/2006/relationships/image" Target="../media/image01.jpg"/><Relationship Id="rId6" Type="http://schemas.openxmlformats.org/officeDocument/2006/relationships/hyperlink" Target="http://www.first-nature.com/fungi/tuber-melanosporum.php" TargetMode="External"/><Relationship Id="rId7" Type="http://schemas.openxmlformats.org/officeDocument/2006/relationships/hyperlink" Target="http://www.eatlovesavor.com/distinguishing-between-perigord-black-truffles-and-chinese-black-truffles" TargetMode="External"/><Relationship Id="rId8" Type="http://schemas.openxmlformats.org/officeDocument/2006/relationships/hyperlink" Target="http://www.nytimes.com/1995/02/15/garden/the-invasion-of-the-chinese-truffle.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0" y="0"/>
            <a:ext cx="9144000" cy="1242000"/>
          </a:xfrm>
          <a:prstGeom prst="rect">
            <a:avLst/>
          </a:prstGeom>
        </p:spPr>
        <p:txBody>
          <a:bodyPr anchorCtr="0" anchor="b" bIns="91425" lIns="91425" rIns="91425" tIns="91425">
            <a:noAutofit/>
          </a:bodyPr>
          <a:lstStyle/>
          <a:p>
            <a:pPr lvl="0">
              <a:spcBef>
                <a:spcPts val="0"/>
              </a:spcBef>
              <a:buNone/>
            </a:pPr>
            <a:r>
              <a:rPr b="1" lang="en" sz="1800"/>
              <a:t>Truffle Fraud? </a:t>
            </a:r>
          </a:p>
          <a:p>
            <a:pPr lvl="0">
              <a:spcBef>
                <a:spcPts val="0"/>
              </a:spcBef>
              <a:buNone/>
            </a:pPr>
            <a:r>
              <a:rPr lang="en" sz="1000"/>
              <a:t>Zoe Balestri, Neeky Yassari, Isabella Zappi, Joelle Windmiller</a:t>
            </a:r>
          </a:p>
          <a:p>
            <a:pPr lvl="0">
              <a:lnSpc>
                <a:spcPct val="200000"/>
              </a:lnSpc>
              <a:spcBef>
                <a:spcPts val="0"/>
              </a:spcBef>
              <a:buClr>
                <a:schemeClr val="dk1"/>
              </a:buClr>
              <a:buSzPct val="110000"/>
              <a:buFont typeface="Arial"/>
              <a:buNone/>
            </a:pPr>
            <a:r>
              <a:rPr lang="en" sz="1000"/>
              <a:t>Mentor: Howard Waldman</a:t>
            </a:r>
          </a:p>
        </p:txBody>
      </p:sp>
      <p:sp>
        <p:nvSpPr>
          <p:cNvPr id="55" name="Shape 55"/>
          <p:cNvSpPr txBox="1"/>
          <p:nvPr>
            <p:ph idx="1" type="subTitle"/>
          </p:nvPr>
        </p:nvSpPr>
        <p:spPr>
          <a:xfrm>
            <a:off x="0" y="1241875"/>
            <a:ext cx="2370600" cy="1312200"/>
          </a:xfrm>
          <a:prstGeom prst="rect">
            <a:avLst/>
          </a:prstGeom>
          <a:ln cap="flat" cmpd="sng" w="9525">
            <a:solidFill>
              <a:srgbClr val="00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600">
                <a:solidFill>
                  <a:srgbClr val="000000"/>
                </a:solidFill>
              </a:rPr>
              <a:t>Abstract:</a:t>
            </a:r>
          </a:p>
          <a:p>
            <a:pPr lvl="0" algn="l">
              <a:lnSpc>
                <a:spcPct val="100000"/>
              </a:lnSpc>
              <a:spcBef>
                <a:spcPts val="0"/>
              </a:spcBef>
              <a:buClr>
                <a:schemeClr val="dk1"/>
              </a:buClr>
              <a:buSzPct val="157142"/>
              <a:buFont typeface="Arial"/>
              <a:buNone/>
            </a:pPr>
            <a:r>
              <a:rPr lang="en" sz="700">
                <a:solidFill>
                  <a:schemeClr val="dk1"/>
                </a:solidFill>
              </a:rPr>
              <a:t>The purpose of this lab is to analyze the genetic sequence of a specific gene on Tuber Melanosporum, Tuber Sinensis, Tuber Indicum, and Tuber Himalayensis truffles to determine if there is fraud in the truffle industry. This was accomplished  by examining the genetic makeup of different truffle samples through DNA sequencing. Unfortunately, accurate DNA results were not acquired, due to a unique trend specific to fungi. </a:t>
            </a:r>
          </a:p>
        </p:txBody>
      </p:sp>
      <p:sp>
        <p:nvSpPr>
          <p:cNvPr id="56" name="Shape 56"/>
          <p:cNvSpPr txBox="1"/>
          <p:nvPr/>
        </p:nvSpPr>
        <p:spPr>
          <a:xfrm>
            <a:off x="0" y="2610550"/>
            <a:ext cx="2370600" cy="2532900"/>
          </a:xfrm>
          <a:prstGeom prst="rect">
            <a:avLst/>
          </a:prstGeom>
          <a:noFill/>
          <a:ln cap="flat" cmpd="sng" w="9525">
            <a:solidFill>
              <a:srgbClr val="FF99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600"/>
              <a:t>Intro:</a:t>
            </a:r>
          </a:p>
          <a:p>
            <a:pPr indent="387350" lvl="0" rtl="0">
              <a:lnSpc>
                <a:spcPct val="100000"/>
              </a:lnSpc>
              <a:spcBef>
                <a:spcPts val="0"/>
              </a:spcBef>
              <a:buClr>
                <a:schemeClr val="dk1"/>
              </a:buClr>
              <a:buSzPct val="183333"/>
              <a:buFont typeface="Arial"/>
              <a:buNone/>
            </a:pPr>
            <a:r>
              <a:rPr lang="en" sz="600">
                <a:solidFill>
                  <a:schemeClr val="dk1"/>
                </a:solidFill>
              </a:rPr>
              <a:t>Truffles are considered a delicacy all around the world and are sold at exorbitant prices. There are numerous kinds of truffles from many different places, but one of the most luxurious truffles is the ‘Perigord’ French Black Truffle (Tuber Melanosporum), also called black diamonds. These truffles are very rare and are only found in a couple places on earth. Another type of truffle is not at all as expensive and is very common. This is the Chinese Black Truffle, which actually consists of three different species: Tuber Sinensis, Tuber Indicum and Tuber Himalayensis. These French and Chinese truffles look very similar, but taste very different and are very differently priced. Chinese Black Truffles can be sold for as little as $20 to $30 a pound, whereas Perigord French Black Truffles start at $800 per pound. As mentioned in a New York Times article by Florence Fabricant, some truffle dealers have been mixing these cheap, and tasteless Chinese Black Truffles with the precious French Black Truffles in order to make a larger profit. The implications and repercussions of this fraud are obvious. To combat this widespread fraud, France’s National Institute of Agronomic Research created a genetic coding test that looks at their DNA to decipher between the two species. Therefore, truffles make an interesting food fraud topic to do DNA barcoding with.</a:t>
            </a:r>
          </a:p>
          <a:p>
            <a:pPr lvl="0" algn="ctr">
              <a:lnSpc>
                <a:spcPct val="100000"/>
              </a:lnSpc>
              <a:spcBef>
                <a:spcPts val="0"/>
              </a:spcBef>
              <a:buNone/>
            </a:pPr>
            <a:r>
              <a:t/>
            </a:r>
            <a:endParaRPr sz="600"/>
          </a:p>
        </p:txBody>
      </p:sp>
      <p:sp>
        <p:nvSpPr>
          <p:cNvPr id="57" name="Shape 57"/>
          <p:cNvSpPr txBox="1"/>
          <p:nvPr/>
        </p:nvSpPr>
        <p:spPr>
          <a:xfrm>
            <a:off x="2469450" y="1035675"/>
            <a:ext cx="4120500" cy="4107900"/>
          </a:xfrm>
          <a:prstGeom prst="rect">
            <a:avLst/>
          </a:prstGeom>
          <a:noFill/>
          <a:ln cap="flat" cmpd="sng" w="9525">
            <a:solidFill>
              <a:srgbClr val="FF00FF"/>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600"/>
              <a:t>Materials &amp; Methods:</a:t>
            </a:r>
          </a:p>
          <a:p>
            <a:pPr indent="-228600" lvl="0" rtl="0">
              <a:lnSpc>
                <a:spcPct val="100000"/>
              </a:lnSpc>
              <a:spcBef>
                <a:spcPts val="0"/>
              </a:spcBef>
              <a:buClr>
                <a:schemeClr val="dk1"/>
              </a:buClr>
              <a:buSzPct val="100000"/>
              <a:buFont typeface="Times New Roman"/>
              <a:buNone/>
            </a:pPr>
            <a:r>
              <a:rPr lang="en" sz="700" u="sng">
                <a:solidFill>
                  <a:schemeClr val="dk1"/>
                </a:solidFill>
                <a:latin typeface="Times New Roman"/>
                <a:ea typeface="Times New Roman"/>
                <a:cs typeface="Times New Roman"/>
                <a:sym typeface="Times New Roman"/>
              </a:rPr>
              <a:t>Sampling</a:t>
            </a:r>
            <a:r>
              <a:rPr lang="en" sz="700">
                <a:solidFill>
                  <a:schemeClr val="dk1"/>
                </a:solidFill>
                <a:latin typeface="Times New Roman"/>
                <a:ea typeface="Times New Roman"/>
                <a:cs typeface="Times New Roman"/>
                <a:sym typeface="Times New Roman"/>
              </a:rPr>
              <a:t>:</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Criteria: Species and Price</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When: December 2015</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Where: Internet and donated from teacher</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What: ‘Perigord’ French Black Truffle (Tuber Melanosporum) and Chinese Black Truffle (Tuber Indicum)</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How: Mail</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Number of Samples: 4</a:t>
            </a:r>
          </a:p>
          <a:p>
            <a:pPr indent="-273050" lvl="0" marL="457200" rtl="0">
              <a:lnSpc>
                <a:spcPct val="100000"/>
              </a:lnSpc>
              <a:spcBef>
                <a:spcPts val="0"/>
              </a:spcBef>
              <a:buClr>
                <a:schemeClr val="dk1"/>
              </a:buClr>
              <a:buSzPct val="100000"/>
              <a:buFont typeface="Times New Roman"/>
              <a:buChar char="●"/>
            </a:pPr>
            <a:r>
              <a:rPr lang="en" sz="700">
                <a:solidFill>
                  <a:schemeClr val="dk1"/>
                </a:solidFill>
                <a:latin typeface="Times New Roman"/>
                <a:ea typeface="Times New Roman"/>
                <a:cs typeface="Times New Roman"/>
                <a:sym typeface="Times New Roman"/>
              </a:rPr>
              <a:t>Primer used: ITS primer</a:t>
            </a:r>
          </a:p>
          <a:p>
            <a:pPr lvl="0" rtl="0">
              <a:lnSpc>
                <a:spcPct val="100000"/>
              </a:lnSpc>
              <a:spcBef>
                <a:spcPts val="0"/>
              </a:spcBef>
              <a:buNone/>
            </a:pPr>
            <a:r>
              <a:rPr lang="en" sz="700" u="sng">
                <a:solidFill>
                  <a:schemeClr val="dk1"/>
                </a:solidFill>
                <a:latin typeface="Times New Roman"/>
                <a:ea typeface="Times New Roman"/>
                <a:cs typeface="Times New Roman"/>
                <a:sym typeface="Times New Roman"/>
              </a:rPr>
              <a:t>Methods:</a:t>
            </a:r>
            <a:r>
              <a:rPr lang="en" sz="700">
                <a:solidFill>
                  <a:schemeClr val="dk1"/>
                </a:solidFill>
                <a:latin typeface="Times New Roman"/>
                <a:ea typeface="Times New Roman"/>
                <a:cs typeface="Times New Roman"/>
                <a:sym typeface="Times New Roman"/>
              </a:rPr>
              <a:t> The Urban Barcode Project DNA Extraction protocol and procedure. </a:t>
            </a:r>
          </a:p>
          <a:p>
            <a:pPr lvl="0" rtl="0">
              <a:lnSpc>
                <a:spcPct val="100000"/>
              </a:lnSpc>
              <a:spcBef>
                <a:spcPts val="0"/>
              </a:spcBef>
              <a:buNone/>
            </a:pPr>
            <a:r>
              <a:t/>
            </a:r>
            <a:endParaRPr sz="700">
              <a:solidFill>
                <a:schemeClr val="dk1"/>
              </a:solidFill>
              <a:latin typeface="Times New Roman"/>
              <a:ea typeface="Times New Roman"/>
              <a:cs typeface="Times New Roman"/>
              <a:sym typeface="Times New Roman"/>
            </a:endParaRPr>
          </a:p>
          <a:p>
            <a:pPr lvl="0" rtl="0">
              <a:lnSpc>
                <a:spcPct val="100000"/>
              </a:lnSpc>
              <a:spcBef>
                <a:spcPts val="0"/>
              </a:spcBef>
              <a:buNone/>
            </a:pPr>
            <a:r>
              <a:t/>
            </a:r>
            <a:endParaRPr sz="700">
              <a:solidFill>
                <a:schemeClr val="dk1"/>
              </a:solidFill>
              <a:latin typeface="Times New Roman"/>
              <a:ea typeface="Times New Roman"/>
              <a:cs typeface="Times New Roman"/>
              <a:sym typeface="Times New Roman"/>
            </a:endParaRPr>
          </a:p>
          <a:p>
            <a:pPr lvl="0" rtl="0">
              <a:lnSpc>
                <a:spcPct val="100000"/>
              </a:lnSpc>
              <a:spcBef>
                <a:spcPts val="0"/>
              </a:spcBef>
              <a:buNone/>
            </a:pPr>
            <a:r>
              <a:t/>
            </a:r>
            <a:endParaRPr sz="700">
              <a:solidFill>
                <a:schemeClr val="dk1"/>
              </a:solidFill>
              <a:latin typeface="Times New Roman"/>
              <a:ea typeface="Times New Roman"/>
              <a:cs typeface="Times New Roman"/>
              <a:sym typeface="Times New Roman"/>
            </a:endParaRPr>
          </a:p>
          <a:p>
            <a:pPr lvl="0" rtl="0" algn="ctr">
              <a:spcBef>
                <a:spcPts val="0"/>
              </a:spcBef>
              <a:buNone/>
            </a:pPr>
            <a:r>
              <a:rPr lang="en" sz="1600"/>
              <a:t>Discussion: </a:t>
            </a:r>
          </a:p>
          <a:p>
            <a:pPr indent="387350" lvl="0" rtl="0">
              <a:lnSpc>
                <a:spcPct val="100000"/>
              </a:lnSpc>
              <a:spcBef>
                <a:spcPts val="0"/>
              </a:spcBef>
              <a:buClr>
                <a:schemeClr val="dk1"/>
              </a:buClr>
              <a:buSzPct val="122222"/>
              <a:buFont typeface="Arial"/>
              <a:buNone/>
            </a:pPr>
            <a:r>
              <a:rPr lang="en" sz="900">
                <a:solidFill>
                  <a:schemeClr val="dk1"/>
                </a:solidFill>
              </a:rPr>
              <a:t>When the gels were run, there were both primer dimer and DNA bands indicating that there was viable DNA, but when the DNA was sent to the lab to get sequenced, no results were obtained, which is very strange. PCR conditions are not the same as sequencing conditions, that is probably why some samples amplified nicely and others did not sequence well. One explanation for this trend is that practically all of these samples showed two bands after the gel electrophoresis. It was assumed that one of the bands was a primer dimer band and would not interfere with the results of the sample band. However, this assumption may have been misleading, as the primer dimer band may have impeded upon our sample results. When there is a double band two DNA fragments are amplified. These two DNA bands are sequenced at the same time, which causes overlap and creates difficulty in identifying the gene. To avoid this problem in the future one may choose to use different fungal primers in their procedure, increase the annealing temperature in PCR, or add an additional chemical that would inhibit excess binding.</a:t>
            </a:r>
            <a:r>
              <a:rPr baseline="30000" lang="en" sz="900">
                <a:solidFill>
                  <a:schemeClr val="dk1"/>
                </a:solidFill>
              </a:rPr>
              <a:t>1</a:t>
            </a:r>
          </a:p>
        </p:txBody>
      </p:sp>
      <p:sp>
        <p:nvSpPr>
          <p:cNvPr id="58" name="Shape 58"/>
          <p:cNvSpPr txBox="1"/>
          <p:nvPr/>
        </p:nvSpPr>
        <p:spPr>
          <a:xfrm>
            <a:off x="6646200" y="1241875"/>
            <a:ext cx="2497800" cy="2532900"/>
          </a:xfrm>
          <a:prstGeom prst="rect">
            <a:avLst/>
          </a:prstGeom>
          <a:noFill/>
          <a:ln cap="flat" cmpd="sng" w="9525">
            <a:solidFill>
              <a:srgbClr val="00FF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600">
                <a:solidFill>
                  <a:schemeClr val="dk1"/>
                </a:solidFill>
              </a:rPr>
              <a:t>Gels/Results:</a:t>
            </a:r>
          </a:p>
          <a:p>
            <a:pPr lvl="0" rtl="0">
              <a:lnSpc>
                <a:spcPct val="100000"/>
              </a:lnSpc>
              <a:spcBef>
                <a:spcPts val="0"/>
              </a:spcBef>
              <a:buNone/>
            </a:pPr>
            <a:r>
              <a:rPr lang="en" sz="700">
                <a:solidFill>
                  <a:schemeClr val="dk1"/>
                </a:solidFill>
                <a:latin typeface="Times New Roman"/>
                <a:ea typeface="Times New Roman"/>
                <a:cs typeface="Times New Roman"/>
                <a:sym typeface="Times New Roman"/>
              </a:rPr>
              <a:t>The images from the gel electrophoresis did, indeed have bands, but when the DNA was sent to the lab to be sequenced, no DNA match was found. </a:t>
            </a:r>
          </a:p>
          <a:p>
            <a:pPr lvl="0" rtl="0">
              <a:lnSpc>
                <a:spcPct val="100000"/>
              </a:lnSpc>
              <a:spcBef>
                <a:spcPts val="0"/>
              </a:spcBef>
              <a:buClr>
                <a:schemeClr val="dk1"/>
              </a:buClr>
              <a:buFont typeface="Arial"/>
              <a:buNone/>
            </a:pPr>
            <a:r>
              <a:t/>
            </a:r>
            <a:endParaRPr sz="700">
              <a:solidFill>
                <a:schemeClr val="dk1"/>
              </a:solidFill>
              <a:latin typeface="Times New Roman"/>
              <a:ea typeface="Times New Roman"/>
              <a:cs typeface="Times New Roman"/>
              <a:sym typeface="Times New Roman"/>
            </a:endParaRPr>
          </a:p>
        </p:txBody>
      </p:sp>
      <p:pic>
        <p:nvPicPr>
          <p:cNvPr id="59" name="Shape 59"/>
          <p:cNvPicPr preferRelativeResize="0"/>
          <p:nvPr/>
        </p:nvPicPr>
        <p:blipFill>
          <a:blip r:embed="rId3">
            <a:alphaModFix/>
          </a:blip>
          <a:stretch>
            <a:fillRect/>
          </a:stretch>
        </p:blipFill>
        <p:spPr>
          <a:xfrm>
            <a:off x="365925" y="0"/>
            <a:ext cx="1415870" cy="1185400"/>
          </a:xfrm>
          <a:prstGeom prst="rect">
            <a:avLst/>
          </a:prstGeom>
          <a:noFill/>
          <a:ln>
            <a:noFill/>
          </a:ln>
        </p:spPr>
      </p:pic>
      <p:pic>
        <p:nvPicPr>
          <p:cNvPr id="60" name="Shape 60"/>
          <p:cNvPicPr preferRelativeResize="0"/>
          <p:nvPr/>
        </p:nvPicPr>
        <p:blipFill>
          <a:blip r:embed="rId4">
            <a:alphaModFix/>
          </a:blip>
          <a:stretch>
            <a:fillRect/>
          </a:stretch>
        </p:blipFill>
        <p:spPr>
          <a:xfrm>
            <a:off x="6688799" y="1995127"/>
            <a:ext cx="1308200" cy="937899"/>
          </a:xfrm>
          <a:prstGeom prst="rect">
            <a:avLst/>
          </a:prstGeom>
          <a:noFill/>
          <a:ln>
            <a:noFill/>
          </a:ln>
        </p:spPr>
      </p:pic>
      <p:pic>
        <p:nvPicPr>
          <p:cNvPr id="61" name="Shape 61"/>
          <p:cNvPicPr preferRelativeResize="0"/>
          <p:nvPr/>
        </p:nvPicPr>
        <p:blipFill>
          <a:blip r:embed="rId5">
            <a:alphaModFix/>
          </a:blip>
          <a:stretch>
            <a:fillRect/>
          </a:stretch>
        </p:blipFill>
        <p:spPr>
          <a:xfrm>
            <a:off x="7997000" y="2257925"/>
            <a:ext cx="1092199" cy="1457300"/>
          </a:xfrm>
          <a:prstGeom prst="rect">
            <a:avLst/>
          </a:prstGeom>
          <a:noFill/>
          <a:ln>
            <a:noFill/>
          </a:ln>
        </p:spPr>
      </p:pic>
      <p:sp>
        <p:nvSpPr>
          <p:cNvPr id="62" name="Shape 62"/>
          <p:cNvSpPr txBox="1"/>
          <p:nvPr/>
        </p:nvSpPr>
        <p:spPr>
          <a:xfrm>
            <a:off x="6646050" y="3850400"/>
            <a:ext cx="2497800" cy="13122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200"/>
              <a:t>Acknowledgements/Bibliography:</a:t>
            </a:r>
          </a:p>
          <a:p>
            <a:pPr indent="-266700" lvl="0" marL="457200" rtl="0">
              <a:spcBef>
                <a:spcPts val="0"/>
              </a:spcBef>
              <a:buSzPct val="100000"/>
              <a:buAutoNum type="arabicPeriod"/>
            </a:pPr>
            <a:r>
              <a:rPr lang="en" sz="600"/>
              <a:t>Melissa Lee’s email explanation</a:t>
            </a:r>
          </a:p>
          <a:p>
            <a:pPr indent="-266700" lvl="0" marL="457200" rtl="0" algn="ctr">
              <a:spcBef>
                <a:spcPts val="0"/>
              </a:spcBef>
              <a:buSzPct val="100000"/>
              <a:buChar char="●"/>
            </a:pPr>
            <a:r>
              <a:rPr lang="en" sz="600" u="sng">
                <a:solidFill>
                  <a:schemeClr val="dk1"/>
                </a:solidFill>
                <a:hlinkClick r:id="rId6"/>
              </a:rPr>
              <a:t>http://www.first-nature.com/fungi/tuber-melanosporum.php</a:t>
            </a:r>
            <a:r>
              <a:rPr lang="en" sz="600">
                <a:solidFill>
                  <a:schemeClr val="dk1"/>
                </a:solidFill>
              </a:rPr>
              <a:t> </a:t>
            </a:r>
          </a:p>
          <a:p>
            <a:pPr indent="-266700" lvl="0" marL="457200" rtl="0" algn="just">
              <a:lnSpc>
                <a:spcPct val="100000"/>
              </a:lnSpc>
              <a:spcBef>
                <a:spcPts val="0"/>
              </a:spcBef>
              <a:buSzPct val="100000"/>
              <a:buChar char="●"/>
            </a:pPr>
            <a:r>
              <a:rPr lang="en" sz="600" u="sng">
                <a:solidFill>
                  <a:schemeClr val="dk1"/>
                </a:solidFill>
                <a:highlight>
                  <a:srgbClr val="FFFFFF"/>
                </a:highlight>
                <a:hlinkClick r:id="rId7"/>
              </a:rPr>
              <a:t>http://www.eatlovesavor.com/distinguishing-between-perigord-black-truffles-and-chinese-black-truffles</a:t>
            </a:r>
          </a:p>
          <a:p>
            <a:pPr indent="-266700" lvl="0" marL="457200" rtl="0">
              <a:lnSpc>
                <a:spcPct val="100000"/>
              </a:lnSpc>
              <a:spcBef>
                <a:spcPts val="0"/>
              </a:spcBef>
              <a:buSzPct val="100000"/>
              <a:buChar char="●"/>
            </a:pPr>
            <a:r>
              <a:rPr lang="en" sz="600" u="sng">
                <a:solidFill>
                  <a:schemeClr val="dk1"/>
                </a:solidFill>
                <a:hlinkClick r:id="rId8"/>
              </a:rPr>
              <a:t>http://www.nytimes.com/1995/02/15/garden/the-invasion-of-the-chinese-truffle.html</a:t>
            </a:r>
          </a:p>
          <a:p>
            <a:pPr indent="-266700" lvl="0" marL="457200" rtl="0">
              <a:lnSpc>
                <a:spcPct val="100000"/>
              </a:lnSpc>
              <a:spcBef>
                <a:spcPts val="0"/>
              </a:spcBef>
              <a:buClr>
                <a:schemeClr val="dk1"/>
              </a:buClr>
              <a:buSzPct val="100000"/>
              <a:buChar char="●"/>
            </a:pPr>
            <a:r>
              <a:rPr lang="en" sz="600">
                <a:solidFill>
                  <a:schemeClr val="dk1"/>
                </a:solidFill>
              </a:rPr>
              <a:t> </a:t>
            </a:r>
            <a:r>
              <a:rPr lang="en" sz="600" u="sng">
                <a:solidFill>
                  <a:schemeClr val="dk1"/>
                </a:solidFill>
                <a:hlinkClick r:id="rId9"/>
              </a:rPr>
              <a:t>http://www.urbanbarcodeproject.org/files/using-dna-barcodes.pdf</a:t>
            </a:r>
          </a:p>
          <a:p>
            <a:pPr lvl="0" rtl="0">
              <a:lnSpc>
                <a:spcPct val="100000"/>
              </a:lnSpc>
              <a:spcBef>
                <a:spcPts val="0"/>
              </a:spcBef>
              <a:buNone/>
            </a:pPr>
            <a:r>
              <a:t/>
            </a:r>
            <a:endParaRPr sz="600">
              <a:solidFill>
                <a:schemeClr val="dk1"/>
              </a:solidFill>
            </a:endParaRPr>
          </a:p>
          <a:p>
            <a:pPr lvl="0" rtl="0" algn="ctr">
              <a:lnSpc>
                <a:spcPct val="100000"/>
              </a:lnSpc>
              <a:spcBef>
                <a:spcPts val="0"/>
              </a:spcBef>
              <a:buNone/>
            </a:pPr>
            <a:r>
              <a:t/>
            </a:r>
            <a:endParaRPr sz="600"/>
          </a:p>
          <a:p>
            <a:pPr lvl="0" algn="ctr">
              <a:lnSpc>
                <a:spcPct val="100000"/>
              </a:lnSpc>
              <a:spcBef>
                <a:spcPts val="0"/>
              </a:spcBef>
              <a:buNone/>
            </a:pPr>
            <a:r>
              <a:rPr lang="en" sz="600"/>
              <a:t> </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