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000000"/>
          </p15:clr>
        </p15:guide>
        <p15:guide id="6" orient="horz" pos="324">
          <p15:clr>
            <a:srgbClr val="000000"/>
          </p15:clr>
        </p15:guide>
        <p15:guide id="7" pos="313">
          <p15:clr>
            <a:srgbClr val="000000"/>
          </p15:clr>
        </p15:guide>
        <p15:guide id="8" pos="27333">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B40C39C-0C01-46F5-B509-8117B28CE130}">
  <a:tblStyle styleId="{9B40C39C-0C01-46F5-B509-8117B28CE130}"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8144" orient="horz"/>
        <p:guide pos="288" orient="horz"/>
        <p:guide pos="287"/>
        <p:guide pos="25055"/>
        <p:guide pos="20412" orient="horz"/>
        <p:guide pos="324" orient="horz"/>
        <p:guide pos="313"/>
        <p:guide pos="2733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6"/>
            <a:ext cx="28087320" cy="987552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7"/>
            <a:ext cx="28087320" cy="28895039"/>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3291840" y="10226043"/>
            <a:ext cx="37307519" cy="705612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6583680" y="18653759"/>
            <a:ext cx="30723839" cy="8412480"/>
          </a:xfrm>
          <a:prstGeom prst="rect">
            <a:avLst/>
          </a:prstGeom>
          <a:noFill/>
          <a:ln>
            <a:noFill/>
          </a:ln>
        </p:spPr>
        <p:txBody>
          <a:bodyPr anchorCtr="0" anchor="t" bIns="219425" lIns="438875" spcFirstLastPara="1" rIns="438875" wrap="square" tIns="219425"/>
          <a:lstStyle>
            <a:lvl1pPr lvl="0" algn="ctr">
              <a:spcBef>
                <a:spcPts val="3080"/>
              </a:spcBef>
              <a:spcAft>
                <a:spcPts val="0"/>
              </a:spcAft>
              <a:buClr>
                <a:srgbClr val="888888"/>
              </a:buClr>
              <a:buSzPts val="15400"/>
              <a:buNone/>
              <a:defRPr>
                <a:solidFill>
                  <a:srgbClr val="888888"/>
                </a:solidFill>
              </a:defRPr>
            </a:lvl1pPr>
            <a:lvl2pPr lvl="1" algn="ctr">
              <a:spcBef>
                <a:spcPts val="2700"/>
              </a:spcBef>
              <a:spcAft>
                <a:spcPts val="0"/>
              </a:spcAft>
              <a:buClr>
                <a:srgbClr val="888888"/>
              </a:buClr>
              <a:buSzPts val="135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20" name="Google Shape;20;p3"/>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25" lIns="438875" spcFirstLastPara="1" rIns="438875" wrap="square" tIns="219425"/>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25" lIns="438875" spcFirstLastPara="1" rIns="438875" wrap="square" tIns="219425"/>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20"/>
              </a:spcBef>
              <a:spcAft>
                <a:spcPts val="0"/>
              </a:spcAft>
              <a:buClr>
                <a:srgbClr val="888888"/>
              </a:buClr>
              <a:buSzPts val="7600"/>
              <a:buNone/>
              <a:defRPr sz="76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25" lIns="438875" spcFirstLastPara="1" rIns="438875" wrap="square" tIns="219425"/>
          <a:lstStyle>
            <a:lvl1pPr indent="-1085850" lvl="0" marL="457200" algn="l">
              <a:spcBef>
                <a:spcPts val="2700"/>
              </a:spcBef>
              <a:spcAft>
                <a:spcPts val="0"/>
              </a:spcAft>
              <a:buClr>
                <a:schemeClr val="dk1"/>
              </a:buClr>
              <a:buSzPts val="13500"/>
              <a:buChar char="•"/>
              <a:defRPr sz="135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25" lIns="438875" spcFirstLastPara="1" rIns="438875" wrap="square" tIns="219425"/>
          <a:lstStyle>
            <a:lvl1pPr indent="-1085850" lvl="0" marL="457200" algn="l">
              <a:spcBef>
                <a:spcPts val="2700"/>
              </a:spcBef>
              <a:spcAft>
                <a:spcPts val="0"/>
              </a:spcAft>
              <a:buClr>
                <a:schemeClr val="dk1"/>
              </a:buClr>
              <a:buSzPts val="13500"/>
              <a:buChar char="•"/>
              <a:defRPr sz="135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1" y="7368544"/>
            <a:ext cx="19392902" cy="3070857"/>
          </a:xfrm>
          <a:prstGeom prst="rect">
            <a:avLst/>
          </a:prstGeom>
          <a:noFill/>
          <a:ln>
            <a:noFill/>
          </a:ln>
        </p:spPr>
        <p:txBody>
          <a:bodyPr anchorCtr="0" anchor="b" bIns="219425" lIns="438875" spcFirstLastPara="1" rIns="438875" wrap="square" tIns="219425"/>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20"/>
              </a:spcBef>
              <a:spcAft>
                <a:spcPts val="0"/>
              </a:spcAft>
              <a:buClr>
                <a:schemeClr val="dk1"/>
              </a:buClr>
              <a:buSzPts val="7600"/>
              <a:buNone/>
              <a:defRPr b="1" sz="7600"/>
            </a:lvl4pPr>
            <a:lvl5pPr indent="-228600" lvl="4" marL="2286000" algn="l">
              <a:spcBef>
                <a:spcPts val="1520"/>
              </a:spcBef>
              <a:spcAft>
                <a:spcPts val="0"/>
              </a:spcAft>
              <a:buClr>
                <a:schemeClr val="dk1"/>
              </a:buClr>
              <a:buSzPts val="7600"/>
              <a:buNone/>
              <a:defRPr b="1" sz="7600"/>
            </a:lvl5pPr>
            <a:lvl6pPr indent="-228600" lvl="5" marL="2743200" algn="l">
              <a:spcBef>
                <a:spcPts val="1520"/>
              </a:spcBef>
              <a:spcAft>
                <a:spcPts val="0"/>
              </a:spcAft>
              <a:buClr>
                <a:schemeClr val="dk1"/>
              </a:buClr>
              <a:buSzPts val="7600"/>
              <a:buNone/>
              <a:defRPr b="1" sz="7600"/>
            </a:lvl6pPr>
            <a:lvl7pPr indent="-228600" lvl="6" marL="3200400" algn="l">
              <a:spcBef>
                <a:spcPts val="1520"/>
              </a:spcBef>
              <a:spcAft>
                <a:spcPts val="0"/>
              </a:spcAft>
              <a:buClr>
                <a:schemeClr val="dk1"/>
              </a:buClr>
              <a:buSzPts val="7600"/>
              <a:buNone/>
              <a:defRPr b="1" sz="7600"/>
            </a:lvl7pPr>
            <a:lvl8pPr indent="-228600" lvl="7" marL="3657600" algn="l">
              <a:spcBef>
                <a:spcPts val="1520"/>
              </a:spcBef>
              <a:spcAft>
                <a:spcPts val="0"/>
              </a:spcAft>
              <a:buClr>
                <a:schemeClr val="dk1"/>
              </a:buClr>
              <a:buSzPts val="7600"/>
              <a:buNone/>
              <a:defRPr b="1" sz="7600"/>
            </a:lvl8pPr>
            <a:lvl9pPr indent="-228600" lvl="8" marL="4114800" algn="l">
              <a:spcBef>
                <a:spcPts val="1520"/>
              </a:spcBef>
              <a:spcAft>
                <a:spcPts val="0"/>
              </a:spcAft>
              <a:buClr>
                <a:schemeClr val="dk1"/>
              </a:buClr>
              <a:buSzPts val="7600"/>
              <a:buNone/>
              <a:defRPr b="1" sz="7600"/>
            </a:lvl9pPr>
          </a:lstStyle>
          <a:p/>
        </p:txBody>
      </p:sp>
      <p:sp>
        <p:nvSpPr>
          <p:cNvPr id="39" name="Google Shape;39;p6"/>
          <p:cNvSpPr txBox="1"/>
          <p:nvPr>
            <p:ph idx="2" type="body"/>
          </p:nvPr>
        </p:nvSpPr>
        <p:spPr>
          <a:xfrm>
            <a:off x="2194561" y="10439401"/>
            <a:ext cx="19392902" cy="18966183"/>
          </a:xfrm>
          <a:prstGeom prst="rect">
            <a:avLst/>
          </a:prstGeom>
          <a:noFill/>
          <a:ln>
            <a:noFill/>
          </a:ln>
        </p:spPr>
        <p:txBody>
          <a:bodyPr anchorCtr="0" anchor="t" bIns="219425" lIns="438875" spcFirstLastPara="1" rIns="438875" wrap="square" tIns="219425"/>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1200" lvl="3" marL="1828800" algn="l">
              <a:spcBef>
                <a:spcPts val="1520"/>
              </a:spcBef>
              <a:spcAft>
                <a:spcPts val="0"/>
              </a:spcAft>
              <a:buClr>
                <a:schemeClr val="dk1"/>
              </a:buClr>
              <a:buSzPts val="7600"/>
              <a:buChar char="–"/>
              <a:defRPr sz="7600"/>
            </a:lvl4pPr>
            <a:lvl5pPr indent="-711200" lvl="4" marL="2286000" algn="l">
              <a:spcBef>
                <a:spcPts val="1520"/>
              </a:spcBef>
              <a:spcAft>
                <a:spcPts val="0"/>
              </a:spcAft>
              <a:buClr>
                <a:schemeClr val="dk1"/>
              </a:buClr>
              <a:buSzPts val="7600"/>
              <a:buChar char="»"/>
              <a:defRPr sz="7600"/>
            </a:lvl5pPr>
            <a:lvl6pPr indent="-711200" lvl="5" marL="2743200" algn="l">
              <a:spcBef>
                <a:spcPts val="1520"/>
              </a:spcBef>
              <a:spcAft>
                <a:spcPts val="0"/>
              </a:spcAft>
              <a:buClr>
                <a:schemeClr val="dk1"/>
              </a:buClr>
              <a:buSzPts val="7600"/>
              <a:buChar char="•"/>
              <a:defRPr sz="7600"/>
            </a:lvl6pPr>
            <a:lvl7pPr indent="-711200" lvl="6" marL="3200400" algn="l">
              <a:spcBef>
                <a:spcPts val="1520"/>
              </a:spcBef>
              <a:spcAft>
                <a:spcPts val="0"/>
              </a:spcAft>
              <a:buClr>
                <a:schemeClr val="dk1"/>
              </a:buClr>
              <a:buSzPts val="7600"/>
              <a:buChar char="•"/>
              <a:defRPr sz="7600"/>
            </a:lvl7pPr>
            <a:lvl8pPr indent="-711200" lvl="7" marL="3657600" algn="l">
              <a:spcBef>
                <a:spcPts val="1520"/>
              </a:spcBef>
              <a:spcAft>
                <a:spcPts val="0"/>
              </a:spcAft>
              <a:buClr>
                <a:schemeClr val="dk1"/>
              </a:buClr>
              <a:buSzPts val="7600"/>
              <a:buChar char="•"/>
              <a:defRPr sz="7600"/>
            </a:lvl8pPr>
            <a:lvl9pPr indent="-711200" lvl="8" marL="4114800" algn="l">
              <a:spcBef>
                <a:spcPts val="1520"/>
              </a:spcBef>
              <a:spcAft>
                <a:spcPts val="0"/>
              </a:spcAft>
              <a:buClr>
                <a:schemeClr val="dk1"/>
              </a:buClr>
              <a:buSzPts val="7600"/>
              <a:buChar char="•"/>
              <a:defRPr sz="7600"/>
            </a:lvl9pPr>
          </a:lstStyle>
          <a:p/>
        </p:txBody>
      </p:sp>
      <p:sp>
        <p:nvSpPr>
          <p:cNvPr id="40" name="Google Shape;40;p6"/>
          <p:cNvSpPr txBox="1"/>
          <p:nvPr>
            <p:ph idx="3" type="body"/>
          </p:nvPr>
        </p:nvSpPr>
        <p:spPr>
          <a:xfrm>
            <a:off x="22296122" y="7368544"/>
            <a:ext cx="19400519" cy="3070857"/>
          </a:xfrm>
          <a:prstGeom prst="rect">
            <a:avLst/>
          </a:prstGeom>
          <a:noFill/>
          <a:ln>
            <a:noFill/>
          </a:ln>
        </p:spPr>
        <p:txBody>
          <a:bodyPr anchorCtr="0" anchor="b" bIns="219425" lIns="438875" spcFirstLastPara="1" rIns="438875" wrap="square" tIns="219425"/>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20"/>
              </a:spcBef>
              <a:spcAft>
                <a:spcPts val="0"/>
              </a:spcAft>
              <a:buClr>
                <a:schemeClr val="dk1"/>
              </a:buClr>
              <a:buSzPts val="7600"/>
              <a:buNone/>
              <a:defRPr b="1" sz="7600"/>
            </a:lvl4pPr>
            <a:lvl5pPr indent="-228600" lvl="4" marL="2286000" algn="l">
              <a:spcBef>
                <a:spcPts val="1520"/>
              </a:spcBef>
              <a:spcAft>
                <a:spcPts val="0"/>
              </a:spcAft>
              <a:buClr>
                <a:schemeClr val="dk1"/>
              </a:buClr>
              <a:buSzPts val="7600"/>
              <a:buNone/>
              <a:defRPr b="1" sz="7600"/>
            </a:lvl5pPr>
            <a:lvl6pPr indent="-228600" lvl="5" marL="2743200" algn="l">
              <a:spcBef>
                <a:spcPts val="1520"/>
              </a:spcBef>
              <a:spcAft>
                <a:spcPts val="0"/>
              </a:spcAft>
              <a:buClr>
                <a:schemeClr val="dk1"/>
              </a:buClr>
              <a:buSzPts val="7600"/>
              <a:buNone/>
              <a:defRPr b="1" sz="7600"/>
            </a:lvl6pPr>
            <a:lvl7pPr indent="-228600" lvl="6" marL="3200400" algn="l">
              <a:spcBef>
                <a:spcPts val="1520"/>
              </a:spcBef>
              <a:spcAft>
                <a:spcPts val="0"/>
              </a:spcAft>
              <a:buClr>
                <a:schemeClr val="dk1"/>
              </a:buClr>
              <a:buSzPts val="7600"/>
              <a:buNone/>
              <a:defRPr b="1" sz="7600"/>
            </a:lvl7pPr>
            <a:lvl8pPr indent="-228600" lvl="7" marL="3657600" algn="l">
              <a:spcBef>
                <a:spcPts val="1520"/>
              </a:spcBef>
              <a:spcAft>
                <a:spcPts val="0"/>
              </a:spcAft>
              <a:buClr>
                <a:schemeClr val="dk1"/>
              </a:buClr>
              <a:buSzPts val="7600"/>
              <a:buNone/>
              <a:defRPr b="1" sz="7600"/>
            </a:lvl8pPr>
            <a:lvl9pPr indent="-228600" lvl="8" marL="4114800" algn="l">
              <a:spcBef>
                <a:spcPts val="1520"/>
              </a:spcBef>
              <a:spcAft>
                <a:spcPts val="0"/>
              </a:spcAft>
              <a:buClr>
                <a:schemeClr val="dk1"/>
              </a:buClr>
              <a:buSzPts val="7600"/>
              <a:buNone/>
              <a:defRPr b="1" sz="7600"/>
            </a:lvl9pPr>
          </a:lstStyle>
          <a:p/>
        </p:txBody>
      </p:sp>
      <p:sp>
        <p:nvSpPr>
          <p:cNvPr id="41" name="Google Shape;41;p6"/>
          <p:cNvSpPr txBox="1"/>
          <p:nvPr>
            <p:ph idx="4" type="body"/>
          </p:nvPr>
        </p:nvSpPr>
        <p:spPr>
          <a:xfrm>
            <a:off x="22296122" y="10439401"/>
            <a:ext cx="19400519" cy="18966183"/>
          </a:xfrm>
          <a:prstGeom prst="rect">
            <a:avLst/>
          </a:prstGeom>
          <a:noFill/>
          <a:ln>
            <a:noFill/>
          </a:ln>
        </p:spPr>
        <p:txBody>
          <a:bodyPr anchorCtr="0" anchor="t" bIns="219425" lIns="438875" spcFirstLastPara="1" rIns="438875" wrap="square" tIns="219425"/>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1200" lvl="3" marL="1828800" algn="l">
              <a:spcBef>
                <a:spcPts val="1520"/>
              </a:spcBef>
              <a:spcAft>
                <a:spcPts val="0"/>
              </a:spcAft>
              <a:buClr>
                <a:schemeClr val="dk1"/>
              </a:buClr>
              <a:buSzPts val="7600"/>
              <a:buChar char="–"/>
              <a:defRPr sz="7600"/>
            </a:lvl4pPr>
            <a:lvl5pPr indent="-711200" lvl="4" marL="2286000" algn="l">
              <a:spcBef>
                <a:spcPts val="1520"/>
              </a:spcBef>
              <a:spcAft>
                <a:spcPts val="0"/>
              </a:spcAft>
              <a:buClr>
                <a:schemeClr val="dk1"/>
              </a:buClr>
              <a:buSzPts val="7600"/>
              <a:buChar char="»"/>
              <a:defRPr sz="7600"/>
            </a:lvl5pPr>
            <a:lvl6pPr indent="-711200" lvl="5" marL="2743200" algn="l">
              <a:spcBef>
                <a:spcPts val="1520"/>
              </a:spcBef>
              <a:spcAft>
                <a:spcPts val="0"/>
              </a:spcAft>
              <a:buClr>
                <a:schemeClr val="dk1"/>
              </a:buClr>
              <a:buSzPts val="7600"/>
              <a:buChar char="•"/>
              <a:defRPr sz="7600"/>
            </a:lvl6pPr>
            <a:lvl7pPr indent="-711200" lvl="6" marL="3200400" algn="l">
              <a:spcBef>
                <a:spcPts val="1520"/>
              </a:spcBef>
              <a:spcAft>
                <a:spcPts val="0"/>
              </a:spcAft>
              <a:buClr>
                <a:schemeClr val="dk1"/>
              </a:buClr>
              <a:buSzPts val="7600"/>
              <a:buChar char="•"/>
              <a:defRPr sz="7600"/>
            </a:lvl7pPr>
            <a:lvl8pPr indent="-711200" lvl="7" marL="3657600" algn="l">
              <a:spcBef>
                <a:spcPts val="1520"/>
              </a:spcBef>
              <a:spcAft>
                <a:spcPts val="0"/>
              </a:spcAft>
              <a:buClr>
                <a:schemeClr val="dk1"/>
              </a:buClr>
              <a:buSzPts val="7600"/>
              <a:buChar char="•"/>
              <a:defRPr sz="7600"/>
            </a:lvl8pPr>
            <a:lvl9pPr indent="-711200" lvl="8" marL="4114800" algn="l">
              <a:spcBef>
                <a:spcPts val="1520"/>
              </a:spcBef>
              <a:spcAft>
                <a:spcPts val="0"/>
              </a:spcAft>
              <a:buClr>
                <a:schemeClr val="dk1"/>
              </a:buClr>
              <a:buSzPts val="7600"/>
              <a:buChar char="•"/>
              <a:defRPr sz="7600"/>
            </a:lvl9pPr>
          </a:lstStyle>
          <a:p/>
        </p:txBody>
      </p:sp>
      <p:sp>
        <p:nvSpPr>
          <p:cNvPr id="42" name="Google Shape;42;p6"/>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25" lIns="438875" spcFirstLastPara="1" rIns="438875" wrap="square" tIns="219425"/>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25" lIns="438875" spcFirstLastPara="1" rIns="438875" wrap="square" tIns="219425"/>
          <a:lstStyle>
            <a:lvl1pPr indent="-1206500" lvl="0" marL="457200" algn="l">
              <a:spcBef>
                <a:spcPts val="3080"/>
              </a:spcBef>
              <a:spcAft>
                <a:spcPts val="0"/>
              </a:spcAft>
              <a:buClr>
                <a:schemeClr val="dk1"/>
              </a:buClr>
              <a:buSzPts val="15400"/>
              <a:buChar char="•"/>
              <a:defRPr sz="15400"/>
            </a:lvl1pPr>
            <a:lvl2pPr indent="-1085850" lvl="1" marL="914400" algn="l">
              <a:spcBef>
                <a:spcPts val="2700"/>
              </a:spcBef>
              <a:spcAft>
                <a:spcPts val="0"/>
              </a:spcAft>
              <a:buClr>
                <a:schemeClr val="dk1"/>
              </a:buClr>
              <a:buSzPts val="13500"/>
              <a:buChar char="–"/>
              <a:defRPr sz="135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25" lIns="438875" spcFirstLastPara="1" rIns="438875" wrap="square" tIns="219425"/>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25" lIns="438875" spcFirstLastPara="1" rIns="438875" wrap="square" tIns="219425"/>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25" lIns="438875" spcFirstLastPara="1" rIns="438875" wrap="square" tIns="219425"/>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700"/>
              </a:spcBef>
              <a:spcAft>
                <a:spcPts val="0"/>
              </a:spcAft>
              <a:buClr>
                <a:schemeClr val="dk1"/>
              </a:buClr>
              <a:buSzPts val="13500"/>
              <a:buFont typeface="Arial"/>
              <a:buNone/>
              <a:defRPr b="0" i="0" sz="135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25" lIns="438875" spcFirstLastPara="1" rIns="438875" wrap="square" tIns="219425"/>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0" Type="http://schemas.openxmlformats.org/officeDocument/2006/relationships/hyperlink" Target="https://animals.mom.me/natural-habitat-amphipods-1181.html" TargetMode="External"/><Relationship Id="rId13" Type="http://schemas.openxmlformats.org/officeDocument/2006/relationships/image" Target="../media/image5.png"/><Relationship Id="rId12"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hyperlink" Target="https://www.dnabarcoding101.org/files/using-dna-barcodes.pdf" TargetMode="External"/><Relationship Id="rId5" Type="http://schemas.openxmlformats.org/officeDocument/2006/relationships/hyperlink" Target="http://www.edc.uri.edu/restoration/html/gallery/invert/pods.htm" TargetMode="External"/><Relationship Id="rId6" Type="http://schemas.openxmlformats.org/officeDocument/2006/relationships/hyperlink" Target="https://www.britannica.com/animal/amphipod" TargetMode="External"/><Relationship Id="rId7" Type="http://schemas.openxmlformats.org/officeDocument/2006/relationships/hyperlink" Target="https://earthforce.org/" TargetMode="External"/><Relationship Id="rId8" Type="http://schemas.openxmlformats.org/officeDocument/2006/relationships/hyperlink" Target="https://www.thesprucepets.com/culturing-amphipods-and-copepods-2924613"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p:nvPr/>
        </p:nvSpPr>
        <p:spPr>
          <a:xfrm>
            <a:off x="33423394" y="6096000"/>
            <a:ext cx="9882188"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5" name="Google Shape;85;p13"/>
          <p:cNvSpPr/>
          <p:nvPr/>
        </p:nvSpPr>
        <p:spPr>
          <a:xfrm>
            <a:off x="21858531" y="7384650"/>
            <a:ext cx="21346800"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6" name="Google Shape;86;p13"/>
          <p:cNvSpPr/>
          <p:nvPr/>
        </p:nvSpPr>
        <p:spPr>
          <a:xfrm>
            <a:off x="609600" y="6096000"/>
            <a:ext cx="9883775"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7" name="Google Shape;87;p13"/>
          <p:cNvSpPr/>
          <p:nvPr/>
        </p:nvSpPr>
        <p:spPr>
          <a:xfrm>
            <a:off x="609600" y="381000"/>
            <a:ext cx="42696000" cy="52578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8" name="Google Shape;88;p13"/>
          <p:cNvSpPr txBox="1"/>
          <p:nvPr/>
        </p:nvSpPr>
        <p:spPr>
          <a:xfrm>
            <a:off x="5715650" y="253450"/>
            <a:ext cx="31699200" cy="2123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2000">
                <a:solidFill>
                  <a:schemeClr val="dk1"/>
                </a:solidFill>
                <a:latin typeface="Calibri"/>
                <a:ea typeface="Calibri"/>
                <a:cs typeface="Calibri"/>
                <a:sym typeface="Calibri"/>
              </a:rPr>
              <a:t>The Effect of an Urban Environment on Amphipods</a:t>
            </a:r>
            <a:endParaRPr sz="12000"/>
          </a:p>
        </p:txBody>
      </p:sp>
      <p:sp>
        <p:nvSpPr>
          <p:cNvPr id="89" name="Google Shape;89;p13"/>
          <p:cNvSpPr txBox="1"/>
          <p:nvPr/>
        </p:nvSpPr>
        <p:spPr>
          <a:xfrm>
            <a:off x="6941126" y="4368200"/>
            <a:ext cx="28626000" cy="1025400"/>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i="1" lang="en-US" sz="6000">
                <a:solidFill>
                  <a:schemeClr val="dk1"/>
                </a:solidFill>
                <a:latin typeface="Calibri"/>
                <a:ea typeface="Calibri"/>
                <a:cs typeface="Calibri"/>
                <a:sym typeface="Calibri"/>
              </a:rPr>
              <a:t>Fieldston High School</a:t>
            </a:r>
            <a:r>
              <a:rPr baseline="30000" i="1" lang="en-US" sz="6000">
                <a:solidFill>
                  <a:schemeClr val="dk1"/>
                </a:solidFill>
                <a:latin typeface="Calibri"/>
                <a:ea typeface="Calibri"/>
                <a:cs typeface="Calibri"/>
                <a:sym typeface="Calibri"/>
              </a:rPr>
              <a:t>1 </a:t>
            </a:r>
            <a:r>
              <a:rPr i="1" lang="en-US" sz="6000">
                <a:solidFill>
                  <a:schemeClr val="dk1"/>
                </a:solidFill>
                <a:latin typeface="Calibri"/>
                <a:ea typeface="Calibri"/>
                <a:cs typeface="Calibri"/>
                <a:sym typeface="Calibri"/>
              </a:rPr>
              <a:t>; </a:t>
            </a:r>
            <a:r>
              <a:rPr i="1" lang="en-US" sz="6800">
                <a:solidFill>
                  <a:schemeClr val="dk1"/>
                </a:solidFill>
                <a:latin typeface="Calibri"/>
                <a:ea typeface="Calibri"/>
                <a:cs typeface="Calibri"/>
                <a:sym typeface="Calibri"/>
              </a:rPr>
              <a:t>Cold Spring Harbor Laboratory's DNA Learning Center</a:t>
            </a:r>
            <a:r>
              <a:rPr baseline="30000" i="1" lang="en-US" sz="6800">
                <a:solidFill>
                  <a:schemeClr val="dk1"/>
                </a:solidFill>
                <a:latin typeface="Calibri"/>
                <a:ea typeface="Calibri"/>
                <a:cs typeface="Calibri"/>
                <a:sym typeface="Calibri"/>
              </a:rPr>
              <a:t>2</a:t>
            </a:r>
            <a:endParaRPr i="1" sz="68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i="1" lang="en-US" sz="1200">
                <a:solidFill>
                  <a:schemeClr val="dk1"/>
                </a:solidFill>
                <a:latin typeface="Times New Roman"/>
                <a:ea typeface="Times New Roman"/>
                <a:cs typeface="Times New Roman"/>
                <a:sym typeface="Times New Roman"/>
              </a:rPr>
              <a:t>Abstract:</a:t>
            </a:r>
            <a:endParaRPr b="1" i="1" sz="1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i="1" sz="6000">
              <a:solidFill>
                <a:schemeClr val="dk1"/>
              </a:solidFill>
              <a:latin typeface="Calibri"/>
              <a:ea typeface="Calibri"/>
              <a:cs typeface="Calibri"/>
              <a:sym typeface="Calibri"/>
            </a:endParaRPr>
          </a:p>
        </p:txBody>
      </p:sp>
      <p:sp>
        <p:nvSpPr>
          <p:cNvPr id="90" name="Google Shape;90;p13"/>
          <p:cNvSpPr txBox="1"/>
          <p:nvPr/>
        </p:nvSpPr>
        <p:spPr>
          <a:xfrm>
            <a:off x="6941123" y="2240198"/>
            <a:ext cx="27497700" cy="1425600"/>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Clr>
                <a:srgbClr val="000000"/>
              </a:buClr>
              <a:buFont typeface="Arial"/>
              <a:buNone/>
            </a:pPr>
            <a:r>
              <a:rPr lang="en-US" sz="8600">
                <a:solidFill>
                  <a:schemeClr val="dk1"/>
                </a:solidFill>
                <a:latin typeface="Calibri"/>
                <a:ea typeface="Calibri"/>
                <a:cs typeface="Calibri"/>
                <a:sym typeface="Calibri"/>
              </a:rPr>
              <a:t>Denika Kao</a:t>
            </a:r>
            <a:r>
              <a:rPr baseline="30000" lang="en-US" sz="8600">
                <a:solidFill>
                  <a:schemeClr val="dk1"/>
                </a:solidFill>
                <a:latin typeface="Calibri"/>
                <a:ea typeface="Calibri"/>
                <a:cs typeface="Calibri"/>
                <a:sym typeface="Calibri"/>
              </a:rPr>
              <a:t>1, 2</a:t>
            </a:r>
            <a:r>
              <a:rPr lang="en-US" sz="8600">
                <a:solidFill>
                  <a:schemeClr val="dk1"/>
                </a:solidFill>
                <a:latin typeface="Calibri"/>
                <a:ea typeface="Calibri"/>
                <a:cs typeface="Calibri"/>
                <a:sym typeface="Calibri"/>
              </a:rPr>
              <a:t> and Holly Wemple</a:t>
            </a:r>
            <a:r>
              <a:rPr baseline="30000" lang="en-US" sz="8600">
                <a:solidFill>
                  <a:schemeClr val="dk1"/>
                </a:solidFill>
                <a:latin typeface="Calibri"/>
                <a:ea typeface="Calibri"/>
                <a:cs typeface="Calibri"/>
                <a:sym typeface="Calibri"/>
              </a:rPr>
              <a:t>1, 2</a:t>
            </a:r>
            <a:endParaRPr baseline="30000" sz="8600">
              <a:solidFill>
                <a:schemeClr val="dk1"/>
              </a:solidFill>
              <a:latin typeface="Calibri"/>
              <a:ea typeface="Calibri"/>
              <a:cs typeface="Calibri"/>
              <a:sym typeface="Calibri"/>
            </a:endParaRPr>
          </a:p>
        </p:txBody>
      </p:sp>
      <p:pic>
        <p:nvPicPr>
          <p:cNvPr id="91" name="Google Shape;91;p13"/>
          <p:cNvPicPr preferRelativeResize="0"/>
          <p:nvPr/>
        </p:nvPicPr>
        <p:blipFill rotWithShape="1">
          <a:blip r:embed="rId3">
            <a:alphaModFix/>
          </a:blip>
          <a:srcRect b="0" l="0" r="0" t="0"/>
          <a:stretch/>
        </p:blipFill>
        <p:spPr>
          <a:xfrm>
            <a:off x="36652850" y="789700"/>
            <a:ext cx="6288177" cy="1307975"/>
          </a:xfrm>
          <a:prstGeom prst="rect">
            <a:avLst/>
          </a:prstGeom>
          <a:noFill/>
          <a:ln>
            <a:noFill/>
          </a:ln>
        </p:spPr>
      </p:pic>
      <p:pic>
        <p:nvPicPr>
          <p:cNvPr id="92" name="Google Shape;92;p13"/>
          <p:cNvPicPr preferRelativeResize="0"/>
          <p:nvPr/>
        </p:nvPicPr>
        <p:blipFill rotWithShape="1">
          <a:blip r:embed="rId4">
            <a:alphaModFix/>
          </a:blip>
          <a:srcRect b="0" l="0" r="0" t="0"/>
          <a:stretch/>
        </p:blipFill>
        <p:spPr>
          <a:xfrm>
            <a:off x="856858" y="428069"/>
            <a:ext cx="5352977" cy="3138998"/>
          </a:xfrm>
          <a:prstGeom prst="rect">
            <a:avLst/>
          </a:prstGeom>
          <a:noFill/>
          <a:ln>
            <a:noFill/>
          </a:ln>
        </p:spPr>
      </p:pic>
      <p:sp>
        <p:nvSpPr>
          <p:cNvPr id="93" name="Google Shape;93;p13"/>
          <p:cNvSpPr txBox="1"/>
          <p:nvPr/>
        </p:nvSpPr>
        <p:spPr>
          <a:xfrm>
            <a:off x="1002344" y="6441535"/>
            <a:ext cx="9012513" cy="2234457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Abstract</a:t>
            </a:r>
            <a:endParaRPr/>
          </a:p>
          <a:p>
            <a:pPr indent="457200" lvl="0" marL="0" rtl="0" algn="l">
              <a:lnSpc>
                <a:spcPct val="115000"/>
              </a:lnSpc>
              <a:spcBef>
                <a:spcPts val="0"/>
              </a:spcBef>
              <a:spcAft>
                <a:spcPts val="0"/>
              </a:spcAft>
              <a:buSzPts val="1100"/>
              <a:buNone/>
            </a:pPr>
            <a:r>
              <a:rPr lang="en-US" sz="3500">
                <a:solidFill>
                  <a:schemeClr val="dk1"/>
                </a:solidFill>
                <a:latin typeface="Calibri"/>
                <a:ea typeface="Calibri"/>
                <a:cs typeface="Calibri"/>
                <a:sym typeface="Calibri"/>
              </a:rPr>
              <a:t>Our goal in collecting DNA samples of amphipods in Van Cortlandt Lake is to determine which species reside there in particular regions of the lake with differing water quality tests to determine the environmental factors that create diversity of amphipod species. Species were collected, and DNA was sequenced. Amphipods of the Hyalellidae family were found at all sites while one sample belonged to the Crangonyctidae family which was found at site A, which had a pH of 6. This suggests that members of this family thrive better in a semi-acidic environment.</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rPr lang="en-US" sz="8600">
                <a:solidFill>
                  <a:schemeClr val="dk1"/>
                </a:solidFill>
                <a:latin typeface="Calibri"/>
                <a:ea typeface="Calibri"/>
                <a:cs typeface="Calibri"/>
                <a:sym typeface="Calibri"/>
              </a:rPr>
              <a:t>Introduction</a:t>
            </a:r>
            <a:endParaRPr/>
          </a:p>
          <a:p>
            <a:pPr indent="0" lvl="0" marL="0" rtl="0" algn="l">
              <a:lnSpc>
                <a:spcPct val="115000"/>
              </a:lnSpc>
              <a:spcBef>
                <a:spcPts val="0"/>
              </a:spcBef>
              <a:spcAft>
                <a:spcPts val="0"/>
              </a:spcAft>
              <a:buSzPts val="1100"/>
              <a:buNone/>
            </a:pPr>
            <a:r>
              <a:rPr lang="en-US" sz="3400">
                <a:solidFill>
                  <a:schemeClr val="dk1"/>
                </a:solidFill>
                <a:latin typeface="Calibri"/>
                <a:ea typeface="Calibri"/>
                <a:cs typeface="Calibri"/>
                <a:sym typeface="Calibri"/>
              </a:rPr>
              <a:t>Amphipods can be found in any body of water; however, they prefer brackish water around 22-28°C – more diversity will be found in those conditions (Mom.me n.d., The Spruce Pets 2017). Since amphipods can only survive in certain conditions, the quality of the water will be tested to see how much the habitat environment affects the diversity of species. The majority of them live in water, since they do not have a completely waterproof exoskeleton (Encyclopedia Britannica 2009). Physically similar to shrimp at first glance, amphipods are brightly colored as well as translucent. They are curved downwards at the head and rear end, forming an almost ovular shape. Flattened from side to side, their small width and long length along with three abdominal appendages enable them to swim quickly and agilely. (Encyclopedia Britannica 2009). Known as decomposers, the diet of an amphipod generally consists of dead or decaying algae and seaweed (edc.uri n.d.). However, since they are also scavengers, they do eat carrion, and in captivity, are mostly given meaty foods that break down easily in water. (The Spruce Pets 2017).</a:t>
            </a:r>
            <a:endParaRPr b="1" sz="3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3600">
              <a:solidFill>
                <a:schemeClr val="dk1"/>
              </a:solidFill>
              <a:latin typeface="Calibri"/>
              <a:ea typeface="Calibri"/>
              <a:cs typeface="Calibri"/>
              <a:sym typeface="Calibri"/>
            </a:endParaRPr>
          </a:p>
          <a:p>
            <a:pPr indent="0" lvl="0" marL="0" marR="0" rtl="0" algn="l">
              <a:spcBef>
                <a:spcPts val="0"/>
              </a:spcBef>
              <a:spcAft>
                <a:spcPts val="0"/>
              </a:spcAft>
              <a:buNone/>
            </a:pPr>
            <a:r>
              <a:t/>
            </a:r>
            <a:endParaRPr i="1" sz="5400">
              <a:solidFill>
                <a:schemeClr val="dk1"/>
              </a:solidFill>
              <a:latin typeface="Calibri"/>
              <a:ea typeface="Calibri"/>
              <a:cs typeface="Calibri"/>
              <a:sym typeface="Calibri"/>
            </a:endParaRPr>
          </a:p>
        </p:txBody>
      </p:sp>
      <p:sp>
        <p:nvSpPr>
          <p:cNvPr id="94" name="Google Shape;94;p13"/>
          <p:cNvSpPr txBox="1"/>
          <p:nvPr/>
        </p:nvSpPr>
        <p:spPr>
          <a:xfrm>
            <a:off x="11942050" y="6441507"/>
            <a:ext cx="9916500" cy="24925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Materials &amp; Methods </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DNA was extracted, amplified, and ran through gels according to the DNA Urban Barcoding Project Protocols.</a:t>
            </a:r>
            <a:endParaRPr sz="4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lang="en-US" sz="8600">
                <a:solidFill>
                  <a:schemeClr val="dk1"/>
                </a:solidFill>
                <a:latin typeface="Calibri"/>
                <a:ea typeface="Calibri"/>
                <a:cs typeface="Calibri"/>
                <a:sym typeface="Calibri"/>
              </a:rPr>
              <a:t>Tables &amp; Figures</a:t>
            </a:r>
            <a:endParaRPr>
              <a:solidFill>
                <a:schemeClr val="dk1"/>
              </a:solidFill>
            </a:endParaRPr>
          </a:p>
          <a:p>
            <a:pPr indent="0" lvl="0" marL="0" rtl="0" algn="l">
              <a:lnSpc>
                <a:spcPct val="115000"/>
              </a:lnSpc>
              <a:spcBef>
                <a:spcPts val="0"/>
              </a:spcBef>
              <a:spcAft>
                <a:spcPts val="0"/>
              </a:spcAft>
              <a:buSzPts val="1100"/>
              <a:buNone/>
            </a:pPr>
            <a:r>
              <a:rPr b="1" lang="en-US" sz="4800">
                <a:solidFill>
                  <a:schemeClr val="dk1"/>
                </a:solidFill>
                <a:latin typeface="Times New Roman"/>
                <a:ea typeface="Times New Roman"/>
                <a:cs typeface="Times New Roman"/>
                <a:sym typeface="Times New Roman"/>
              </a:rPr>
              <a:t>Water quality of Van Cortlandt Lake at Different Locations</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rPr b="1" lang="en-US" sz="4800">
                <a:solidFill>
                  <a:schemeClr val="dk1"/>
                </a:solidFill>
                <a:latin typeface="Times New Roman"/>
                <a:ea typeface="Times New Roman"/>
                <a:cs typeface="Times New Roman"/>
                <a:sym typeface="Times New Roman"/>
              </a:rPr>
              <a:t>Locations where Samples were Collected</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rPr b="1" lang="en-US" sz="3000">
                <a:solidFill>
                  <a:schemeClr val="dk1"/>
                </a:solidFill>
                <a:latin typeface="Times New Roman"/>
                <a:ea typeface="Times New Roman"/>
                <a:cs typeface="Times New Roman"/>
                <a:sym typeface="Times New Roman"/>
              </a:rPr>
              <a:t> Site A               Site B                 Site C</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b="1" lang="en-US" sz="4800">
                <a:solidFill>
                  <a:schemeClr val="dk1"/>
                </a:solidFill>
                <a:latin typeface="Times New Roman"/>
                <a:ea typeface="Times New Roman"/>
                <a:cs typeface="Times New Roman"/>
                <a:sym typeface="Times New Roman"/>
              </a:rPr>
              <a:t>Location and Family of Samples Collected</a:t>
            </a:r>
            <a:endParaRPr b="1" sz="4800">
              <a:solidFill>
                <a:schemeClr val="dk1"/>
              </a:solidFill>
              <a:latin typeface="Times New Roman"/>
              <a:ea typeface="Times New Roman"/>
              <a:cs typeface="Times New Roman"/>
              <a:sym typeface="Times New Roman"/>
            </a:endParaRPr>
          </a:p>
        </p:txBody>
      </p:sp>
      <p:sp>
        <p:nvSpPr>
          <p:cNvPr id="95" name="Google Shape;95;p13"/>
          <p:cNvSpPr txBox="1"/>
          <p:nvPr/>
        </p:nvSpPr>
        <p:spPr>
          <a:xfrm>
            <a:off x="22773350" y="6441525"/>
            <a:ext cx="9317700" cy="25207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Results</a:t>
            </a:r>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3500">
                <a:solidFill>
                  <a:schemeClr val="dk1"/>
                </a:solidFill>
                <a:latin typeface="Calibri"/>
                <a:ea typeface="Calibri"/>
                <a:cs typeface="Calibri"/>
                <a:sym typeface="Calibri"/>
              </a:rPr>
              <a:t>	Site A at the south end of Van Cortlandt Lake, in distilled murky water which was exposed to sun, 7 amphipods were found to be of the Hyaellidea family. This location had a pH of 6. At this site we also found a sample to be in the </a:t>
            </a:r>
            <a:r>
              <a:rPr i="1" lang="en-US" sz="3500">
                <a:solidFill>
                  <a:schemeClr val="dk1"/>
                </a:solidFill>
                <a:latin typeface="Calibri"/>
                <a:ea typeface="Calibri"/>
                <a:cs typeface="Calibri"/>
                <a:sym typeface="Calibri"/>
              </a:rPr>
              <a:t>Crangonyx</a:t>
            </a:r>
            <a:r>
              <a:rPr lang="en-US" sz="3500">
                <a:solidFill>
                  <a:schemeClr val="dk1"/>
                </a:solidFill>
                <a:latin typeface="Calibri"/>
                <a:ea typeface="Calibri"/>
                <a:cs typeface="Calibri"/>
                <a:sym typeface="Calibri"/>
              </a:rPr>
              <a:t> </a:t>
            </a:r>
            <a:r>
              <a:rPr i="1" lang="en-US" sz="3500">
                <a:solidFill>
                  <a:schemeClr val="dk1"/>
                </a:solidFill>
                <a:latin typeface="Calibri"/>
                <a:ea typeface="Calibri"/>
                <a:cs typeface="Calibri"/>
                <a:sym typeface="Calibri"/>
              </a:rPr>
              <a:t>Floridanus</a:t>
            </a:r>
            <a:r>
              <a:rPr lang="en-US" sz="3500">
                <a:solidFill>
                  <a:schemeClr val="dk1"/>
                </a:solidFill>
                <a:latin typeface="Calibri"/>
                <a:ea typeface="Calibri"/>
                <a:cs typeface="Calibri"/>
                <a:sym typeface="Calibri"/>
              </a:rPr>
              <a:t> species. At site B, at the west side of the lake, about midway between the two ends, on the shore of the lake with vegetation growing on sides, we found 2 samples in a pH of 7. At site C, in Tibbets Brook at the north end of the lake in stagnant water and a muddy shallow bottom, we found 9 samples in the Hyaellidea family. This location had a pH of 6.</a:t>
            </a:r>
            <a:r>
              <a:rPr lang="en-US" sz="3000">
                <a:solidFill>
                  <a:schemeClr val="dk1"/>
                </a:solidFill>
                <a:latin typeface="Calibri"/>
                <a:ea typeface="Calibri"/>
                <a:cs typeface="Calibri"/>
                <a:sym typeface="Calibri"/>
              </a:rPr>
              <a:t> </a:t>
            </a:r>
            <a:endParaRPr sz="3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lang="en-US" sz="8600">
                <a:solidFill>
                  <a:schemeClr val="dk1"/>
                </a:solidFill>
                <a:latin typeface="Calibri"/>
                <a:ea typeface="Calibri"/>
                <a:cs typeface="Calibri"/>
                <a:sym typeface="Calibri"/>
              </a:rPr>
              <a:t>Discussion </a:t>
            </a:r>
            <a:endParaRPr sz="5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3500">
                <a:solidFill>
                  <a:schemeClr val="dk1"/>
                </a:solidFill>
                <a:latin typeface="Calibri"/>
                <a:ea typeface="Calibri"/>
                <a:cs typeface="Calibri"/>
                <a:sym typeface="Calibri"/>
              </a:rPr>
              <a:t>The Hyaellidea spp was found at all sites suggesting that this family does well in water that is slightly acidic or neutral (6-7). It also thrives on vegetation in the lake or on a log. There were fewer samples found of Hyaellidea spp in site two with a pH of 7, meaning that they might favor slightly acidic waters. The </a:t>
            </a:r>
            <a:r>
              <a:rPr i="1" lang="en-US" sz="3500">
                <a:solidFill>
                  <a:schemeClr val="dk1"/>
                </a:solidFill>
                <a:latin typeface="Calibri"/>
                <a:ea typeface="Calibri"/>
                <a:cs typeface="Calibri"/>
                <a:sym typeface="Calibri"/>
              </a:rPr>
              <a:t>Crangonyx floridanu</a:t>
            </a:r>
            <a:r>
              <a:rPr lang="en-US" sz="3500">
                <a:solidFill>
                  <a:schemeClr val="dk1"/>
                </a:solidFill>
                <a:latin typeface="Calibri"/>
                <a:ea typeface="Calibri"/>
                <a:cs typeface="Calibri"/>
                <a:sym typeface="Calibri"/>
              </a:rPr>
              <a:t>s species found at the site A is not native to the area; however, it is unlikely to be </a:t>
            </a:r>
            <a:r>
              <a:rPr i="1" lang="en-US" sz="3500">
                <a:solidFill>
                  <a:schemeClr val="dk1"/>
                </a:solidFill>
                <a:latin typeface="Calibri"/>
                <a:ea typeface="Calibri"/>
                <a:cs typeface="Calibri"/>
                <a:sym typeface="Calibri"/>
              </a:rPr>
              <a:t>Crangonyx floridanus</a:t>
            </a:r>
            <a:r>
              <a:rPr lang="en-US" sz="3500">
                <a:solidFill>
                  <a:schemeClr val="dk1"/>
                </a:solidFill>
                <a:latin typeface="Calibri"/>
                <a:ea typeface="Calibri"/>
                <a:cs typeface="Calibri"/>
                <a:sym typeface="Calibri"/>
              </a:rPr>
              <a:t>  since this species’ generally location is in Florida and South Carolina. C. Floridanus are not accustomed to waters that freeze in the winter, meaning that the Crangonyx spp are present, but probably are not of the floridanus species. The Crangonyx spp are present at Van Cortlandt Park in smaller populations compared to the Hyaellidea family. There are two possible reasons: it could be a growing population thriving with the change in water quality, or decreasing with the change. </a:t>
            </a:r>
            <a:endParaRPr b="1" sz="4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b="1" sz="4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p:txBody>
      </p:sp>
      <p:sp>
        <p:nvSpPr>
          <p:cNvPr id="96" name="Google Shape;96;p13"/>
          <p:cNvSpPr txBox="1"/>
          <p:nvPr/>
        </p:nvSpPr>
        <p:spPr>
          <a:xfrm>
            <a:off x="33761466" y="6441535"/>
            <a:ext cx="9317700" cy="2733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Discussion (cont.) </a:t>
            </a:r>
            <a:endParaRPr sz="3500">
              <a:solidFill>
                <a:schemeClr val="dk1"/>
              </a:solidFill>
              <a:latin typeface="Calibri"/>
              <a:ea typeface="Calibri"/>
              <a:cs typeface="Calibri"/>
              <a:sym typeface="Calibri"/>
            </a:endParaRPr>
          </a:p>
          <a:p>
            <a:pPr indent="0" lvl="0" marL="0" rtl="0" algn="l">
              <a:lnSpc>
                <a:spcPct val="115000"/>
              </a:lnSpc>
              <a:spcBef>
                <a:spcPts val="0"/>
              </a:spcBef>
              <a:spcAft>
                <a:spcPts val="0"/>
              </a:spcAft>
              <a:buSzPts val="1100"/>
              <a:buNone/>
            </a:pPr>
            <a:r>
              <a:rPr lang="en-US" sz="3500">
                <a:solidFill>
                  <a:schemeClr val="dk1"/>
                </a:solidFill>
                <a:latin typeface="Calibri"/>
                <a:ea typeface="Calibri"/>
                <a:cs typeface="Calibri"/>
                <a:sym typeface="Calibri"/>
              </a:rPr>
              <a:t>	During the experiment it was difficult to determine if the amphipod specimens were completely crushed; they were crushed for over two minutes, and appeared invisible to the naked eye. However, when the lysis solution was added, it was apparent that they were not completely ground up. Researching further, it would be interesting to further the species of the samples found. After speaking to John Butler, a park ranger of The Friends of Van Cortlandt park, information was offered regarding a possible new species of the Hyaellidea family; he believes that these amphipods had evolved from saltwater amphipods. </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rPr lang="en-US" sz="8600">
                <a:solidFill>
                  <a:schemeClr val="dk1"/>
                </a:solidFill>
                <a:latin typeface="Calibri"/>
                <a:ea typeface="Calibri"/>
                <a:cs typeface="Calibri"/>
                <a:sym typeface="Calibri"/>
              </a:rPr>
              <a:t>References</a:t>
            </a:r>
            <a:endParaRPr sz="5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1200">
                <a:solidFill>
                  <a:srgbClr val="333333"/>
                </a:solidFill>
                <a:highlight>
                  <a:srgbClr val="FFFFFF"/>
                </a:highlight>
                <a:latin typeface="Times New Roman"/>
                <a:ea typeface="Times New Roman"/>
                <a:cs typeface="Times New Roman"/>
                <a:sym typeface="Times New Roman"/>
              </a:rPr>
              <a:t>Amp</a:t>
            </a:r>
            <a:r>
              <a:rPr lang="en-US" sz="2400">
                <a:solidFill>
                  <a:srgbClr val="333333"/>
                </a:solidFill>
                <a:highlight>
                  <a:srgbClr val="FFFFFF"/>
                </a:highlight>
                <a:latin typeface="Times New Roman"/>
                <a:ea typeface="Times New Roman"/>
                <a:cs typeface="Times New Roman"/>
                <a:sym typeface="Times New Roman"/>
              </a:rPr>
              <a:t>hipods and Isopods. (n.d.). Retrieved September 28, 2018, from</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u="sng">
                <a:solidFill>
                  <a:srgbClr val="1155CC"/>
                </a:solidFill>
                <a:highlight>
                  <a:srgbClr val="FFFFFF"/>
                </a:highlight>
                <a:latin typeface="Times New Roman"/>
                <a:ea typeface="Times New Roman"/>
                <a:cs typeface="Times New Roman"/>
                <a:sym typeface="Times New Roman"/>
                <a:hlinkClick r:id="rId5"/>
              </a:rPr>
              <a:t>http://www.edc.uri.edu/restoration/html/gallery/invert/pods.htm</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Britannica, T. E. (2009, April 16). Amphipod. Retrieved September 28, 2018, from </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u="sng">
                <a:solidFill>
                  <a:srgbClr val="1155CC"/>
                </a:solidFill>
                <a:highlight>
                  <a:srgbClr val="FFFFFF"/>
                </a:highlight>
                <a:latin typeface="Times New Roman"/>
                <a:ea typeface="Times New Roman"/>
                <a:cs typeface="Times New Roman"/>
                <a:sym typeface="Times New Roman"/>
                <a:hlinkClick r:id="rId6"/>
              </a:rPr>
              <a:t>https://www.britannica.com/animal/amphipod</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Earth Force. “Low Cost Water Monitoring.” June 7th, 2016. Retrieved October 4, 2018, from </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u="sng">
                <a:solidFill>
                  <a:srgbClr val="1155CC"/>
                </a:solidFill>
                <a:highlight>
                  <a:srgbClr val="FFFFFF"/>
                </a:highlight>
                <a:latin typeface="Times New Roman"/>
                <a:ea typeface="Times New Roman"/>
                <a:cs typeface="Times New Roman"/>
                <a:sym typeface="Times New Roman"/>
                <a:hlinkClick r:id="rId7"/>
              </a:rPr>
              <a:t>https://earthforce.org/</a:t>
            </a:r>
            <a:r>
              <a:rPr lang="en-US" sz="2400">
                <a:solidFill>
                  <a:srgbClr val="333333"/>
                </a:solidFill>
                <a:highlight>
                  <a:srgbClr val="FFFFFF"/>
                </a:highlight>
                <a:latin typeface="Times New Roman"/>
                <a:ea typeface="Times New Roman"/>
                <a:cs typeface="Times New Roman"/>
                <a:sym typeface="Times New Roman"/>
              </a:rPr>
              <a:t>.</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“GelGreen® Nucleic Acid Gel Stain.” </a:t>
            </a:r>
            <a:r>
              <a:rPr i="1" lang="en-US" sz="2400">
                <a:solidFill>
                  <a:srgbClr val="333333"/>
                </a:solidFill>
                <a:latin typeface="Times New Roman"/>
                <a:ea typeface="Times New Roman"/>
                <a:cs typeface="Times New Roman"/>
                <a:sym typeface="Times New Roman"/>
              </a:rPr>
              <a:t>Biotium</a:t>
            </a:r>
            <a:r>
              <a:rPr lang="en-US" sz="2400">
                <a:solidFill>
                  <a:srgbClr val="333333"/>
                </a:solidFill>
                <a:highlight>
                  <a:srgbClr val="FFFFFF"/>
                </a:highlight>
                <a:latin typeface="Times New Roman"/>
                <a:ea typeface="Times New Roman"/>
                <a:cs typeface="Times New Roman"/>
                <a:sym typeface="Times New Roman"/>
              </a:rPr>
              <a:t>, </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biotium.com/product/gelgreen-nucleic-acid-gel-stain/.</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b="1"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Hauter, D., &amp; Hauter, S. (2017, May 24). Growing, Cultivating, or Culturing Amphipods and Copepods.</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Retrieved September 28, 2018, from</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u="sng">
                <a:solidFill>
                  <a:srgbClr val="1155CC"/>
                </a:solidFill>
                <a:highlight>
                  <a:srgbClr val="FFFFFF"/>
                </a:highlight>
                <a:latin typeface="Times New Roman"/>
                <a:ea typeface="Times New Roman"/>
                <a:cs typeface="Times New Roman"/>
                <a:sym typeface="Times New Roman"/>
                <a:hlinkClick r:id="rId8"/>
              </a:rPr>
              <a:t>https://www.thesprucepets.com/culturing-amphipods-and-copepods-292	4613</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Using DNA Barcodes to Identify and Classify Living Things. (2018). Retrieved October 27, 2018, from</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 </a:t>
            </a:r>
            <a:r>
              <a:rPr lang="en-US" sz="2400" u="sng">
                <a:solidFill>
                  <a:srgbClr val="1155CC"/>
                </a:solidFill>
                <a:highlight>
                  <a:srgbClr val="FFFFFF"/>
                </a:highlight>
                <a:latin typeface="Times New Roman"/>
                <a:ea typeface="Times New Roman"/>
                <a:cs typeface="Times New Roman"/>
                <a:sym typeface="Times New Roman"/>
                <a:hlinkClick r:id="rId9"/>
              </a:rPr>
              <a:t>https://www.dnabarcoding101.org/files/using-dna-barcodes.pdf</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2400">
              <a:solidFill>
                <a:srgbClr val="333333"/>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2400">
                <a:solidFill>
                  <a:srgbClr val="333333"/>
                </a:solidFill>
                <a:highlight>
                  <a:srgbClr val="FFFFFF"/>
                </a:highlight>
                <a:latin typeface="Times New Roman"/>
                <a:ea typeface="Times New Roman"/>
                <a:cs typeface="Times New Roman"/>
                <a:sym typeface="Times New Roman"/>
              </a:rPr>
              <a:t>Willson, J. (2017, November 21). Natural Habitat of Amphipods. Retrieved September 28, 2018, from</a:t>
            </a:r>
            <a:endParaRPr sz="2400">
              <a:solidFill>
                <a:srgbClr val="333333"/>
              </a:solidFill>
              <a:highlight>
                <a:srgbClr val="FFFFFF"/>
              </a:highlight>
              <a:latin typeface="Times New Roman"/>
              <a:ea typeface="Times New Roman"/>
              <a:cs typeface="Times New Roman"/>
              <a:sym typeface="Times New Roman"/>
            </a:endParaRPr>
          </a:p>
          <a:p>
            <a:pPr indent="457200" lvl="0" marL="0" rtl="0" algn="l">
              <a:lnSpc>
                <a:spcPct val="115000"/>
              </a:lnSpc>
              <a:spcBef>
                <a:spcPts val="0"/>
              </a:spcBef>
              <a:spcAft>
                <a:spcPts val="0"/>
              </a:spcAft>
              <a:buClr>
                <a:schemeClr val="dk1"/>
              </a:buClr>
              <a:buSzPts val="1100"/>
              <a:buFont typeface="Arial"/>
              <a:buNone/>
            </a:pPr>
            <a:r>
              <a:rPr lang="en-US" sz="2400" u="sng">
                <a:solidFill>
                  <a:srgbClr val="1155CC"/>
                </a:solidFill>
                <a:highlight>
                  <a:srgbClr val="FFFFFF"/>
                </a:highlight>
                <a:latin typeface="Times New Roman"/>
                <a:ea typeface="Times New Roman"/>
                <a:cs typeface="Times New Roman"/>
                <a:sym typeface="Times New Roman"/>
                <a:hlinkClick r:id="rId10"/>
              </a:rPr>
              <a:t>https://animals.mom.me/natural-habitat-amphipods-1181.html</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rPr lang="en-US" sz="8600">
                <a:solidFill>
                  <a:schemeClr val="dk1"/>
                </a:solidFill>
                <a:latin typeface="Calibri"/>
                <a:ea typeface="Calibri"/>
                <a:cs typeface="Calibri"/>
                <a:sym typeface="Calibri"/>
              </a:rPr>
              <a:t>Acknowledgements</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A special thanks to John Bulter and Alex Byrne for helping us find our samples in the park.</a:t>
            </a:r>
            <a:r>
              <a:rPr lang="en-US" sz="5400">
                <a:solidFill>
                  <a:schemeClr val="dk1"/>
                </a:solidFill>
                <a:latin typeface="Calibri"/>
                <a:ea typeface="Calibri"/>
                <a:cs typeface="Calibri"/>
                <a:sym typeface="Calibri"/>
              </a:rPr>
              <a:t> </a:t>
            </a:r>
            <a:endParaRPr sz="5400">
              <a:solidFill>
                <a:schemeClr val="dk1"/>
              </a:solidFill>
              <a:latin typeface="Calibri"/>
              <a:ea typeface="Calibri"/>
              <a:cs typeface="Calibri"/>
              <a:sym typeface="Calibri"/>
            </a:endParaRPr>
          </a:p>
        </p:txBody>
      </p:sp>
      <p:sp>
        <p:nvSpPr>
          <p:cNvPr id="97" name="Google Shape;97;p13"/>
          <p:cNvSpPr txBox="1"/>
          <p:nvPr/>
        </p:nvSpPr>
        <p:spPr>
          <a:xfrm>
            <a:off x="37011350" y="2757250"/>
            <a:ext cx="5352900" cy="21237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sz="4400">
                <a:solidFill>
                  <a:schemeClr val="dk1"/>
                </a:solidFill>
                <a:latin typeface="Calibri"/>
                <a:ea typeface="Calibri"/>
                <a:cs typeface="Calibri"/>
                <a:sym typeface="Calibri"/>
              </a:rPr>
              <a:t>Funded by the</a:t>
            </a:r>
            <a:endParaRPr/>
          </a:p>
          <a:p>
            <a:pPr indent="0" lvl="0" marL="0" marR="0" rtl="0" algn="r">
              <a:spcBef>
                <a:spcPts val="0"/>
              </a:spcBef>
              <a:spcAft>
                <a:spcPts val="0"/>
              </a:spcAft>
              <a:buNone/>
            </a:pPr>
            <a:r>
              <a:rPr lang="en-US" sz="4400">
                <a:solidFill>
                  <a:schemeClr val="dk1"/>
                </a:solidFill>
                <a:latin typeface="Calibri"/>
                <a:ea typeface="Calibri"/>
                <a:cs typeface="Calibri"/>
                <a:sym typeface="Calibri"/>
              </a:rPr>
              <a:t>Thompson Family Foundation </a:t>
            </a:r>
            <a:endParaRPr sz="4400">
              <a:solidFill>
                <a:schemeClr val="dk1"/>
              </a:solidFill>
              <a:latin typeface="Calibri"/>
              <a:ea typeface="Calibri"/>
              <a:cs typeface="Calibri"/>
              <a:sym typeface="Calibri"/>
            </a:endParaRPr>
          </a:p>
        </p:txBody>
      </p:sp>
      <p:graphicFrame>
        <p:nvGraphicFramePr>
          <p:cNvPr id="98" name="Google Shape;98;p13"/>
          <p:cNvGraphicFramePr/>
          <p:nvPr/>
        </p:nvGraphicFramePr>
        <p:xfrm>
          <a:off x="11942050" y="13871300"/>
          <a:ext cx="3000000" cy="3000000"/>
        </p:xfrm>
        <a:graphic>
          <a:graphicData uri="http://schemas.openxmlformats.org/drawingml/2006/table">
            <a:tbl>
              <a:tblPr>
                <a:noFill/>
                <a:tableStyleId>{9B40C39C-0C01-46F5-B509-8117B28CE130}</a:tableStyleId>
              </a:tblPr>
              <a:tblGrid>
                <a:gridCol w="849075"/>
                <a:gridCol w="849075"/>
                <a:gridCol w="849075"/>
                <a:gridCol w="849075"/>
                <a:gridCol w="849075"/>
                <a:gridCol w="849075"/>
                <a:gridCol w="849075"/>
              </a:tblGrid>
              <a:tr h="12700">
                <a:tc>
                  <a:txBody>
                    <a:bodyPr>
                      <a:noAutofit/>
                    </a:bodyPr>
                    <a:lstStyle/>
                    <a:p>
                      <a:pPr indent="0" lvl="0" marL="0" rtl="0" algn="l">
                        <a:lnSpc>
                          <a:spcPct val="115000"/>
                        </a:lnSpc>
                        <a:spcBef>
                          <a:spcPts val="0"/>
                        </a:spcBef>
                        <a:spcAft>
                          <a:spcPts val="0"/>
                        </a:spcAft>
                        <a:buNone/>
                      </a:pPr>
                      <a:r>
                        <a:rPr lang="en-US" sz="1200"/>
                        <a:t>Site:</a:t>
                      </a:r>
                      <a:endParaRPr sz="1200"/>
                    </a:p>
                  </a:txBody>
                  <a:tcPr marT="63500" marB="63500" marR="63500" marL="63500"/>
                </a:tc>
                <a:tc>
                  <a:txBody>
                    <a:bodyPr>
                      <a:noAutofit/>
                    </a:bodyPr>
                    <a:lstStyle/>
                    <a:p>
                      <a:pPr indent="0" lvl="0" marL="0" rtl="0" algn="l">
                        <a:lnSpc>
                          <a:spcPct val="115000"/>
                        </a:lnSpc>
                        <a:spcBef>
                          <a:spcPts val="0"/>
                        </a:spcBef>
                        <a:spcAft>
                          <a:spcPts val="0"/>
                        </a:spcAft>
                        <a:buNone/>
                      </a:pPr>
                      <a:r>
                        <a:rPr lang="en-US" sz="1200"/>
                        <a:t>Dissolved Oxygen (ppm):</a:t>
                      </a:r>
                      <a:endParaRPr sz="1200"/>
                    </a:p>
                  </a:txBody>
                  <a:tcPr marT="63500" marB="63500" marR="63500" marL="63500"/>
                </a:tc>
                <a:tc>
                  <a:txBody>
                    <a:bodyPr>
                      <a:noAutofit/>
                    </a:bodyPr>
                    <a:lstStyle/>
                    <a:p>
                      <a:pPr indent="0" lvl="0" marL="0" rtl="0" algn="l">
                        <a:lnSpc>
                          <a:spcPct val="115000"/>
                        </a:lnSpc>
                        <a:spcBef>
                          <a:spcPts val="0"/>
                        </a:spcBef>
                        <a:spcAft>
                          <a:spcPts val="0"/>
                        </a:spcAft>
                        <a:buNone/>
                      </a:pPr>
                      <a:r>
                        <a:rPr lang="en-US" sz="1200"/>
                        <a:t>pH Level:</a:t>
                      </a:r>
                      <a:endParaRPr sz="1200"/>
                    </a:p>
                  </a:txBody>
                  <a:tcPr marT="63500" marB="63500" marR="63500" marL="63500"/>
                </a:tc>
                <a:tc>
                  <a:txBody>
                    <a:bodyPr>
                      <a:noAutofit/>
                    </a:bodyPr>
                    <a:lstStyle/>
                    <a:p>
                      <a:pPr indent="0" lvl="0" marL="0" rtl="0" algn="l">
                        <a:lnSpc>
                          <a:spcPct val="115000"/>
                        </a:lnSpc>
                        <a:spcBef>
                          <a:spcPts val="0"/>
                        </a:spcBef>
                        <a:spcAft>
                          <a:spcPts val="0"/>
                        </a:spcAft>
                        <a:buNone/>
                      </a:pPr>
                      <a:r>
                        <a:rPr lang="en-US" sz="1200"/>
                        <a:t>Nitrate (ppm):</a:t>
                      </a:r>
                      <a:endParaRPr sz="1200"/>
                    </a:p>
                  </a:txBody>
                  <a:tcPr marT="63500" marB="63500" marR="63500" marL="63500"/>
                </a:tc>
                <a:tc>
                  <a:txBody>
                    <a:bodyPr>
                      <a:noAutofit/>
                    </a:bodyPr>
                    <a:lstStyle/>
                    <a:p>
                      <a:pPr indent="0" lvl="0" marL="0" rtl="0" algn="l">
                        <a:lnSpc>
                          <a:spcPct val="115000"/>
                        </a:lnSpc>
                        <a:spcBef>
                          <a:spcPts val="0"/>
                        </a:spcBef>
                        <a:spcAft>
                          <a:spcPts val="0"/>
                        </a:spcAft>
                        <a:buNone/>
                      </a:pPr>
                      <a:r>
                        <a:rPr lang="en-US" sz="1200"/>
                        <a:t>Phosphate (ppm):</a:t>
                      </a:r>
                      <a:endParaRPr sz="1200"/>
                    </a:p>
                  </a:txBody>
                  <a:tcPr marT="63500" marB="63500" marR="63500" marL="63500"/>
                </a:tc>
                <a:tc>
                  <a:txBody>
                    <a:bodyPr>
                      <a:noAutofit/>
                    </a:bodyPr>
                    <a:lstStyle/>
                    <a:p>
                      <a:pPr indent="0" lvl="0" marL="0" rtl="0" algn="l">
                        <a:lnSpc>
                          <a:spcPct val="115000"/>
                        </a:lnSpc>
                        <a:spcBef>
                          <a:spcPts val="0"/>
                        </a:spcBef>
                        <a:spcAft>
                          <a:spcPts val="0"/>
                        </a:spcAft>
                        <a:buNone/>
                      </a:pPr>
                      <a:r>
                        <a:rPr lang="en-US" sz="1200"/>
                        <a:t>Coliform </a:t>
                      </a:r>
                      <a:br>
                        <a:rPr lang="en-US" sz="1200"/>
                      </a:br>
                      <a:r>
                        <a:rPr lang="en-US" sz="1200"/>
                        <a:t>(yes/no):</a:t>
                      </a:r>
                      <a:endParaRPr sz="1200"/>
                    </a:p>
                  </a:txBody>
                  <a:tcPr marT="63500" marB="63500" marR="63500" marL="63500"/>
                </a:tc>
                <a:tc>
                  <a:txBody>
                    <a:bodyPr>
                      <a:noAutofit/>
                    </a:bodyPr>
                    <a:lstStyle/>
                    <a:p>
                      <a:pPr indent="0" lvl="0" marL="0" rtl="0" algn="l">
                        <a:lnSpc>
                          <a:spcPct val="115000"/>
                        </a:lnSpc>
                        <a:spcBef>
                          <a:spcPts val="0"/>
                        </a:spcBef>
                        <a:spcAft>
                          <a:spcPts val="0"/>
                        </a:spcAft>
                        <a:buNone/>
                      </a:pPr>
                      <a:r>
                        <a:rPr lang="en-US" sz="1200"/>
                        <a:t>Turbidity (JTV):</a:t>
                      </a:r>
                      <a:endParaRPr sz="1200"/>
                    </a:p>
                  </a:txBody>
                  <a:tcPr marT="63500" marB="63500" marR="63500" marL="63500"/>
                </a:tc>
              </a:tr>
              <a:tr h="12700">
                <a:tc>
                  <a:txBody>
                    <a:bodyPr>
                      <a:noAutofit/>
                    </a:bodyPr>
                    <a:lstStyle/>
                    <a:p>
                      <a:pPr indent="0" lvl="0" marL="0" rtl="0" algn="l">
                        <a:lnSpc>
                          <a:spcPct val="115000"/>
                        </a:lnSpc>
                        <a:spcBef>
                          <a:spcPts val="0"/>
                        </a:spcBef>
                        <a:spcAft>
                          <a:spcPts val="0"/>
                        </a:spcAft>
                        <a:buNone/>
                      </a:pPr>
                      <a:r>
                        <a:rPr lang="en-US" sz="1200"/>
                        <a:t>VCL South (A)</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4</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6</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5</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0</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YES</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0</a:t>
                      </a:r>
                      <a:endParaRPr sz="1200"/>
                    </a:p>
                  </a:txBody>
                  <a:tcPr marT="63500" marB="63500" marR="63500" marL="63500"/>
                </a:tc>
              </a:tr>
              <a:tr h="12700">
                <a:tc>
                  <a:txBody>
                    <a:bodyPr>
                      <a:noAutofit/>
                    </a:bodyPr>
                    <a:lstStyle/>
                    <a:p>
                      <a:pPr indent="0" lvl="0" marL="0" rtl="0" algn="l">
                        <a:lnSpc>
                          <a:spcPct val="115000"/>
                        </a:lnSpc>
                        <a:spcBef>
                          <a:spcPts val="0"/>
                        </a:spcBef>
                        <a:spcAft>
                          <a:spcPts val="0"/>
                        </a:spcAft>
                        <a:buNone/>
                      </a:pPr>
                      <a:r>
                        <a:rPr lang="en-US" sz="1200"/>
                        <a:t>VCL North (B)</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4</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7</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5</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0</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YES</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0</a:t>
                      </a:r>
                      <a:endParaRPr sz="1200"/>
                    </a:p>
                  </a:txBody>
                  <a:tcPr marT="63500" marB="63500" marR="63500" marL="63500"/>
                </a:tc>
              </a:tr>
              <a:tr h="12700">
                <a:tc>
                  <a:txBody>
                    <a:bodyPr>
                      <a:noAutofit/>
                    </a:bodyPr>
                    <a:lstStyle/>
                    <a:p>
                      <a:pPr indent="0" lvl="0" marL="0" rtl="0" algn="l">
                        <a:lnSpc>
                          <a:spcPct val="115000"/>
                        </a:lnSpc>
                        <a:spcBef>
                          <a:spcPts val="0"/>
                        </a:spcBef>
                        <a:spcAft>
                          <a:spcPts val="0"/>
                        </a:spcAft>
                        <a:buNone/>
                      </a:pPr>
                      <a:r>
                        <a:rPr lang="en-US" sz="1200"/>
                        <a:t>Tibbets Brook (C)</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4</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6</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5</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0</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NC</a:t>
                      </a:r>
                      <a:endParaRPr sz="1200"/>
                    </a:p>
                  </a:txBody>
                  <a:tcPr marT="63500" marB="63500" marR="63500" marL="63500"/>
                </a:tc>
                <a:tc>
                  <a:txBody>
                    <a:bodyPr>
                      <a:noAutofit/>
                    </a:bodyPr>
                    <a:lstStyle/>
                    <a:p>
                      <a:pPr indent="0" lvl="0" marL="0" rtl="0" algn="ctr">
                        <a:lnSpc>
                          <a:spcPct val="115000"/>
                        </a:lnSpc>
                        <a:spcBef>
                          <a:spcPts val="0"/>
                        </a:spcBef>
                        <a:spcAft>
                          <a:spcPts val="0"/>
                        </a:spcAft>
                        <a:buNone/>
                      </a:pPr>
                      <a:r>
                        <a:rPr lang="en-US" sz="1200"/>
                        <a:t>NC</a:t>
                      </a:r>
                      <a:endParaRPr sz="1200"/>
                    </a:p>
                  </a:txBody>
                  <a:tcPr marT="63500" marB="63500" marR="63500" marL="63500"/>
                </a:tc>
              </a:tr>
            </a:tbl>
          </a:graphicData>
        </a:graphic>
      </p:graphicFrame>
      <p:sp>
        <p:nvSpPr>
          <p:cNvPr id="99" name="Google Shape;99;p13"/>
          <p:cNvSpPr txBox="1"/>
          <p:nvPr/>
        </p:nvSpPr>
        <p:spPr>
          <a:xfrm>
            <a:off x="-21911125" y="5125154"/>
            <a:ext cx="15100500" cy="11527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US" sz="1200">
                <a:latin typeface="Times New Roman"/>
                <a:ea typeface="Times New Roman"/>
                <a:cs typeface="Times New Roman"/>
                <a:sym typeface="Times New Roman"/>
              </a:rPr>
              <a:t>Water quality of Van Cortlandt Lake at Different Locations</a:t>
            </a:r>
            <a:endParaRPr b="1" sz="1200">
              <a:latin typeface="Times New Roman"/>
              <a:ea typeface="Times New Roman"/>
              <a:cs typeface="Times New Roman"/>
              <a:sym typeface="Times New Roman"/>
            </a:endParaRPr>
          </a:p>
        </p:txBody>
      </p:sp>
      <p:pic>
        <p:nvPicPr>
          <p:cNvPr id="100" name="Google Shape;100;p13"/>
          <p:cNvPicPr preferRelativeResize="0"/>
          <p:nvPr/>
        </p:nvPicPr>
        <p:blipFill>
          <a:blip r:embed="rId11">
            <a:alphaModFix/>
          </a:blip>
          <a:stretch>
            <a:fillRect/>
          </a:stretch>
        </p:blipFill>
        <p:spPr>
          <a:xfrm>
            <a:off x="11965150" y="18632516"/>
            <a:ext cx="1619250" cy="2152650"/>
          </a:xfrm>
          <a:prstGeom prst="rect">
            <a:avLst/>
          </a:prstGeom>
          <a:noFill/>
          <a:ln>
            <a:noFill/>
          </a:ln>
        </p:spPr>
      </p:pic>
      <p:pic>
        <p:nvPicPr>
          <p:cNvPr id="101" name="Google Shape;101;p13"/>
          <p:cNvPicPr preferRelativeResize="0"/>
          <p:nvPr/>
        </p:nvPicPr>
        <p:blipFill>
          <a:blip r:embed="rId12">
            <a:alphaModFix/>
          </a:blip>
          <a:stretch>
            <a:fillRect/>
          </a:stretch>
        </p:blipFill>
        <p:spPr>
          <a:xfrm>
            <a:off x="14489275" y="18618228"/>
            <a:ext cx="1343025" cy="2181225"/>
          </a:xfrm>
          <a:prstGeom prst="rect">
            <a:avLst/>
          </a:prstGeom>
          <a:noFill/>
          <a:ln>
            <a:noFill/>
          </a:ln>
        </p:spPr>
      </p:pic>
      <p:pic>
        <p:nvPicPr>
          <p:cNvPr id="102" name="Google Shape;102;p13"/>
          <p:cNvPicPr preferRelativeResize="0"/>
          <p:nvPr/>
        </p:nvPicPr>
        <p:blipFill>
          <a:blip r:embed="rId13">
            <a:alphaModFix/>
          </a:blip>
          <a:stretch>
            <a:fillRect/>
          </a:stretch>
        </p:blipFill>
        <p:spPr>
          <a:xfrm>
            <a:off x="16908225" y="18584780"/>
            <a:ext cx="1343025" cy="2248107"/>
          </a:xfrm>
          <a:prstGeom prst="rect">
            <a:avLst/>
          </a:prstGeom>
          <a:noFill/>
          <a:ln>
            <a:noFill/>
          </a:ln>
        </p:spPr>
      </p:pic>
      <p:graphicFrame>
        <p:nvGraphicFramePr>
          <p:cNvPr id="103" name="Google Shape;103;p13"/>
          <p:cNvGraphicFramePr/>
          <p:nvPr/>
        </p:nvGraphicFramePr>
        <p:xfrm>
          <a:off x="11965150" y="24497750"/>
          <a:ext cx="3000000" cy="3000000"/>
        </p:xfrm>
        <a:graphic>
          <a:graphicData uri="http://schemas.openxmlformats.org/drawingml/2006/table">
            <a:tbl>
              <a:tblPr>
                <a:noFill/>
                <a:tableStyleId>{9B40C39C-0C01-46F5-B509-8117B28CE130}</a:tableStyleId>
              </a:tblPr>
              <a:tblGrid>
                <a:gridCol w="1964425"/>
                <a:gridCol w="2239025"/>
                <a:gridCol w="2883275"/>
              </a:tblGrid>
              <a:tr h="454050">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Sample Number</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Location of Sample</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Identification:</a:t>
                      </a:r>
                      <a:endParaRPr sz="1200">
                        <a:latin typeface="Times New Roman"/>
                        <a:ea typeface="Times New Roman"/>
                        <a:cs typeface="Times New Roman"/>
                        <a:sym typeface="Times New Roman"/>
                      </a:endParaRPr>
                    </a:p>
                  </a:txBody>
                  <a:tcPr marT="63500" marB="63500" marR="63500" marL="63500"/>
                </a:tc>
              </a:tr>
              <a:tr h="736750">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006, 010, 011, 012, 013, 014, 015</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Site A</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Hyaellidea </a:t>
                      </a:r>
                      <a:endParaRPr sz="1200">
                        <a:latin typeface="Times New Roman"/>
                        <a:ea typeface="Times New Roman"/>
                        <a:cs typeface="Times New Roman"/>
                        <a:sym typeface="Times New Roman"/>
                      </a:endParaRPr>
                    </a:p>
                  </a:txBody>
                  <a:tcPr marT="63500" marB="63500" marR="63500" marL="63500"/>
                </a:tc>
              </a:tr>
              <a:tr h="454050">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007</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Site A</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i="1" lang="en-US" sz="1200">
                          <a:latin typeface="Times New Roman"/>
                          <a:ea typeface="Times New Roman"/>
                          <a:cs typeface="Times New Roman"/>
                          <a:sym typeface="Times New Roman"/>
                        </a:rPr>
                        <a:t>Crangonyx floridanus</a:t>
                      </a:r>
                      <a:endParaRPr i="1" sz="1200">
                        <a:latin typeface="Times New Roman"/>
                        <a:ea typeface="Times New Roman"/>
                        <a:cs typeface="Times New Roman"/>
                        <a:sym typeface="Times New Roman"/>
                      </a:endParaRPr>
                    </a:p>
                  </a:txBody>
                  <a:tcPr marT="63500" marB="63500" marR="63500" marL="63500"/>
                </a:tc>
              </a:tr>
              <a:tr h="454050">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017, 018, </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Site B</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Hyaellidea</a:t>
                      </a:r>
                      <a:endParaRPr sz="1200">
                        <a:latin typeface="Times New Roman"/>
                        <a:ea typeface="Times New Roman"/>
                        <a:cs typeface="Times New Roman"/>
                        <a:sym typeface="Times New Roman"/>
                      </a:endParaRPr>
                    </a:p>
                  </a:txBody>
                  <a:tcPr marT="63500" marB="63500" marR="63500" marL="63500"/>
                </a:tc>
              </a:tr>
              <a:tr h="736750">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004, 005, 021, 022, 023, 025, 026, 027, 028</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Site C</a:t>
                      </a:r>
                      <a:endParaRPr sz="1200">
                        <a:latin typeface="Times New Roman"/>
                        <a:ea typeface="Times New Roman"/>
                        <a:cs typeface="Times New Roman"/>
                        <a:sym typeface="Times New Roman"/>
                      </a:endParaRPr>
                    </a:p>
                  </a:txBody>
                  <a:tcPr marT="63500" marB="63500" marR="63500" marL="63500"/>
                </a:tc>
                <a:tc>
                  <a:txBody>
                    <a:bodyPr>
                      <a:noAutofit/>
                    </a:bodyPr>
                    <a:lstStyle/>
                    <a:p>
                      <a:pPr indent="0" lvl="0" marL="0" rtl="0" algn="l">
                        <a:lnSpc>
                          <a:spcPct val="115000"/>
                        </a:lnSpc>
                        <a:spcBef>
                          <a:spcPts val="0"/>
                        </a:spcBef>
                        <a:spcAft>
                          <a:spcPts val="0"/>
                        </a:spcAft>
                        <a:buNone/>
                      </a:pPr>
                      <a:r>
                        <a:rPr lang="en-US" sz="1200">
                          <a:latin typeface="Times New Roman"/>
                          <a:ea typeface="Times New Roman"/>
                          <a:cs typeface="Times New Roman"/>
                          <a:sym typeface="Times New Roman"/>
                        </a:rPr>
                        <a:t>Hyaellidea</a:t>
                      </a:r>
                      <a:endParaRPr sz="1200">
                        <a:latin typeface="Times New Roman"/>
                        <a:ea typeface="Times New Roman"/>
                        <a:cs typeface="Times New Roman"/>
                        <a:sym typeface="Times New Roman"/>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