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docProps/core.xml" ContentType="application/vnd.openxmlformats-package.core-properties+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01" r:id="rId1"/>
  </p:sldMasterIdLst>
  <p:notesMasterIdLst>
    <p:notesMasterId r:id="rId3"/>
  </p:notesMasterIdLst>
  <p:sldIdLst>
    <p:sldId id="264" r:id="rId2"/>
  </p:sldIdLst>
  <p:sldSz cx="43891200" cy="32918400"/>
  <p:notesSz cx="7010400" cy="92964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B65F85AA-6E4A-4002-BC67-A03BE5373F28}">
          <p14:sldIdLst>
            <p14:sldId id="264"/>
          </p14:sldIdLst>
        </p14:section>
      </p14:sectionLst>
    </p:ex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591" autoAdjust="0"/>
    <p:restoredTop sz="94682" autoAdjust="0"/>
  </p:normalViewPr>
  <p:slideViewPr>
    <p:cSldViewPr snapToGrid="0" snapToObjects="1">
      <p:cViewPr>
        <p:scale>
          <a:sx n="33" d="100"/>
          <a:sy n="33" d="100"/>
        </p:scale>
        <p:origin x="-200" y="-88"/>
      </p:cViewPr>
      <p:guideLst>
        <p:guide orient="horz" pos="18144"/>
        <p:guide orient="horz" pos="288"/>
        <p:guide orient="horz" pos="20412"/>
        <p:guide orient="horz" pos="324"/>
        <p:guide pos="287"/>
        <p:guide pos="25055"/>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3EA668C-A771-8A4F-BDF9-54F3519A14AF}" type="datetimeFigureOut">
              <a:rPr lang="en-US" smtClean="0"/>
              <a:t>5/29/16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EDFADCB-8EBE-7A4B-BA11-049DC3B5984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DFADCB-8EBE-7A4B-BA11-049DC3B5984D}"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2" y="0"/>
            <a:ext cx="43894450" cy="329184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225283" y="8696945"/>
            <a:ext cx="25482557" cy="7274558"/>
          </a:xfrm>
        </p:spPr>
        <p:txBody>
          <a:bodyPr anchor="b">
            <a:noAutofit/>
          </a:bodyPr>
          <a:lstStyle>
            <a:lvl1pPr algn="ctr">
              <a:defRPr sz="2304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225283" y="17271972"/>
            <a:ext cx="25482557" cy="6612725"/>
          </a:xfrm>
        </p:spPr>
        <p:txBody>
          <a:bodyPr anchor="t">
            <a:normAutofit/>
          </a:bodyPr>
          <a:lstStyle>
            <a:lvl1pPr marL="0" indent="0" algn="ctr">
              <a:buNone/>
              <a:defRPr sz="9600">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9114002" y="24262090"/>
            <a:ext cx="3231725" cy="1341120"/>
          </a:xfrm>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a:xfrm>
            <a:off x="9225283" y="24262090"/>
            <a:ext cx="19511328" cy="1341120"/>
          </a:xfrm>
        </p:spPr>
        <p:txBody>
          <a:bodyPr/>
          <a:lstStyle/>
          <a:p>
            <a:endParaRPr lang="en-US"/>
          </a:p>
        </p:txBody>
      </p:sp>
      <p:sp>
        <p:nvSpPr>
          <p:cNvPr id="6" name="Slide Number Placeholder 5"/>
          <p:cNvSpPr>
            <a:spLocks noGrp="1"/>
          </p:cNvSpPr>
          <p:nvPr>
            <p:ph type="sldNum" sz="quarter" idx="12"/>
          </p:nvPr>
        </p:nvSpPr>
        <p:spPr>
          <a:xfrm>
            <a:off x="32723124" y="24262090"/>
            <a:ext cx="1984718" cy="1341120"/>
          </a:xfrm>
        </p:spPr>
        <p:txBody>
          <a:bodyPr/>
          <a:lstStyle/>
          <a:p>
            <a:fld id="{872285E6-2BB0-0B48-8A73-14014F79178A}" type="slidenum">
              <a:rPr lang="en-US" smtClean="0"/>
              <a:pPr/>
              <a:t>‹#›</a:t>
            </a:fld>
            <a:endParaRPr lang="en-US"/>
          </a:p>
        </p:txBody>
      </p:sp>
      <p:cxnSp>
        <p:nvCxnSpPr>
          <p:cNvPr id="15" name="Straight Connector 14"/>
          <p:cNvCxnSpPr/>
          <p:nvPr/>
        </p:nvCxnSpPr>
        <p:spPr>
          <a:xfrm>
            <a:off x="9695163" y="16662379"/>
            <a:ext cx="24542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210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8957" y="23113992"/>
            <a:ext cx="32633923" cy="2720342"/>
          </a:xfrm>
        </p:spPr>
        <p:txBody>
          <a:bodyPr anchor="b">
            <a:normAutofit/>
          </a:bodyPr>
          <a:lstStyle>
            <a:lvl1pPr algn="ctr">
              <a:defRPr sz="115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26048" y="4958081"/>
            <a:ext cx="34039114" cy="1613409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4" name="Text Placeholder 3"/>
          <p:cNvSpPr>
            <a:spLocks noGrp="1"/>
          </p:cNvSpPr>
          <p:nvPr>
            <p:ph type="body" sz="half" idx="2"/>
          </p:nvPr>
        </p:nvSpPr>
        <p:spPr>
          <a:xfrm>
            <a:off x="5648957" y="25834334"/>
            <a:ext cx="32633923" cy="2369818"/>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370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648957" y="4352990"/>
            <a:ext cx="32633923" cy="14869728"/>
          </a:xfrm>
        </p:spPr>
        <p:txBody>
          <a:bodyPr anchor="ctr">
            <a:normAutofit/>
          </a:bodyPr>
          <a:lstStyle>
            <a:lvl1pPr algn="ctr">
              <a:defRPr sz="153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48952" y="20523197"/>
            <a:ext cx="32633933" cy="7680970"/>
          </a:xfrm>
        </p:spPr>
        <p:txBody>
          <a:bodyPr anchor="ctr">
            <a:normAutofit/>
          </a:bodyPr>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cxnSp>
        <p:nvCxnSpPr>
          <p:cNvPr id="15" name="Straight Connector 14"/>
          <p:cNvCxnSpPr/>
          <p:nvPr/>
        </p:nvCxnSpPr>
        <p:spPr>
          <a:xfrm>
            <a:off x="6136634" y="19872955"/>
            <a:ext cx="3171084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179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4798" y="4714234"/>
            <a:ext cx="30721200" cy="11379206"/>
          </a:xfrm>
        </p:spPr>
        <p:txBody>
          <a:bodyPr anchor="ctr">
            <a:normAutofit/>
          </a:bodyPr>
          <a:lstStyle>
            <a:lvl1pPr algn="ctr">
              <a:defRPr sz="1536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7680960" y="16093438"/>
            <a:ext cx="28285430" cy="3129278"/>
          </a:xfrm>
        </p:spPr>
        <p:txBody>
          <a:bodyPr anchor="ctr">
            <a:normAutofit/>
          </a:bodyPr>
          <a:lstStyle>
            <a:lvl1pPr marL="0" indent="0" algn="r">
              <a:buFontTx/>
              <a:buNone/>
              <a:defRPr sz="8640"/>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648943" y="20848322"/>
            <a:ext cx="32633942" cy="7355842"/>
          </a:xfrm>
        </p:spPr>
        <p:txBody>
          <a:bodyPr anchor="ctr">
            <a:normAutofit/>
          </a:bodyPr>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
        <p:nvSpPr>
          <p:cNvPr id="14" name="TextBox 13"/>
          <p:cNvSpPr txBox="1"/>
          <p:nvPr/>
        </p:nvSpPr>
        <p:spPr>
          <a:xfrm>
            <a:off x="4079854" y="4345738"/>
            <a:ext cx="2195131" cy="2806925"/>
          </a:xfrm>
          <a:prstGeom prst="rect">
            <a:avLst/>
          </a:prstGeom>
        </p:spPr>
        <p:txBody>
          <a:bodyPr vert="horz" lIns="438912" tIns="219456" rIns="438912" bIns="219456" rtlCol="0" anchor="ctr">
            <a:noAutofit/>
          </a:bodyPr>
          <a:lstStyle/>
          <a:p>
            <a:pPr lvl="0"/>
            <a:r>
              <a:rPr lang="en-US" sz="34560" dirty="0">
                <a:solidFill>
                  <a:schemeClr val="tx1"/>
                </a:solidFill>
                <a:effectLst/>
              </a:rPr>
              <a:t>“</a:t>
            </a:r>
          </a:p>
        </p:txBody>
      </p:sp>
      <p:sp>
        <p:nvSpPr>
          <p:cNvPr id="15" name="TextBox 14"/>
          <p:cNvSpPr txBox="1"/>
          <p:nvPr/>
        </p:nvSpPr>
        <p:spPr>
          <a:xfrm>
            <a:off x="36640817" y="13573776"/>
            <a:ext cx="2195131" cy="2806925"/>
          </a:xfrm>
          <a:prstGeom prst="rect">
            <a:avLst/>
          </a:prstGeom>
        </p:spPr>
        <p:txBody>
          <a:bodyPr vert="horz" lIns="438912" tIns="219456" rIns="438912" bIns="219456" rtlCol="0" anchor="ctr">
            <a:noAutofit/>
          </a:bodyPr>
          <a:lstStyle/>
          <a:p>
            <a:pPr lvl="0" algn="r"/>
            <a:r>
              <a:rPr lang="en-US" sz="34560" dirty="0">
                <a:solidFill>
                  <a:schemeClr val="tx1"/>
                </a:solidFill>
                <a:effectLst/>
              </a:rPr>
              <a:t>”</a:t>
            </a:r>
          </a:p>
        </p:txBody>
      </p:sp>
      <p:cxnSp>
        <p:nvCxnSpPr>
          <p:cNvPr id="19" name="Straight Connector 18"/>
          <p:cNvCxnSpPr/>
          <p:nvPr/>
        </p:nvCxnSpPr>
        <p:spPr>
          <a:xfrm>
            <a:off x="6136637" y="19872955"/>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5838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648971" y="15881189"/>
            <a:ext cx="32633894" cy="7050240"/>
          </a:xfrm>
        </p:spPr>
        <p:txBody>
          <a:bodyPr anchor="b">
            <a:normAutofit/>
          </a:bodyPr>
          <a:lstStyle>
            <a:lvl1pPr algn="l">
              <a:defRPr sz="153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48966" y="22931429"/>
            <a:ext cx="32633904" cy="4129920"/>
          </a:xfrm>
        </p:spPr>
        <p:txBody>
          <a:bodyPr anchor="t">
            <a:normAutofit/>
          </a:bodyPr>
          <a:lstStyle>
            <a:lvl1pPr marL="0" indent="0" algn="l">
              <a:buNone/>
              <a:defRPr sz="864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2707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65197" y="4714234"/>
            <a:ext cx="30360806" cy="10769606"/>
          </a:xfrm>
        </p:spPr>
        <p:txBody>
          <a:bodyPr anchor="ctr">
            <a:normAutofit/>
          </a:bodyPr>
          <a:lstStyle>
            <a:lvl1pPr algn="ctr">
              <a:defRPr sz="1536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5648966" y="17468698"/>
            <a:ext cx="32633904" cy="4257446"/>
          </a:xfrm>
        </p:spPr>
        <p:txBody>
          <a:bodyPr anchor="b">
            <a:normAutofit/>
          </a:bodyPr>
          <a:lstStyle>
            <a:lvl1pPr marL="0" indent="0" algn="l">
              <a:spcBef>
                <a:spcPts val="0"/>
              </a:spcBef>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5648952" y="21742402"/>
            <a:ext cx="32633933" cy="6461760"/>
          </a:xfrm>
        </p:spPr>
        <p:txBody>
          <a:bodyPr anchor="t">
            <a:normAutofit/>
          </a:bodyPr>
          <a:lstStyle>
            <a:lvl1pPr marL="0" indent="0" algn="l">
              <a:buNone/>
              <a:defRPr sz="7680">
                <a:solidFill>
                  <a:schemeClr val="tx1"/>
                </a:solidFill>
              </a:defRPr>
            </a:lvl1pPr>
            <a:lvl2pPr marL="2194560" indent="0">
              <a:buNone/>
              <a:defRPr sz="768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
        <p:nvSpPr>
          <p:cNvPr id="12" name="TextBox 11"/>
          <p:cNvSpPr txBox="1"/>
          <p:nvPr/>
        </p:nvSpPr>
        <p:spPr>
          <a:xfrm>
            <a:off x="4214691" y="4305096"/>
            <a:ext cx="2195131" cy="2806925"/>
          </a:xfrm>
          <a:prstGeom prst="rect">
            <a:avLst/>
          </a:prstGeom>
        </p:spPr>
        <p:txBody>
          <a:bodyPr vert="horz" lIns="438912" tIns="219456" rIns="438912" bIns="219456" rtlCol="0" anchor="ctr">
            <a:noAutofit/>
          </a:bodyPr>
          <a:lstStyle/>
          <a:p>
            <a:pPr lvl="0"/>
            <a:r>
              <a:rPr lang="en-US" sz="38400" dirty="0">
                <a:solidFill>
                  <a:schemeClr val="tx1"/>
                </a:solidFill>
                <a:effectLst/>
              </a:rPr>
              <a:t>“</a:t>
            </a:r>
          </a:p>
        </p:txBody>
      </p:sp>
      <p:sp>
        <p:nvSpPr>
          <p:cNvPr id="13" name="TextBox 12"/>
          <p:cNvSpPr txBox="1"/>
          <p:nvPr/>
        </p:nvSpPr>
        <p:spPr>
          <a:xfrm>
            <a:off x="36719023" y="12517094"/>
            <a:ext cx="2195131" cy="2806925"/>
          </a:xfrm>
          <a:prstGeom prst="rect">
            <a:avLst/>
          </a:prstGeom>
        </p:spPr>
        <p:txBody>
          <a:bodyPr vert="horz" lIns="438912" tIns="219456" rIns="438912" bIns="219456" rtlCol="0" anchor="ctr">
            <a:noAutofit/>
          </a:bodyPr>
          <a:lstStyle/>
          <a:p>
            <a:pPr lvl="0" algn="r"/>
            <a:r>
              <a:rPr lang="en-US" sz="38400" dirty="0">
                <a:solidFill>
                  <a:schemeClr val="tx1"/>
                </a:solidFill>
                <a:effectLst/>
              </a:rPr>
              <a:t>”</a:t>
            </a:r>
          </a:p>
        </p:txBody>
      </p:sp>
      <p:cxnSp>
        <p:nvCxnSpPr>
          <p:cNvPr id="26" name="Straight Connector 25"/>
          <p:cNvCxnSpPr/>
          <p:nvPr/>
        </p:nvCxnSpPr>
        <p:spPr>
          <a:xfrm>
            <a:off x="6136637" y="16459200"/>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685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648952" y="4714231"/>
            <a:ext cx="32633923" cy="11013442"/>
          </a:xfrm>
        </p:spPr>
        <p:txBody>
          <a:bodyPr vert="horz" lIns="91440" tIns="45720" rIns="91440" bIns="45720" rtlCol="0" anchor="ctr">
            <a:normAutofit/>
          </a:bodyPr>
          <a:lstStyle>
            <a:lvl1pPr>
              <a:defRPr lang="en-US" sz="1536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5648966" y="17117568"/>
            <a:ext cx="32633904" cy="4345229"/>
          </a:xfrm>
        </p:spPr>
        <p:txBody>
          <a:bodyPr anchor="b">
            <a:normAutofit/>
          </a:bodyPr>
          <a:lstStyle>
            <a:lvl1pPr marL="0" indent="0" algn="l">
              <a:spcBef>
                <a:spcPts val="0"/>
              </a:spcBef>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5648957" y="21457922"/>
            <a:ext cx="32633923" cy="6746242"/>
          </a:xfrm>
        </p:spPr>
        <p:txBody>
          <a:bodyPr anchor="t">
            <a:normAutofit/>
          </a:bodyPr>
          <a:lstStyle>
            <a:lvl1pPr marL="0" indent="0" algn="l">
              <a:buNone/>
              <a:defRPr sz="7680">
                <a:solidFill>
                  <a:schemeClr val="tx1"/>
                </a:solidFill>
              </a:defRPr>
            </a:lvl1pPr>
            <a:lvl2pPr marL="2194560" indent="0">
              <a:buNone/>
              <a:defRPr sz="768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cxnSp>
        <p:nvCxnSpPr>
          <p:cNvPr id="15" name="Straight Connector 14"/>
          <p:cNvCxnSpPr/>
          <p:nvPr/>
        </p:nvCxnSpPr>
        <p:spPr>
          <a:xfrm>
            <a:off x="6136654" y="16459200"/>
            <a:ext cx="317108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975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48952" y="11952651"/>
            <a:ext cx="32633933" cy="1625151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cxnSp>
        <p:nvCxnSpPr>
          <p:cNvPr id="14" name="Straight Connector 13"/>
          <p:cNvCxnSpPr/>
          <p:nvPr/>
        </p:nvCxnSpPr>
        <p:spPr>
          <a:xfrm>
            <a:off x="6136637" y="11302416"/>
            <a:ext cx="317108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257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512002" y="4352993"/>
            <a:ext cx="7770864" cy="2385117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48964" y="4352993"/>
            <a:ext cx="23594443" cy="23851166"/>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cxnSp>
        <p:nvCxnSpPr>
          <p:cNvPr id="14" name="Straight Connector 13"/>
          <p:cNvCxnSpPr/>
          <p:nvPr/>
        </p:nvCxnSpPr>
        <p:spPr>
          <a:xfrm>
            <a:off x="29978458" y="4352993"/>
            <a:ext cx="0" cy="23851166"/>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95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6136632" y="11310048"/>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49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6632" y="7878783"/>
            <a:ext cx="31658563" cy="8748067"/>
          </a:xfrm>
        </p:spPr>
        <p:txBody>
          <a:bodyPr anchor="b">
            <a:normAutofit/>
          </a:bodyPr>
          <a:lstStyle>
            <a:lvl1pPr algn="ctr">
              <a:defRPr sz="19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136632" y="17927326"/>
            <a:ext cx="31658563" cy="5232072"/>
          </a:xfrm>
        </p:spPr>
        <p:txBody>
          <a:bodyPr anchor="t">
            <a:normAutofit/>
          </a:bodyPr>
          <a:lstStyle>
            <a:lvl1pPr marL="0" indent="0" algn="ctr">
              <a:buNone/>
              <a:defRPr sz="1152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cxnSp>
        <p:nvCxnSpPr>
          <p:cNvPr id="31" name="Straight Connector 30"/>
          <p:cNvCxnSpPr/>
          <p:nvPr/>
        </p:nvCxnSpPr>
        <p:spPr>
          <a:xfrm>
            <a:off x="6136639" y="17277082"/>
            <a:ext cx="316585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06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136632" y="11310048"/>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648957" y="4393620"/>
            <a:ext cx="32633923" cy="6258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48957" y="11938407"/>
            <a:ext cx="16020288" cy="1654698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96730" y="11938407"/>
            <a:ext cx="16020288" cy="1654698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8DA9FA-688F-B042-A36A-9CF7AA496E45}" type="datetimeFigureOut">
              <a:rPr lang="en-US" smtClean="0"/>
              <a:pPr/>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422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8966" y="12760958"/>
            <a:ext cx="16020288" cy="2766058"/>
          </a:xfrm>
        </p:spPr>
        <p:txBody>
          <a:bodyPr anchor="b">
            <a:noAutofit/>
          </a:bodyPr>
          <a:lstStyle>
            <a:lvl1pPr marL="0" indent="0">
              <a:buNone/>
              <a:defRPr sz="1152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5648966" y="15567663"/>
            <a:ext cx="16020288" cy="1299179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80794" y="12760958"/>
            <a:ext cx="16020288" cy="2766058"/>
          </a:xfrm>
        </p:spPr>
        <p:txBody>
          <a:bodyPr anchor="b">
            <a:noAutofit/>
          </a:bodyPr>
          <a:lstStyle>
            <a:lvl1pPr marL="0" indent="0">
              <a:buNone/>
              <a:defRPr sz="11520" b="0">
                <a:solidFill>
                  <a:schemeClr val="accent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80794" y="15567663"/>
            <a:ext cx="16020288" cy="1299179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8DA9FA-688F-B042-A36A-9CF7AA496E45}" type="datetimeFigureOut">
              <a:rPr lang="en-US" smtClean="0"/>
              <a:pPr/>
              <a:t>5/29/16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cxnSp>
        <p:nvCxnSpPr>
          <p:cNvPr id="41" name="Straight Connector 40"/>
          <p:cNvCxnSpPr/>
          <p:nvPr/>
        </p:nvCxnSpPr>
        <p:spPr>
          <a:xfrm>
            <a:off x="6136637" y="11302416"/>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20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48954" y="4393620"/>
            <a:ext cx="32633928" cy="625856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8DA9FA-688F-B042-A36A-9CF7AA496E45}" type="datetimeFigureOut">
              <a:rPr lang="en-US" smtClean="0"/>
              <a:pPr/>
              <a:t>5/29/16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cxnSp>
        <p:nvCxnSpPr>
          <p:cNvPr id="14" name="Straight Connector 13"/>
          <p:cNvCxnSpPr/>
          <p:nvPr/>
        </p:nvCxnSpPr>
        <p:spPr>
          <a:xfrm>
            <a:off x="6136637" y="11302416"/>
            <a:ext cx="316585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7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926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8952" y="6664963"/>
            <a:ext cx="12176630" cy="6583680"/>
          </a:xfrm>
        </p:spPr>
        <p:txBody>
          <a:bodyPr anchor="b">
            <a:normAutofit/>
          </a:bodyPr>
          <a:lstStyle>
            <a:lvl1pPr algn="ctr">
              <a:defRPr sz="11520" b="0"/>
            </a:lvl1pPr>
          </a:lstStyle>
          <a:p>
            <a:r>
              <a:rPr lang="en-US" smtClean="0"/>
              <a:t>Click to edit Master title style</a:t>
            </a:r>
            <a:endParaRPr lang="en-US" dirty="0"/>
          </a:p>
        </p:txBody>
      </p:sp>
      <p:sp>
        <p:nvSpPr>
          <p:cNvPr id="3" name="Content Placeholder 2"/>
          <p:cNvSpPr>
            <a:spLocks noGrp="1"/>
          </p:cNvSpPr>
          <p:nvPr>
            <p:ph idx="1"/>
          </p:nvPr>
        </p:nvSpPr>
        <p:spPr>
          <a:xfrm>
            <a:off x="19776300" y="4714236"/>
            <a:ext cx="18506587" cy="23489928"/>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48952" y="14549112"/>
            <a:ext cx="12176630" cy="1170433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cxnSp>
        <p:nvCxnSpPr>
          <p:cNvPr id="16" name="Straight Connector 15"/>
          <p:cNvCxnSpPr/>
          <p:nvPr/>
        </p:nvCxnSpPr>
        <p:spPr>
          <a:xfrm>
            <a:off x="6136637" y="13980158"/>
            <a:ext cx="112012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97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8952" y="9042394"/>
            <a:ext cx="17434570" cy="6583680"/>
          </a:xfrm>
        </p:spPr>
        <p:txBody>
          <a:bodyPr anchor="b">
            <a:normAutofit/>
          </a:bodyPr>
          <a:lstStyle>
            <a:lvl1pPr algn="ctr">
              <a:defRPr sz="1152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24878734" y="4958078"/>
            <a:ext cx="14061422" cy="2300225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4" name="Text Placeholder 3"/>
          <p:cNvSpPr>
            <a:spLocks noGrp="1"/>
          </p:cNvSpPr>
          <p:nvPr>
            <p:ph type="body" sz="half" idx="2"/>
          </p:nvPr>
        </p:nvSpPr>
        <p:spPr>
          <a:xfrm>
            <a:off x="5648954" y="15626074"/>
            <a:ext cx="17434565" cy="8778240"/>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573166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 y="0"/>
            <a:ext cx="43931842" cy="329184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648957" y="4393620"/>
            <a:ext cx="32633923" cy="6258562"/>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648952" y="11952650"/>
            <a:ext cx="32633933" cy="1653598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512019" y="28610558"/>
            <a:ext cx="5511758" cy="1341120"/>
          </a:xfrm>
          <a:prstGeom prst="rect">
            <a:avLst/>
          </a:prstGeom>
        </p:spPr>
        <p:txBody>
          <a:bodyPr vert="horz" lIns="91440" tIns="45720" rIns="91440" bIns="45720" rtlCol="0" anchor="ctr"/>
          <a:lstStyle>
            <a:lvl1pPr algn="r">
              <a:defRPr sz="4800" b="0" i="0">
                <a:solidFill>
                  <a:schemeClr val="tx1"/>
                </a:solidFill>
                <a:effectLst/>
                <a:latin typeface="+mn-lt"/>
              </a:defRPr>
            </a:lvl1pPr>
          </a:lstStyle>
          <a:p>
            <a:fld id="{9A8DA9FA-688F-B042-A36A-9CF7AA496E45}" type="datetimeFigureOut">
              <a:rPr lang="en-US" smtClean="0"/>
              <a:pPr/>
              <a:t>5/29/16</a:t>
            </a:fld>
            <a:endParaRPr lang="en-US"/>
          </a:p>
        </p:txBody>
      </p:sp>
      <p:sp>
        <p:nvSpPr>
          <p:cNvPr id="5" name="Footer Placeholder 4"/>
          <p:cNvSpPr>
            <a:spLocks noGrp="1"/>
          </p:cNvSpPr>
          <p:nvPr>
            <p:ph type="ftr" sz="quarter" idx="3"/>
          </p:nvPr>
        </p:nvSpPr>
        <p:spPr>
          <a:xfrm>
            <a:off x="5648954" y="28610558"/>
            <a:ext cx="24502402" cy="1341120"/>
          </a:xfrm>
          <a:prstGeom prst="rect">
            <a:avLst/>
          </a:prstGeom>
        </p:spPr>
        <p:txBody>
          <a:bodyPr vert="horz" lIns="91440" tIns="45720" rIns="91440" bIns="45720" rtlCol="0" anchor="ctr"/>
          <a:lstStyle>
            <a:lvl1pPr algn="l">
              <a:defRPr sz="48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36384437" y="28610558"/>
            <a:ext cx="1898448" cy="1341120"/>
          </a:xfrm>
          <a:prstGeom prst="rect">
            <a:avLst/>
          </a:prstGeom>
        </p:spPr>
        <p:txBody>
          <a:bodyPr vert="horz" lIns="91440" tIns="45720" rIns="91440" bIns="45720" rtlCol="0" anchor="ctr"/>
          <a:lstStyle>
            <a:lvl1pPr algn="r">
              <a:defRPr sz="4800" b="0" i="0">
                <a:solidFill>
                  <a:schemeClr val="tx1"/>
                </a:solidFill>
                <a:effectLst/>
                <a:latin typeface="+mn-lt"/>
              </a:defRPr>
            </a:lvl1pPr>
          </a:lstStyle>
          <a:p>
            <a:fld id="{872285E6-2BB0-0B48-8A73-14014F79178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988359"/>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Lst>
  <p:txStyles>
    <p:titleStyle>
      <a:lvl1pPr algn="ctr" defTabSz="2194560" rtl="0" eaLnBrk="1" latinLnBrk="0" hangingPunct="1">
        <a:spcBef>
          <a:spcPct val="0"/>
        </a:spcBef>
        <a:buNone/>
        <a:defRPr sz="192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371600" algn="l" defTabSz="2194560" rtl="0" eaLnBrk="1" latinLnBrk="0" hangingPunct="1">
        <a:spcBef>
          <a:spcPct val="20000"/>
        </a:spcBef>
        <a:spcAft>
          <a:spcPts val="2880"/>
        </a:spcAft>
        <a:buClr>
          <a:schemeClr val="accent1"/>
        </a:buClr>
        <a:buSzPct val="115000"/>
        <a:buFont typeface="Arial"/>
        <a:buChar char="•"/>
        <a:defRPr sz="11520" kern="1200" cap="none">
          <a:solidFill>
            <a:schemeClr val="tx1">
              <a:lumMod val="85000"/>
              <a:lumOff val="15000"/>
            </a:schemeClr>
          </a:solidFill>
          <a:effectLst/>
          <a:latin typeface="+mn-lt"/>
          <a:ea typeface="+mn-ea"/>
          <a:cs typeface="+mn-cs"/>
        </a:defRPr>
      </a:lvl1pPr>
      <a:lvl2pPr marL="3566160" indent="-1371600" algn="l" defTabSz="2194560" rtl="0" eaLnBrk="1" latinLnBrk="0" hangingPunct="1">
        <a:spcBef>
          <a:spcPct val="20000"/>
        </a:spcBef>
        <a:spcAft>
          <a:spcPts val="2880"/>
        </a:spcAft>
        <a:buClr>
          <a:schemeClr val="accent1"/>
        </a:buClr>
        <a:buSzPct val="115000"/>
        <a:buFont typeface="Arial"/>
        <a:buChar char="•"/>
        <a:defRPr sz="9600" kern="1200" cap="none">
          <a:solidFill>
            <a:schemeClr val="tx1">
              <a:lumMod val="85000"/>
              <a:lumOff val="15000"/>
            </a:schemeClr>
          </a:solidFill>
          <a:effectLst/>
          <a:latin typeface="+mn-lt"/>
          <a:ea typeface="+mn-ea"/>
          <a:cs typeface="+mn-cs"/>
        </a:defRPr>
      </a:lvl2pPr>
      <a:lvl3pPr marL="5760720" indent="-1371600" algn="l" defTabSz="2194560" rtl="0" eaLnBrk="1" latinLnBrk="0" hangingPunct="1">
        <a:spcBef>
          <a:spcPct val="20000"/>
        </a:spcBef>
        <a:spcAft>
          <a:spcPts val="2880"/>
        </a:spcAft>
        <a:buClr>
          <a:schemeClr val="accent1"/>
        </a:buClr>
        <a:buSzPct val="115000"/>
        <a:buFont typeface="Arial"/>
        <a:buChar char="•"/>
        <a:defRPr sz="8640" kern="1200" cap="none">
          <a:solidFill>
            <a:schemeClr val="tx1">
              <a:lumMod val="85000"/>
              <a:lumOff val="15000"/>
            </a:schemeClr>
          </a:solidFill>
          <a:effectLst/>
          <a:latin typeface="+mn-lt"/>
          <a:ea typeface="+mn-ea"/>
          <a:cs typeface="+mn-cs"/>
        </a:defRPr>
      </a:lvl3pPr>
      <a:lvl4pPr marL="7406640" indent="-822960" algn="l" defTabSz="2194560" rtl="0" eaLnBrk="1" latinLnBrk="0" hangingPunct="1">
        <a:spcBef>
          <a:spcPct val="20000"/>
        </a:spcBef>
        <a:spcAft>
          <a:spcPts val="2880"/>
        </a:spcAft>
        <a:buClr>
          <a:schemeClr val="accent1"/>
        </a:buClr>
        <a:buSzPct val="115000"/>
        <a:buFont typeface="Arial"/>
        <a:buChar char="•"/>
        <a:defRPr sz="7680" kern="1200" cap="none">
          <a:solidFill>
            <a:schemeClr val="tx1">
              <a:lumMod val="85000"/>
              <a:lumOff val="15000"/>
            </a:schemeClr>
          </a:solidFill>
          <a:effectLst/>
          <a:latin typeface="+mn-lt"/>
          <a:ea typeface="+mn-ea"/>
          <a:cs typeface="+mn-cs"/>
        </a:defRPr>
      </a:lvl4pPr>
      <a:lvl5pPr marL="9601200" indent="-822960" algn="l" defTabSz="2194560" rtl="0" eaLnBrk="1" latinLnBrk="0" hangingPunct="1">
        <a:spcBef>
          <a:spcPct val="20000"/>
        </a:spcBef>
        <a:spcAft>
          <a:spcPts val="2880"/>
        </a:spcAft>
        <a:buClr>
          <a:schemeClr val="accent1"/>
        </a:buClr>
        <a:buSzPct val="115000"/>
        <a:buFont typeface="Arial"/>
        <a:buChar char="•"/>
        <a:defRPr sz="6720" kern="1200" cap="none">
          <a:solidFill>
            <a:schemeClr val="tx1">
              <a:lumMod val="85000"/>
              <a:lumOff val="15000"/>
            </a:schemeClr>
          </a:solidFill>
          <a:effectLst/>
          <a:latin typeface="+mn-lt"/>
          <a:ea typeface="+mn-ea"/>
          <a:cs typeface="+mn-cs"/>
        </a:defRPr>
      </a:lvl5pPr>
      <a:lvl6pPr marL="12070080" indent="-1097280" algn="l" defTabSz="2194560" rtl="0" eaLnBrk="1" latinLnBrk="0" hangingPunct="1">
        <a:spcBef>
          <a:spcPct val="20000"/>
        </a:spcBef>
        <a:spcAft>
          <a:spcPts val="2880"/>
        </a:spcAft>
        <a:buClr>
          <a:schemeClr val="accent1"/>
        </a:buClr>
        <a:buSzPct val="115000"/>
        <a:buFont typeface="Arial"/>
        <a:buChar char="•"/>
        <a:defRPr sz="6720" kern="1200" cap="none">
          <a:solidFill>
            <a:schemeClr val="tx1">
              <a:lumMod val="85000"/>
              <a:lumOff val="15000"/>
            </a:schemeClr>
          </a:solidFill>
          <a:effectLst/>
          <a:latin typeface="+mn-lt"/>
          <a:ea typeface="+mn-ea"/>
          <a:cs typeface="+mn-cs"/>
        </a:defRPr>
      </a:lvl6pPr>
      <a:lvl7pPr marL="14264640" indent="-1097280" algn="l" defTabSz="2194560" rtl="0" eaLnBrk="1" latinLnBrk="0" hangingPunct="1">
        <a:spcBef>
          <a:spcPct val="20000"/>
        </a:spcBef>
        <a:spcAft>
          <a:spcPts val="2880"/>
        </a:spcAft>
        <a:buClr>
          <a:schemeClr val="accent1"/>
        </a:buClr>
        <a:buSzPct val="115000"/>
        <a:buFont typeface="Arial"/>
        <a:buChar char="•"/>
        <a:defRPr sz="6720" kern="1200" cap="none">
          <a:solidFill>
            <a:schemeClr val="tx1">
              <a:lumMod val="85000"/>
              <a:lumOff val="15000"/>
            </a:schemeClr>
          </a:solidFill>
          <a:effectLst/>
          <a:latin typeface="+mn-lt"/>
          <a:ea typeface="+mn-ea"/>
          <a:cs typeface="+mn-cs"/>
        </a:defRPr>
      </a:lvl7pPr>
      <a:lvl8pPr marL="16459200" indent="-1097280" algn="l" defTabSz="2194560" rtl="0" eaLnBrk="1" latinLnBrk="0" hangingPunct="1">
        <a:spcBef>
          <a:spcPct val="20000"/>
        </a:spcBef>
        <a:spcAft>
          <a:spcPts val="2880"/>
        </a:spcAft>
        <a:buClr>
          <a:schemeClr val="accent1"/>
        </a:buClr>
        <a:buSzPct val="115000"/>
        <a:buFont typeface="Arial"/>
        <a:buChar char="•"/>
        <a:defRPr sz="6720" kern="1200" cap="none">
          <a:solidFill>
            <a:schemeClr val="tx1">
              <a:lumMod val="85000"/>
              <a:lumOff val="15000"/>
            </a:schemeClr>
          </a:solidFill>
          <a:effectLst/>
          <a:latin typeface="+mn-lt"/>
          <a:ea typeface="+mn-ea"/>
          <a:cs typeface="+mn-cs"/>
        </a:defRPr>
      </a:lvl8pPr>
      <a:lvl9pPr marL="18653760" indent="-1097280" algn="l" defTabSz="2194560" rtl="0" eaLnBrk="1" latinLnBrk="0" hangingPunct="1">
        <a:spcBef>
          <a:spcPct val="20000"/>
        </a:spcBef>
        <a:spcAft>
          <a:spcPts val="2880"/>
        </a:spcAft>
        <a:buClr>
          <a:schemeClr val="accent1"/>
        </a:buClr>
        <a:buSzPct val="115000"/>
        <a:buFont typeface="Arial"/>
        <a:buChar char="•"/>
        <a:defRPr sz="6720" kern="1200" cap="none">
          <a:solidFill>
            <a:schemeClr val="tx1">
              <a:lumMod val="85000"/>
              <a:lumOff val="15000"/>
            </a:schemeClr>
          </a:solidFill>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096000"/>
            <a:ext cx="21346886"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5694718" y="208568"/>
            <a:ext cx="30943421" cy="7371249"/>
          </a:xfrm>
          <a:prstGeom prst="rect">
            <a:avLst/>
          </a:prstGeom>
          <a:noFill/>
          <a:ln w="9525">
            <a:noFill/>
            <a:miter lim="800000"/>
            <a:headEnd/>
            <a:tailEnd/>
          </a:ln>
          <a:effectLst/>
        </p:spPr>
        <p:txBody>
          <a:bodyPr wrap="square">
            <a:spAutoFit/>
          </a:bodyPr>
          <a:lstStyle/>
          <a:p>
            <a:pPr algn="ctr"/>
            <a:r>
              <a:rPr lang="en-US" sz="9300" b="1" dirty="0"/>
              <a:t>Something to Smile About: DNA Barcoding of St. John’s Wort Herbal Supplements</a:t>
            </a:r>
            <a:endParaRPr lang="en-US" sz="9300" dirty="0"/>
          </a:p>
          <a:p>
            <a:r>
              <a:rPr lang="en-US" sz="9600" dirty="0"/>
              <a:t/>
            </a:r>
            <a:br>
              <a:rPr lang="en-US" sz="9600" dirty="0"/>
            </a:br>
            <a:endParaRPr lang="en-US" sz="18500" dirty="0" smtClean="0"/>
          </a:p>
        </p:txBody>
      </p:sp>
      <p:sp>
        <p:nvSpPr>
          <p:cNvPr id="26" name="TextBox 25"/>
          <p:cNvSpPr txBox="1"/>
          <p:nvPr/>
        </p:nvSpPr>
        <p:spPr>
          <a:xfrm>
            <a:off x="12248832" y="3098720"/>
            <a:ext cx="16668198" cy="5241916"/>
          </a:xfrm>
          <a:prstGeom prst="rect">
            <a:avLst/>
          </a:prstGeom>
          <a:noFill/>
        </p:spPr>
        <p:txBody>
          <a:bodyPr wrap="square" lIns="101059" tIns="50530" rIns="101059" bIns="50530" rtlCol="0">
            <a:spAutoFit/>
          </a:bodyPr>
          <a:lstStyle/>
          <a:p>
            <a:pPr algn="ctr"/>
            <a:r>
              <a:rPr lang="en-US" sz="5400" dirty="0"/>
              <a:t>Authors: Justin </a:t>
            </a:r>
            <a:r>
              <a:rPr lang="en-US" sz="5400" dirty="0" err="1"/>
              <a:t>Rubino</a:t>
            </a:r>
            <a:r>
              <a:rPr lang="en-US" sz="5400" dirty="0" smtClean="0"/>
              <a:t>, </a:t>
            </a:r>
            <a:r>
              <a:rPr lang="en-US" sz="5400" dirty="0"/>
              <a:t>Gus </a:t>
            </a:r>
            <a:r>
              <a:rPr lang="en-US" sz="5400" dirty="0" smtClean="0"/>
              <a:t>Moody</a:t>
            </a:r>
            <a:endParaRPr lang="en-US" sz="5400" dirty="0"/>
          </a:p>
          <a:p>
            <a:pPr algn="ctr"/>
            <a:r>
              <a:rPr lang="en-US" sz="5400" dirty="0"/>
              <a:t>Mentor: </a:t>
            </a:r>
            <a:r>
              <a:rPr lang="en-US" sz="5400" dirty="0" err="1"/>
              <a:t>Vanaja</a:t>
            </a:r>
            <a:r>
              <a:rPr lang="en-US" sz="5400" dirty="0"/>
              <a:t> </a:t>
            </a:r>
            <a:r>
              <a:rPr lang="en-US" sz="5400" dirty="0" err="1"/>
              <a:t>Zacharopoulos</a:t>
            </a:r>
            <a:r>
              <a:rPr lang="en-US" sz="5400" dirty="0"/>
              <a:t>, </a:t>
            </a:r>
            <a:r>
              <a:rPr lang="en-US" sz="5400" dirty="0" smtClean="0"/>
              <a:t>PhD</a:t>
            </a:r>
            <a:endParaRPr lang="en-US" sz="5400" dirty="0"/>
          </a:p>
          <a:p>
            <a:pPr algn="ctr"/>
            <a:r>
              <a:rPr lang="en-US" sz="5400" dirty="0" smtClean="0"/>
              <a:t>Friends </a:t>
            </a:r>
            <a:r>
              <a:rPr lang="en-US" sz="5400" dirty="0"/>
              <a:t>Seminary</a:t>
            </a:r>
          </a:p>
          <a:p>
            <a:r>
              <a:rPr lang="en-US" dirty="0"/>
              <a:t/>
            </a:r>
            <a:br>
              <a:rPr lang="en-US" dirty="0"/>
            </a:br>
            <a:endParaRPr lang="en-US" dirty="0"/>
          </a:p>
        </p:txBody>
      </p:sp>
      <p:pic>
        <p:nvPicPr>
          <p:cNvPr id="27" name="Shape 243"/>
          <p:cNvPicPr preferRelativeResize="0"/>
          <p:nvPr/>
        </p:nvPicPr>
        <p:blipFill rotWithShape="1">
          <a:blip r:embed="rId3">
            <a:alphaModFix/>
          </a:blip>
          <a:srcRect/>
          <a:stretch/>
        </p:blipFill>
        <p:spPr>
          <a:xfrm>
            <a:off x="37545819" y="1220747"/>
            <a:ext cx="5260258" cy="1043543"/>
          </a:xfrm>
          <a:prstGeom prst="rect">
            <a:avLst/>
          </a:prstGeom>
          <a:noFill/>
          <a:ln>
            <a:noFill/>
          </a:ln>
        </p:spPr>
      </p:pic>
      <p:pic>
        <p:nvPicPr>
          <p:cNvPr id="28" name="Picture 27"/>
          <p:cNvPicPr>
            <a:picLocks noChangeAspect="1"/>
          </p:cNvPicPr>
          <p:nvPr/>
        </p:nvPicPr>
        <p:blipFill>
          <a:blip r:embed="rId4"/>
          <a:stretch>
            <a:fillRect/>
          </a:stretch>
        </p:blipFill>
        <p:spPr>
          <a:xfrm>
            <a:off x="1040576" y="1220747"/>
            <a:ext cx="5352977" cy="3138998"/>
          </a:xfrm>
          <a:prstGeom prst="rect">
            <a:avLst/>
          </a:prstGeom>
        </p:spPr>
      </p:pic>
      <p:sp>
        <p:nvSpPr>
          <p:cNvPr id="2" name="TextBox 1"/>
          <p:cNvSpPr txBox="1"/>
          <p:nvPr/>
        </p:nvSpPr>
        <p:spPr>
          <a:xfrm>
            <a:off x="1002344" y="6441535"/>
            <a:ext cx="9012513" cy="27453667"/>
          </a:xfrm>
          <a:prstGeom prst="rect">
            <a:avLst/>
          </a:prstGeom>
          <a:noFill/>
        </p:spPr>
        <p:txBody>
          <a:bodyPr wrap="square" rtlCol="0">
            <a:spAutoFit/>
          </a:bodyPr>
          <a:lstStyle/>
          <a:p>
            <a:r>
              <a:rPr lang="en-US" dirty="0" smtClean="0"/>
              <a:t>Abstract</a:t>
            </a:r>
            <a:endParaRPr lang="en-US" dirty="0" smtClean="0"/>
          </a:p>
          <a:p>
            <a:r>
              <a:rPr lang="en-US" sz="4000" dirty="0" smtClean="0"/>
              <a:t>St. John’s Wort is an herb commonly used as a remedy for depression and related </a:t>
            </a:r>
            <a:r>
              <a:rPr lang="en-US" sz="4000" dirty="0" smtClean="0"/>
              <a:t>conditions. This </a:t>
            </a:r>
            <a:r>
              <a:rPr lang="en-US" sz="4000" dirty="0" smtClean="0"/>
              <a:t>work addresses the question of whether St. John’s Wort capsules purchased at health food stores actually contain St. John’s Wort or if other substances are present in the capsules. This was determined through DNA </a:t>
            </a:r>
            <a:r>
              <a:rPr lang="en-US" sz="4000" dirty="0" err="1" smtClean="0"/>
              <a:t>barcoding</a:t>
            </a:r>
            <a:r>
              <a:rPr lang="en-US" sz="4000" dirty="0" smtClean="0"/>
              <a:t>. We first took samples of the powder from the capsules of the different brands of herbal supplements we were testing and performed a DNA extraction on them. The extracted DNA was then amplified through PCR and plant primers (</a:t>
            </a:r>
            <a:r>
              <a:rPr lang="en-US" sz="4000" dirty="0" err="1" smtClean="0"/>
              <a:t>rbcl</a:t>
            </a:r>
            <a:r>
              <a:rPr lang="en-US" sz="4000" dirty="0" smtClean="0"/>
              <a:t>). Gel electrophoresis was used to separate the bands of DNA, and positive samples were sequenced. Multiple efforts to extract DNA from the supplements proved unsuccessful, and we were unable to extract any DNA. We concluded that there may be problems with the extraction of DNA from herbal supplements</a:t>
            </a:r>
            <a:r>
              <a:rPr lang="en-US" sz="4000" dirty="0" smtClean="0"/>
              <a:t>.</a:t>
            </a:r>
          </a:p>
          <a:p>
            <a:endParaRPr lang="en-US" sz="4000" dirty="0" smtClean="0"/>
          </a:p>
          <a:p>
            <a:r>
              <a:rPr lang="en-US" dirty="0" smtClean="0"/>
              <a:t>Introduction</a:t>
            </a:r>
            <a:endParaRPr lang="en-US" dirty="0"/>
          </a:p>
          <a:p>
            <a:pPr marL="685800" indent="-685800">
              <a:buFont typeface="Arial" panose="020B0604020202020204" pitchFamily="34" charset="0"/>
              <a:buChar char="•"/>
            </a:pPr>
            <a:r>
              <a:rPr lang="en-US" sz="4000" dirty="0"/>
              <a:t>O</a:t>
            </a:r>
            <a:r>
              <a:rPr lang="en-US" sz="4000" dirty="0" smtClean="0"/>
              <a:t>ur </a:t>
            </a:r>
            <a:r>
              <a:rPr lang="en-US" sz="4000" dirty="0"/>
              <a:t>goal was to characterize the ingredients of commercially available St John’s Wort capsules to see if </a:t>
            </a:r>
            <a:r>
              <a:rPr lang="en-US" sz="4000" dirty="0" smtClean="0"/>
              <a:t>adulteration </a:t>
            </a:r>
            <a:r>
              <a:rPr lang="en-US" sz="4000" dirty="0"/>
              <a:t>was present in this product. </a:t>
            </a:r>
            <a:endParaRPr lang="en-US" sz="4000" dirty="0" smtClean="0"/>
          </a:p>
          <a:p>
            <a:pPr marL="685800" indent="-685800">
              <a:buFont typeface="Arial" panose="020B0604020202020204" pitchFamily="34" charset="0"/>
              <a:buChar char="•"/>
            </a:pPr>
            <a:r>
              <a:rPr lang="en-US" sz="4000" dirty="0" smtClean="0"/>
              <a:t>We </a:t>
            </a:r>
            <a:r>
              <a:rPr lang="en-US" sz="4000" dirty="0"/>
              <a:t>were not </a:t>
            </a:r>
            <a:r>
              <a:rPr lang="en-US" sz="4000" dirty="0" smtClean="0"/>
              <a:t>only </a:t>
            </a:r>
            <a:r>
              <a:rPr lang="en-US" sz="4000" dirty="0"/>
              <a:t>looking for the presence of St. John’s wort in these supplements, but also the presence of other plant </a:t>
            </a:r>
            <a:r>
              <a:rPr lang="en-US" sz="4000" dirty="0" smtClean="0"/>
              <a:t>species and </a:t>
            </a:r>
            <a:r>
              <a:rPr lang="en-US" sz="4000" dirty="0"/>
              <a:t>any ingredients not listed on the packaging of the supplements</a:t>
            </a:r>
            <a:r>
              <a:rPr lang="en-US" sz="4000" dirty="0" smtClean="0"/>
              <a:t>.</a:t>
            </a:r>
          </a:p>
          <a:p>
            <a:pPr marL="685800" indent="-685800">
              <a:buFont typeface="Arial" panose="020B0604020202020204" pitchFamily="34" charset="0"/>
              <a:buChar char="•"/>
            </a:pPr>
            <a:r>
              <a:rPr lang="en-US" sz="4000" dirty="0" smtClean="0"/>
              <a:t>In this project we tested the hypothesis that St. John’s </a:t>
            </a:r>
            <a:r>
              <a:rPr lang="en-US" sz="4000" dirty="0" err="1" smtClean="0"/>
              <a:t>Wort</a:t>
            </a:r>
            <a:r>
              <a:rPr lang="en-US" sz="4000" dirty="0" smtClean="0"/>
              <a:t> capsules do not contain the herb St. John’s Wort.</a:t>
            </a:r>
            <a:r>
              <a:rPr lang="en-US" sz="4000" dirty="0"/>
              <a:t/>
            </a:r>
            <a:br>
              <a:rPr lang="en-US" sz="4000" dirty="0"/>
            </a:br>
            <a:endParaRPr lang="en-US" sz="4000" i="1" dirty="0" smtClean="0"/>
          </a:p>
          <a:p>
            <a:r>
              <a:rPr lang="en-US" sz="4000" i="1" dirty="0"/>
              <a:t>	</a:t>
            </a:r>
            <a:r>
              <a:rPr lang="en-US" sz="5400" dirty="0"/>
              <a:t/>
            </a:r>
            <a:br>
              <a:rPr lang="en-US" sz="5400" dirty="0"/>
            </a:br>
            <a:endParaRPr lang="en-US" dirty="0"/>
          </a:p>
        </p:txBody>
      </p:sp>
      <p:sp>
        <p:nvSpPr>
          <p:cNvPr id="54" name="TextBox 53"/>
          <p:cNvSpPr txBox="1"/>
          <p:nvPr/>
        </p:nvSpPr>
        <p:spPr>
          <a:xfrm>
            <a:off x="11942056" y="6149304"/>
            <a:ext cx="9916457" cy="25945574"/>
          </a:xfrm>
          <a:prstGeom prst="rect">
            <a:avLst/>
          </a:prstGeom>
          <a:noFill/>
        </p:spPr>
        <p:txBody>
          <a:bodyPr wrap="square" rtlCol="0">
            <a:spAutoFit/>
          </a:bodyPr>
          <a:lstStyle/>
          <a:p>
            <a:r>
              <a:rPr lang="en-US" dirty="0"/>
              <a:t>Materials &amp; </a:t>
            </a:r>
            <a:r>
              <a:rPr lang="en-US" dirty="0" smtClean="0"/>
              <a:t>Methods</a:t>
            </a:r>
            <a:r>
              <a:rPr lang="en-US" sz="5400" i="1" dirty="0"/>
              <a:t>	</a:t>
            </a:r>
            <a:endParaRPr lang="en-US" sz="5400" b="1" dirty="0" smtClean="0"/>
          </a:p>
          <a:p>
            <a:pPr marL="685800" indent="-685800">
              <a:buFont typeface="Arial" panose="020B0604020202020204" pitchFamily="34" charset="0"/>
              <a:buChar char="•"/>
            </a:pPr>
            <a:r>
              <a:rPr lang="en-US" sz="4400" dirty="0"/>
              <a:t>Samples of St. John’s </a:t>
            </a:r>
            <a:r>
              <a:rPr lang="en-US" sz="4400" dirty="0" err="1"/>
              <a:t>Wort</a:t>
            </a:r>
            <a:r>
              <a:rPr lang="en-US" sz="4400" dirty="0"/>
              <a:t> supplements </a:t>
            </a:r>
            <a:r>
              <a:rPr lang="en-US" sz="4400" dirty="0" smtClean="0"/>
              <a:t>were collected including capsules and dry leaf tea bags, but due to technical difficulties we focused on dry powder capsule herbal supplements</a:t>
            </a:r>
          </a:p>
          <a:p>
            <a:pPr marL="685800" indent="-685800">
              <a:buFont typeface="Arial" panose="020B0604020202020204" pitchFamily="34" charset="0"/>
              <a:buChar char="•"/>
            </a:pPr>
            <a:r>
              <a:rPr lang="en-US" sz="4400" dirty="0"/>
              <a:t>Samples were from Nature’s Way St. John’s </a:t>
            </a:r>
            <a:r>
              <a:rPr lang="en-US" sz="4400" dirty="0" err="1"/>
              <a:t>Wort</a:t>
            </a:r>
            <a:r>
              <a:rPr lang="en-US" sz="4400" dirty="0"/>
              <a:t> Herb Premium Extract, GNC St. John’s </a:t>
            </a:r>
            <a:r>
              <a:rPr lang="en-US" sz="4400" dirty="0" err="1"/>
              <a:t>Wort</a:t>
            </a:r>
            <a:r>
              <a:rPr lang="en-US" sz="4400" dirty="0"/>
              <a:t> Standardized Extract, and Nature’s Way St. John’s </a:t>
            </a:r>
            <a:r>
              <a:rPr lang="en-US" sz="4400" dirty="0" err="1"/>
              <a:t>Wort</a:t>
            </a:r>
            <a:r>
              <a:rPr lang="en-US" sz="4400" dirty="0"/>
              <a:t> Standardized Premium Extract.</a:t>
            </a:r>
          </a:p>
          <a:p>
            <a:pPr marL="685800" indent="-685800">
              <a:buFont typeface="Arial" panose="020B0604020202020204" pitchFamily="34" charset="0"/>
              <a:buChar char="•"/>
            </a:pPr>
            <a:r>
              <a:rPr lang="en-US" sz="4400" dirty="0" smtClean="0"/>
              <a:t>We </a:t>
            </a:r>
            <a:r>
              <a:rPr lang="en-US" sz="4400" dirty="0"/>
              <a:t>used the common methodology for DNA extraction, PCR amplification, and gel electrophoresis, provided by the Urban Barcode Project. </a:t>
            </a:r>
            <a:endParaRPr lang="en-US" sz="4400" dirty="0" smtClean="0"/>
          </a:p>
          <a:p>
            <a:pPr marL="685800" indent="-685800">
              <a:buFont typeface="Arial" panose="020B0604020202020204" pitchFamily="34" charset="0"/>
              <a:buChar char="•"/>
            </a:pPr>
            <a:r>
              <a:rPr lang="en-US" sz="4400" dirty="0" smtClean="0"/>
              <a:t>Approximately half a capsule, or 175 mg, was used to extract DNA from in order to increase the chances of us being able to extract DNA.</a:t>
            </a:r>
          </a:p>
          <a:p>
            <a:pPr marL="685800" indent="-685800">
              <a:buFont typeface="Arial" panose="020B0604020202020204" pitchFamily="34" charset="0"/>
              <a:buChar char="•"/>
            </a:pPr>
            <a:r>
              <a:rPr lang="en-US" sz="4400" dirty="0" smtClean="0"/>
              <a:t>After </a:t>
            </a:r>
            <a:r>
              <a:rPr lang="en-US" sz="4400" dirty="0"/>
              <a:t>extracting the DNA, we amplified the DNA using polymerase chain </a:t>
            </a:r>
            <a:r>
              <a:rPr lang="en-US" sz="4400" dirty="0" smtClean="0"/>
              <a:t>reaction. Amplified </a:t>
            </a:r>
            <a:r>
              <a:rPr lang="en-US" sz="4400" dirty="0"/>
              <a:t>sequences were electrophoresed to verify proper amplification of the sequence of interest. </a:t>
            </a:r>
            <a:endParaRPr lang="en-US" sz="4400" dirty="0" smtClean="0"/>
          </a:p>
          <a:p>
            <a:pPr marL="685800" indent="-685800">
              <a:buFont typeface="Arial" panose="020B0604020202020204" pitchFamily="34" charset="0"/>
              <a:buChar char="•"/>
            </a:pPr>
            <a:r>
              <a:rPr lang="en-US" sz="4400" dirty="0" smtClean="0"/>
              <a:t>We </a:t>
            </a:r>
            <a:r>
              <a:rPr lang="en-US" sz="4400" dirty="0"/>
              <a:t>then put each St. John’s sample into designated wells in an agarose gel, along with the plant control sample and a DNA </a:t>
            </a:r>
            <a:r>
              <a:rPr lang="en-US" sz="4400" dirty="0" smtClean="0"/>
              <a:t>ladder and applied electric </a:t>
            </a:r>
            <a:r>
              <a:rPr lang="en-US" sz="4400" dirty="0"/>
              <a:t>voltage </a:t>
            </a:r>
            <a:r>
              <a:rPr lang="en-US" sz="4400" dirty="0" smtClean="0"/>
              <a:t>to </a:t>
            </a:r>
            <a:r>
              <a:rPr lang="en-US" sz="4400" dirty="0"/>
              <a:t>the gel to separate the DNA strands by </a:t>
            </a:r>
            <a:r>
              <a:rPr lang="en-US" sz="4400" dirty="0" smtClean="0"/>
              <a:t>length.</a:t>
            </a:r>
          </a:p>
          <a:p>
            <a:pPr marL="685800" indent="-685800">
              <a:buFont typeface="Arial" panose="020B0604020202020204" pitchFamily="34" charset="0"/>
              <a:buChar char="•"/>
            </a:pPr>
            <a:r>
              <a:rPr lang="en-US" sz="4400" dirty="0" smtClean="0"/>
              <a:t>We </a:t>
            </a:r>
            <a:r>
              <a:rPr lang="en-US" sz="4400" dirty="0"/>
              <a:t>then took the fully run gel and put </a:t>
            </a:r>
            <a:r>
              <a:rPr lang="en-US" sz="4400" dirty="0" smtClean="0"/>
              <a:t>it </a:t>
            </a:r>
            <a:r>
              <a:rPr lang="en-US" sz="4400" dirty="0"/>
              <a:t>under a </a:t>
            </a:r>
            <a:r>
              <a:rPr lang="en-US" sz="4400" dirty="0" err="1"/>
              <a:t>blacklight</a:t>
            </a:r>
            <a:r>
              <a:rPr lang="en-US" sz="4400" dirty="0"/>
              <a:t> to see </a:t>
            </a:r>
            <a:r>
              <a:rPr lang="en-US" sz="4400" dirty="0" smtClean="0"/>
              <a:t>if our </a:t>
            </a:r>
            <a:r>
              <a:rPr lang="en-US" sz="4400" dirty="0"/>
              <a:t>samples </a:t>
            </a:r>
            <a:r>
              <a:rPr lang="en-US" sz="4400" dirty="0" smtClean="0"/>
              <a:t>contained </a:t>
            </a:r>
            <a:r>
              <a:rPr lang="en-US" sz="4400" dirty="0"/>
              <a:t>DNA</a:t>
            </a:r>
            <a:r>
              <a:rPr lang="en-US" sz="4400" dirty="0" smtClean="0"/>
              <a:t>.</a:t>
            </a:r>
          </a:p>
          <a:p>
            <a:pPr marL="685800" indent="-685800">
              <a:buFont typeface="Arial" panose="020B0604020202020204" pitchFamily="34" charset="0"/>
              <a:buChar char="•"/>
            </a:pPr>
            <a:r>
              <a:rPr lang="en-US" sz="4400" dirty="0" smtClean="0"/>
              <a:t>Because we did not yield any DNA from the above process, we did not send our samples out for sequencing</a:t>
            </a:r>
            <a:endParaRPr lang="en-US" sz="4400" dirty="0"/>
          </a:p>
        </p:txBody>
      </p:sp>
      <p:sp>
        <p:nvSpPr>
          <p:cNvPr id="55" name="TextBox 54"/>
          <p:cNvSpPr txBox="1"/>
          <p:nvPr/>
        </p:nvSpPr>
        <p:spPr>
          <a:xfrm>
            <a:off x="22773343" y="6441535"/>
            <a:ext cx="9317743" cy="25360799"/>
          </a:xfrm>
          <a:prstGeom prst="rect">
            <a:avLst/>
          </a:prstGeom>
          <a:noFill/>
        </p:spPr>
        <p:txBody>
          <a:bodyPr wrap="square" rtlCol="0">
            <a:spAutoFit/>
          </a:bodyPr>
          <a:lstStyle/>
          <a:p>
            <a:r>
              <a:rPr lang="en-US" dirty="0" smtClean="0"/>
              <a:t>Results</a:t>
            </a:r>
          </a:p>
          <a:p>
            <a:endParaRPr lang="en-US" sz="4400" dirty="0" smtClean="0"/>
          </a:p>
          <a:p>
            <a:r>
              <a:rPr lang="en-US" sz="4400" dirty="0" smtClean="0"/>
              <a:t>After extraction, PCR, and running our samples through the gel, we found no DNA in any of our three samples.</a:t>
            </a:r>
          </a:p>
          <a:p>
            <a:endParaRPr lang="en-US" sz="5400" dirty="0"/>
          </a:p>
          <a:p>
            <a:r>
              <a:rPr lang="en-US" dirty="0"/>
              <a:t>Tables &amp; Figures</a:t>
            </a:r>
          </a:p>
          <a:p>
            <a:endParaRPr lang="en-US" sz="5400" dirty="0" smtClean="0"/>
          </a:p>
          <a:p>
            <a:endParaRPr lang="en-US" sz="5400" dirty="0"/>
          </a:p>
          <a:p>
            <a:endParaRPr lang="en-US" sz="5400" dirty="0" smtClean="0"/>
          </a:p>
          <a:p>
            <a:endParaRPr lang="en-US" sz="5400" dirty="0" smtClean="0"/>
          </a:p>
          <a:p>
            <a:endParaRPr lang="en-US" sz="5400" dirty="0"/>
          </a:p>
          <a:p>
            <a:endParaRPr lang="en-US" sz="5400" dirty="0" smtClean="0"/>
          </a:p>
          <a:p>
            <a:endParaRPr lang="en-US" sz="5400" dirty="0"/>
          </a:p>
          <a:p>
            <a:endParaRPr lang="en-US" sz="5400" dirty="0" smtClean="0"/>
          </a:p>
          <a:p>
            <a:endParaRPr lang="en-US" sz="5400" dirty="0"/>
          </a:p>
          <a:p>
            <a:endParaRPr lang="en-US" sz="5400" dirty="0" smtClean="0"/>
          </a:p>
          <a:p>
            <a:endParaRPr lang="en-US" sz="5400" dirty="0"/>
          </a:p>
          <a:p>
            <a:endParaRPr lang="en-US" sz="5400" dirty="0" smtClean="0"/>
          </a:p>
          <a:p>
            <a:endParaRPr lang="en-US" sz="5400" dirty="0"/>
          </a:p>
          <a:p>
            <a:endParaRPr lang="en-US" sz="5400" dirty="0"/>
          </a:p>
          <a:p>
            <a:r>
              <a:rPr lang="en-US" sz="4400" dirty="0" smtClean="0"/>
              <a:t>The image above shows </a:t>
            </a:r>
            <a:r>
              <a:rPr lang="en-US" sz="4400" dirty="0"/>
              <a:t>the electrophoresis results of one trial.  Lane 1 corresponds to the 100 </a:t>
            </a:r>
            <a:r>
              <a:rPr lang="en-US" sz="4400" dirty="0" err="1"/>
              <a:t>bp</a:t>
            </a:r>
            <a:r>
              <a:rPr lang="en-US" sz="4400" dirty="0"/>
              <a:t> DNA ladder, lanes 5 thru 7 correspond to our herbal supplements, and lane 8 corresponds to the plant positive </a:t>
            </a:r>
            <a:r>
              <a:rPr lang="en-US" sz="4400" dirty="0" smtClean="0"/>
              <a:t>control. </a:t>
            </a:r>
            <a:r>
              <a:rPr lang="en-US" sz="4400" dirty="0"/>
              <a:t>As you can see in lanes 5, 6 and 7, no DNA fragments corresponding to 800 </a:t>
            </a:r>
            <a:r>
              <a:rPr lang="en-US" sz="4400" dirty="0" err="1"/>
              <a:t>bp</a:t>
            </a:r>
            <a:r>
              <a:rPr lang="en-US" sz="4400" dirty="0"/>
              <a:t> were observed, in contrast to the band from the positive control in lane </a:t>
            </a:r>
            <a:r>
              <a:rPr lang="en-US" sz="4400" dirty="0" smtClean="0"/>
              <a:t>8</a:t>
            </a:r>
            <a:r>
              <a:rPr lang="en-US" sz="4400" dirty="0"/>
              <a:t>.</a:t>
            </a:r>
            <a:r>
              <a:rPr lang="en-US" sz="4400" dirty="0" smtClean="0"/>
              <a:t> </a:t>
            </a:r>
            <a:r>
              <a:rPr lang="en-US" sz="4400" dirty="0"/>
              <a:t>No samples were sent for a sequencing, as a result.</a:t>
            </a:r>
          </a:p>
        </p:txBody>
      </p:sp>
      <p:sp>
        <p:nvSpPr>
          <p:cNvPr id="56" name="TextBox 55"/>
          <p:cNvSpPr txBox="1"/>
          <p:nvPr/>
        </p:nvSpPr>
        <p:spPr>
          <a:xfrm>
            <a:off x="33761467" y="6441535"/>
            <a:ext cx="9317743" cy="27115105"/>
          </a:xfrm>
          <a:prstGeom prst="rect">
            <a:avLst/>
          </a:prstGeom>
          <a:noFill/>
        </p:spPr>
        <p:txBody>
          <a:bodyPr wrap="square" rtlCol="0">
            <a:spAutoFit/>
          </a:bodyPr>
          <a:lstStyle/>
          <a:p>
            <a:r>
              <a:rPr lang="en-US" dirty="0"/>
              <a:t>Discussion</a:t>
            </a:r>
            <a:r>
              <a:rPr lang="en-US" dirty="0" smtClean="0"/>
              <a:t> </a:t>
            </a:r>
            <a:endParaRPr lang="en-US" sz="5400" dirty="0" smtClean="0"/>
          </a:p>
          <a:p>
            <a:r>
              <a:rPr lang="en-US" sz="4000" dirty="0" smtClean="0"/>
              <a:t>Our experiments did not yield the expected results primarily due to our inability to extract DNA from our samples. Our ability to get a positive result in our positive control validated our procedures. Our results support the theory that there may not be St. John’s </a:t>
            </a:r>
            <a:r>
              <a:rPr lang="en-US" sz="4000" dirty="0"/>
              <a:t>W</a:t>
            </a:r>
            <a:r>
              <a:rPr lang="en-US" sz="4000" dirty="0" smtClean="0"/>
              <a:t>ort herb in the supplements, a theory tested a proven in a study by the Genetic Literacy Project</a:t>
            </a:r>
            <a:r>
              <a:rPr lang="en-US" sz="4000" dirty="0" smtClean="0"/>
              <a:t>.</a:t>
            </a:r>
            <a:r>
              <a:rPr lang="en-US" sz="4000" baseline="30000" dirty="0" smtClean="0"/>
              <a:t> </a:t>
            </a:r>
            <a:r>
              <a:rPr lang="en-US" sz="4000" dirty="0" smtClean="0"/>
              <a:t> </a:t>
            </a:r>
            <a:r>
              <a:rPr lang="en-US" sz="4000" dirty="0" smtClean="0"/>
              <a:t>Research by other investigators, however, revealed that herbal supplements frequently contain extracts which may not have any DNA in them, and are unidentifiable through DNA </a:t>
            </a:r>
            <a:r>
              <a:rPr lang="en-US" sz="4000" dirty="0" err="1" smtClean="0"/>
              <a:t>barcoding</a:t>
            </a:r>
            <a:r>
              <a:rPr lang="en-US" sz="4000" dirty="0" smtClean="0"/>
              <a:t>. </a:t>
            </a:r>
            <a:r>
              <a:rPr lang="en-US" sz="4000" dirty="0" smtClean="0"/>
              <a:t>Therefore, it is quire possible that if we had used a more biochemical or physiological method of investigation, such as fingerprint technology, we may have been able to detect the presence of St. John’s Wort in the herbal supplements</a:t>
            </a:r>
            <a:r>
              <a:rPr lang="en-US" sz="4000" dirty="0" smtClean="0"/>
              <a:t>.</a:t>
            </a:r>
          </a:p>
          <a:p>
            <a:endParaRPr lang="en-US" sz="4000" dirty="0" smtClean="0"/>
          </a:p>
          <a:p>
            <a:r>
              <a:rPr lang="en-US" dirty="0" smtClean="0"/>
              <a:t>References</a:t>
            </a:r>
            <a:endParaRPr lang="en-US" sz="9600" dirty="0" smtClean="0"/>
          </a:p>
          <a:p>
            <a:r>
              <a:rPr lang="en-US" sz="3600" dirty="0" err="1" smtClean="0"/>
              <a:t>O'connor</a:t>
            </a:r>
            <a:r>
              <a:rPr lang="en-US" sz="3600" dirty="0" smtClean="0"/>
              <a:t>, A (2013). Herbal Supplements Are Often Not What They Seem.  The New York Times, Section Science. 1</a:t>
            </a:r>
            <a:r>
              <a:rPr lang="en-US" sz="3600" dirty="0" smtClean="0"/>
              <a:t>.</a:t>
            </a:r>
          </a:p>
          <a:p>
            <a:endParaRPr lang="en-US" sz="3600" dirty="0" smtClean="0"/>
          </a:p>
          <a:p>
            <a:r>
              <a:rPr lang="en-US" sz="3600" dirty="0" err="1" smtClean="0"/>
              <a:t>Powledge</a:t>
            </a:r>
            <a:r>
              <a:rPr lang="en-US" sz="3600" dirty="0" smtClean="0"/>
              <a:t>, T (2015).“DNA Testing Under Fire in Wake of Fake Herbal Supplements Investigation. .</a:t>
            </a:r>
            <a:r>
              <a:rPr lang="en-US" sz="3600" dirty="0" err="1" smtClean="0"/>
              <a:t>www.geneticliteracyproject.org</a:t>
            </a:r>
            <a:r>
              <a:rPr lang="en-US" sz="3600" dirty="0" smtClean="0"/>
              <a:t>/. Accessed. 5 May 2016</a:t>
            </a:r>
            <a:r>
              <a:rPr lang="en-US" sz="3600" dirty="0" smtClean="0"/>
              <a:t>.</a:t>
            </a:r>
          </a:p>
          <a:p>
            <a:endParaRPr lang="en-US" sz="3600" dirty="0" smtClean="0"/>
          </a:p>
          <a:p>
            <a:r>
              <a:rPr lang="en-US" sz="4000" dirty="0" smtClean="0"/>
              <a:t>Reynaud D.T. &amp; </a:t>
            </a:r>
            <a:r>
              <a:rPr lang="en-US" sz="4000" dirty="0" err="1" smtClean="0"/>
              <a:t>Mishler</a:t>
            </a:r>
            <a:r>
              <a:rPr lang="en-US" sz="4000" dirty="0" smtClean="0"/>
              <a:t>, B (2013). The Capabilities and Limitations of DNA </a:t>
            </a:r>
            <a:r>
              <a:rPr lang="en-US" sz="4000" dirty="0" err="1" smtClean="0"/>
              <a:t>Barcoding</a:t>
            </a:r>
            <a:r>
              <a:rPr lang="en-US" sz="4000" i="1" dirty="0" smtClean="0"/>
              <a:t>. </a:t>
            </a:r>
            <a:r>
              <a:rPr lang="en-US" sz="4000" dirty="0" err="1" smtClean="0"/>
              <a:t>Authentechnologies</a:t>
            </a:r>
            <a:r>
              <a:rPr lang="en-US" sz="4000" dirty="0" smtClean="0"/>
              <a:t>: 1-9.</a:t>
            </a:r>
            <a:endParaRPr lang="en-US" sz="4000" dirty="0" smtClean="0"/>
          </a:p>
          <a:p>
            <a:r>
              <a:rPr lang="en-US" dirty="0" smtClean="0"/>
              <a:t>Acknowledgements</a:t>
            </a:r>
            <a:endParaRPr lang="en-US" sz="5400" dirty="0" smtClean="0"/>
          </a:p>
          <a:p>
            <a:r>
              <a:rPr lang="en-US" sz="3600" dirty="0" smtClean="0"/>
              <a:t>Thank you </a:t>
            </a:r>
            <a:r>
              <a:rPr lang="en-US" sz="3600" dirty="0" smtClean="0"/>
              <a:t>to Dr. </a:t>
            </a:r>
            <a:r>
              <a:rPr lang="en-US" sz="3600" dirty="0" err="1" smtClean="0"/>
              <a:t>Vanaja</a:t>
            </a:r>
            <a:r>
              <a:rPr lang="en-US" sz="3600" dirty="0" smtClean="0"/>
              <a:t> </a:t>
            </a:r>
            <a:r>
              <a:rPr lang="en-US" sz="3600" dirty="0" err="1" smtClean="0"/>
              <a:t>Zacharopoulos</a:t>
            </a:r>
            <a:r>
              <a:rPr lang="en-US" sz="3600" dirty="0" smtClean="0"/>
              <a:t> for mentoring, guiding, and helping us throughout this year-long process. Also thank you </a:t>
            </a:r>
            <a:r>
              <a:rPr lang="en-US" sz="3600" dirty="0" smtClean="0"/>
              <a:t>to Dr. </a:t>
            </a:r>
            <a:r>
              <a:rPr lang="en-US" sz="3600" dirty="0" smtClean="0"/>
              <a:t>Eileen Guilfoyle for suggesting ways to extract DNA more efficiently.</a:t>
            </a:r>
            <a:endParaRPr lang="en-US" sz="3600" dirty="0"/>
          </a:p>
          <a:p>
            <a:endParaRPr lang="en-US" sz="5400" dirty="0"/>
          </a:p>
        </p:txBody>
      </p:sp>
      <p:pic>
        <p:nvPicPr>
          <p:cNvPr id="1030" name="Picture 6" descr="http://media5.artspace.com/media/institutions/friends_seminary/logo/friends_seminary_image_1_3_2.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93552" y="2264290"/>
            <a:ext cx="5548503" cy="272990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2" descr="Screen Shot 2016-05-28 at 9.54.01 PM.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788758" y="12818163"/>
            <a:ext cx="7305865" cy="1050976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4230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xmlns:a="http://schemas.openxmlformats.org/drawingml/2006/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1774</TotalTime>
  <Words>887</Words>
  <Application>Microsoft Macintosh PowerPoint</Application>
  <PresentationFormat>Custom</PresentationFormat>
  <Paragraphs>56</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Organic</vt:lpstr>
      <vt:lpstr>Slide 1</vt:lpstr>
    </vt:vector>
  </TitlesOfParts>
  <Company>AMNH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Debra Guzov</cp:lastModifiedBy>
  <cp:revision>63</cp:revision>
  <cp:lastPrinted>2016-05-17T21:39:08Z</cp:lastPrinted>
  <dcterms:created xsi:type="dcterms:W3CDTF">2016-05-29T18:25:44Z</dcterms:created>
  <dcterms:modified xsi:type="dcterms:W3CDTF">2016-05-29T18:47:28Z</dcterms:modified>
</cp:coreProperties>
</file>