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43891200" cy="32918400"/>
  <p:notesSz cx="6858000" cy="9144000"/>
  <p:defaultTextStyle>
    <a:defPPr>
      <a:defRPr lang="en-US"/>
    </a:defPPr>
    <a:lvl1pPr marL="0" indent="0" algn="l" defTabSz="2194560" rtl="0" eaLnBrk="1" latinLnBrk="1" hangingPunct="1">
      <a:lnSpc>
        <a:spcPct val="100000"/>
      </a:lnSpc>
      <a:defRPr lang="en-US" sz="8600" b="0" i="0" u="none" strike="noStrike" kern="1200" smtClean="0">
        <a:solidFill>
          <a:schemeClr val="tx1"/>
        </a:solidFill>
        <a:latin typeface="+mn-lt"/>
        <a:ea typeface="+mn-ea"/>
        <a:cs typeface="+mn-cs"/>
      </a:defRPr>
    </a:lvl1pPr>
    <a:lvl2pPr marL="2194560" lvl="1" indent="0" algn="l" defTabSz="2194560" rtl="0" eaLnBrk="1" latinLnBrk="1" hangingPunct="1">
      <a:lnSpc>
        <a:spcPct val="100000"/>
      </a:lnSpc>
      <a:defRPr lang="en-US" sz="8600" b="0" i="0" u="none" strike="noStrike" kern="1200" smtClean="0">
        <a:solidFill>
          <a:schemeClr val="tx1"/>
        </a:solidFill>
        <a:latin typeface="+mn-lt"/>
        <a:ea typeface="+mn-ea"/>
        <a:cs typeface="+mn-cs"/>
      </a:defRPr>
    </a:lvl2pPr>
    <a:lvl3pPr marL="4389120" lvl="2" indent="0" algn="l" defTabSz="2194560" rtl="0" eaLnBrk="1" latinLnBrk="1" hangingPunct="1">
      <a:lnSpc>
        <a:spcPct val="100000"/>
      </a:lnSpc>
      <a:defRPr lang="en-US" sz="8600" b="0" i="0" u="none" strike="noStrike" kern="1200" smtClean="0">
        <a:solidFill>
          <a:schemeClr val="tx1"/>
        </a:solidFill>
        <a:latin typeface="+mn-lt"/>
        <a:ea typeface="+mn-ea"/>
        <a:cs typeface="+mn-cs"/>
      </a:defRPr>
    </a:lvl3pPr>
    <a:lvl4pPr marL="6583045" lvl="3" indent="0" algn="l" defTabSz="2194560" rtl="0" eaLnBrk="1" latinLnBrk="1" hangingPunct="1">
      <a:lnSpc>
        <a:spcPct val="100000"/>
      </a:lnSpc>
      <a:defRPr lang="en-US" sz="8600" b="0" i="0" u="none" strike="noStrike" kern="1200" smtClean="0">
        <a:solidFill>
          <a:schemeClr val="tx1"/>
        </a:solidFill>
        <a:latin typeface="+mn-lt"/>
        <a:ea typeface="+mn-ea"/>
        <a:cs typeface="+mn-cs"/>
      </a:defRPr>
    </a:lvl4pPr>
    <a:lvl5pPr marL="8777605" lvl="4" indent="0" algn="l" defTabSz="2194560" rtl="0" eaLnBrk="1" latinLnBrk="1" hangingPunct="1">
      <a:lnSpc>
        <a:spcPct val="100000"/>
      </a:lnSpc>
      <a:defRPr lang="en-US" sz="8600" b="0" i="0" u="none" strike="noStrike" kern="1200" smtClean="0">
        <a:solidFill>
          <a:schemeClr val="tx1"/>
        </a:solidFill>
        <a:latin typeface="+mn-lt"/>
        <a:ea typeface="+mn-ea"/>
        <a:cs typeface="+mn-cs"/>
      </a:defRPr>
    </a:lvl5pPr>
    <a:lvl6pPr marL="10972165" lvl="5" indent="0" algn="l" defTabSz="2194560" rtl="0" eaLnBrk="1" latinLnBrk="1" hangingPunct="1">
      <a:lnSpc>
        <a:spcPct val="100000"/>
      </a:lnSpc>
      <a:defRPr lang="en-US" sz="8600" b="0" i="0" u="none" strike="noStrike" kern="1200" smtClean="0">
        <a:solidFill>
          <a:schemeClr val="tx1"/>
        </a:solidFill>
        <a:latin typeface="+mn-lt"/>
        <a:ea typeface="+mn-ea"/>
        <a:cs typeface="+mn-cs"/>
      </a:defRPr>
    </a:lvl6pPr>
    <a:lvl7pPr marL="13166725" lvl="6" indent="0" algn="l" defTabSz="2194560" rtl="0" eaLnBrk="1" latinLnBrk="1" hangingPunct="1">
      <a:lnSpc>
        <a:spcPct val="100000"/>
      </a:lnSpc>
      <a:defRPr lang="en-US" sz="8600" b="0" i="0" u="none" strike="noStrike" kern="1200" smtClean="0">
        <a:solidFill>
          <a:schemeClr val="tx1"/>
        </a:solidFill>
        <a:latin typeface="+mn-lt"/>
        <a:ea typeface="+mn-ea"/>
        <a:cs typeface="+mn-cs"/>
      </a:defRPr>
    </a:lvl7pPr>
    <a:lvl8pPr marL="15360650" lvl="7" indent="0" algn="l" defTabSz="2194560" rtl="0" eaLnBrk="1" latinLnBrk="1" hangingPunct="1">
      <a:lnSpc>
        <a:spcPct val="100000"/>
      </a:lnSpc>
      <a:defRPr lang="en-US" sz="8600" b="0" i="0" u="none" strike="noStrike" kern="1200" smtClean="0">
        <a:solidFill>
          <a:schemeClr val="tx1"/>
        </a:solidFill>
        <a:latin typeface="+mn-lt"/>
        <a:ea typeface="+mn-ea"/>
        <a:cs typeface="+mn-cs"/>
      </a:defRPr>
    </a:lvl8pPr>
    <a:lvl9pPr marL="17555210" lvl="8" indent="0" algn="l" defTabSz="2194560" rtl="0" eaLnBrk="1" latinLnBrk="1" hangingPunct="1">
      <a:lnSpc>
        <a:spcPct val="100000"/>
      </a:lnSpc>
      <a:defRPr lang="en-US" sz="8600" b="0" i="0" u="none" strike="noStrike" kern="1200" smtClean="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0412">
          <p15:clr>
            <a:srgbClr val="A4A3A4"/>
          </p15:clr>
        </p15:guide>
        <p15:guide id="2" orient="horz" pos="324">
          <p15:clr>
            <a:srgbClr val="A4A3A4"/>
          </p15:clr>
        </p15:guide>
        <p15:guide id="3" pos="313">
          <p15:clr>
            <a:srgbClr val="A4A3A4"/>
          </p15:clr>
        </p15:guide>
        <p15:guide id="4" pos="273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B9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412" autoAdjust="0"/>
    <p:restoredTop sz="94534" autoAdjust="0"/>
  </p:normalViewPr>
  <p:slideViewPr>
    <p:cSldViewPr snapToGrid="0" snapToObjects="1">
      <p:cViewPr>
        <p:scale>
          <a:sx n="66" d="100"/>
          <a:sy n="66" d="100"/>
        </p:scale>
        <p:origin x="10152" y="3448"/>
      </p:cViewPr>
      <p:guideLst>
        <p:guide orient="horz" pos="20412"/>
        <p:guide orient="horz" pos="324"/>
        <p:guide pos="313"/>
        <p:guide pos="27333"/>
      </p:guideLst>
    </p:cSldViewPr>
  </p:slideViewPr>
  <p:outlineViewPr>
    <p:cViewPr>
      <p:scale>
        <a:sx n="33" d="100"/>
        <a:sy n="33" d="100"/>
      </p:scale>
      <p:origin x="0" y="0"/>
    </p:cViewPr>
  </p:outlineViewPr>
  <p:notesTextViewPr>
    <p:cViewPr>
      <p:scale>
        <a:sx n="100" d="100"/>
        <a:sy n="100" d="100"/>
      </p:scale>
      <p:origin x="0" y="72"/>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commentAuthors" Target="commentAuthors.xml"/><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AFD365-477D-8C4C-B40A-B67B5B613356}" type="datetimeFigureOut">
              <a:rPr lang="en-US" smtClean="0"/>
              <a:t>5/22/19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3DBE4-651F-3E41-B312-4F8ABBB18BD9}" type="slidenum">
              <a:rPr lang="en-US" smtClean="0"/>
              <a:t>‹#›</a:t>
            </a:fld>
            <a:endParaRPr lang="en-US"/>
          </a:p>
        </p:txBody>
      </p:sp>
    </p:spTree>
    <p:extLst>
      <p:ext uri="{BB962C8B-B14F-4D97-AF65-F5344CB8AC3E}">
        <p14:creationId xmlns:p14="http://schemas.microsoft.com/office/powerpoint/2010/main" val="81694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latin typeface="Arial"/>
                <a:ea typeface="Times New Roman" charset="0"/>
                <a:cs typeface="Arial"/>
              </a:rPr>
              <a:t>Throughout the experimental process, we made several adjustments to the extraction and PCR protocols in an attempt to optimize the DNA yield as well as  PCR amplification. These optimization procedures included altering overnight incubation during DNA extraction, which we determined yielded a similar amount of DNA. </a:t>
            </a:r>
            <a:r>
              <a:rPr lang="en-US" sz="1200" smtClean="0">
                <a:solidFill>
                  <a:srgbClr val="FF0000"/>
                </a:solidFill>
                <a:latin typeface="Arial"/>
                <a:ea typeface="Times New Roman" charset="0"/>
                <a:cs typeface="Arial"/>
              </a:rPr>
              <a:t>During PCR, we optimized the protocols by adjusting the annealing temperature as well as increasing the amount of DNA template used, we discovered that for certain protocols we needed to lower the annealing temperature, sacrificing increased specificity, in order to amplify more DNA</a:t>
            </a:r>
            <a:endParaRPr lang="en-US" dirty="0"/>
          </a:p>
        </p:txBody>
      </p:sp>
      <p:sp>
        <p:nvSpPr>
          <p:cNvPr id="4" name="Slide Number Placeholder 3"/>
          <p:cNvSpPr>
            <a:spLocks noGrp="1"/>
          </p:cNvSpPr>
          <p:nvPr>
            <p:ph type="sldNum" sz="quarter" idx="10"/>
          </p:nvPr>
        </p:nvSpPr>
        <p:spPr/>
        <p:txBody>
          <a:bodyPr/>
          <a:lstStyle/>
          <a:p>
            <a:fld id="{FA33DBE4-651F-3E41-B312-4F8ABBB18BD9}" type="slidenum">
              <a:rPr lang="en-US" smtClean="0"/>
              <a:t>1</a:t>
            </a:fld>
            <a:endParaRPr lang="en-US"/>
          </a:p>
        </p:txBody>
      </p:sp>
    </p:spTree>
    <p:extLst>
      <p:ext uri="{BB962C8B-B14F-4D97-AF65-F5344CB8AC3E}">
        <p14:creationId xmlns:p14="http://schemas.microsoft.com/office/powerpoint/2010/main" val="32453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406" indent="0" algn="ctr">
              <a:buNone/>
              <a:defRPr>
                <a:solidFill>
                  <a:schemeClr val="tx1">
                    <a:tint val="75000"/>
                  </a:schemeClr>
                </a:solidFill>
              </a:defRPr>
            </a:lvl2pPr>
            <a:lvl3pPr marL="4388811" indent="0" algn="ctr">
              <a:buNone/>
              <a:defRPr>
                <a:solidFill>
                  <a:schemeClr val="tx1">
                    <a:tint val="75000"/>
                  </a:schemeClr>
                </a:solidFill>
              </a:defRPr>
            </a:lvl3pPr>
            <a:lvl4pPr marL="6583217" indent="0" algn="ctr">
              <a:buNone/>
              <a:defRPr>
                <a:solidFill>
                  <a:schemeClr val="tx1">
                    <a:tint val="75000"/>
                  </a:schemeClr>
                </a:solidFill>
              </a:defRPr>
            </a:lvl4pPr>
            <a:lvl5pPr marL="8777623" indent="0" algn="ctr">
              <a:buNone/>
              <a:defRPr>
                <a:solidFill>
                  <a:schemeClr val="tx1">
                    <a:tint val="75000"/>
                  </a:schemeClr>
                </a:solidFill>
              </a:defRPr>
            </a:lvl5pPr>
            <a:lvl6pPr marL="10972029" indent="0" algn="ctr">
              <a:buNone/>
              <a:defRPr>
                <a:solidFill>
                  <a:schemeClr val="tx1">
                    <a:tint val="75000"/>
                  </a:schemeClr>
                </a:solidFill>
              </a:defRPr>
            </a:lvl6pPr>
            <a:lvl7pPr marL="13166434" indent="0" algn="ctr">
              <a:buNone/>
              <a:defRPr>
                <a:solidFill>
                  <a:schemeClr val="tx1">
                    <a:tint val="75000"/>
                  </a:schemeClr>
                </a:solidFill>
              </a:defRPr>
            </a:lvl7pPr>
            <a:lvl8pPr marL="15360840" indent="0" algn="ctr">
              <a:buNone/>
              <a:defRPr>
                <a:solidFill>
                  <a:schemeClr val="tx1">
                    <a:tint val="75000"/>
                  </a:schemeClr>
                </a:solidFill>
              </a:defRPr>
            </a:lvl8pPr>
            <a:lvl9pPr marL="175552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6"/>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6"/>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406" indent="0">
              <a:buNone/>
              <a:defRPr sz="8600">
                <a:solidFill>
                  <a:schemeClr val="tx1">
                    <a:tint val="75000"/>
                  </a:schemeClr>
                </a:solidFill>
              </a:defRPr>
            </a:lvl2pPr>
            <a:lvl3pPr marL="4388811" indent="0">
              <a:buNone/>
              <a:defRPr sz="7600">
                <a:solidFill>
                  <a:schemeClr val="tx1">
                    <a:tint val="75000"/>
                  </a:schemeClr>
                </a:solidFill>
              </a:defRPr>
            </a:lvl3pPr>
            <a:lvl4pPr marL="6583217" indent="0">
              <a:buNone/>
              <a:defRPr sz="6700">
                <a:solidFill>
                  <a:schemeClr val="tx1">
                    <a:tint val="75000"/>
                  </a:schemeClr>
                </a:solidFill>
              </a:defRPr>
            </a:lvl4pPr>
            <a:lvl5pPr marL="8777623" indent="0">
              <a:buNone/>
              <a:defRPr sz="6700">
                <a:solidFill>
                  <a:schemeClr val="tx1">
                    <a:tint val="75000"/>
                  </a:schemeClr>
                </a:solidFill>
              </a:defRPr>
            </a:lvl5pPr>
            <a:lvl6pPr marL="10972029" indent="0">
              <a:buNone/>
              <a:defRPr sz="6700">
                <a:solidFill>
                  <a:schemeClr val="tx1">
                    <a:tint val="75000"/>
                  </a:schemeClr>
                </a:solidFill>
              </a:defRPr>
            </a:lvl6pPr>
            <a:lvl7pPr marL="13166434" indent="0">
              <a:buNone/>
              <a:defRPr sz="6700">
                <a:solidFill>
                  <a:schemeClr val="tx1">
                    <a:tint val="75000"/>
                  </a:schemeClr>
                </a:solidFill>
              </a:defRPr>
            </a:lvl7pPr>
            <a:lvl8pPr marL="15360840" indent="0">
              <a:buNone/>
              <a:defRPr sz="6700">
                <a:solidFill>
                  <a:schemeClr val="tx1">
                    <a:tint val="75000"/>
                  </a:schemeClr>
                </a:solidFill>
              </a:defRPr>
            </a:lvl8pPr>
            <a:lvl9pPr marL="17555245"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5/22/19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35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4"/>
            <a:ext cx="19392902"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4" name="Content Placeholder 3"/>
          <p:cNvSpPr>
            <a:spLocks noGrp="1"/>
          </p:cNvSpPr>
          <p:nvPr>
            <p:ph sz="half" idx="2"/>
          </p:nvPr>
        </p:nvSpPr>
        <p:spPr>
          <a:xfrm>
            <a:off x="2194561" y="10439401"/>
            <a:ext cx="19392902"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4"/>
            <a:ext cx="19400520" cy="3070857"/>
          </a:xfrm>
        </p:spPr>
        <p:txBody>
          <a:bodyPr anchor="b"/>
          <a:lstStyle>
            <a:lvl1pPr marL="0" indent="0">
              <a:buNone/>
              <a:defRPr sz="11500" b="1"/>
            </a:lvl1pPr>
            <a:lvl2pPr marL="2194406" indent="0">
              <a:buNone/>
              <a:defRPr sz="9600" b="1"/>
            </a:lvl2pPr>
            <a:lvl3pPr marL="4388811" indent="0">
              <a:buNone/>
              <a:defRPr sz="8600" b="1"/>
            </a:lvl3pPr>
            <a:lvl4pPr marL="6583217" indent="0">
              <a:buNone/>
              <a:defRPr sz="7600" b="1"/>
            </a:lvl4pPr>
            <a:lvl5pPr marL="8777623" indent="0">
              <a:buNone/>
              <a:defRPr sz="7600" b="1"/>
            </a:lvl5pPr>
            <a:lvl6pPr marL="10972029" indent="0">
              <a:buNone/>
              <a:defRPr sz="7600" b="1"/>
            </a:lvl6pPr>
            <a:lvl7pPr marL="13166434" indent="0">
              <a:buNone/>
              <a:defRPr sz="7600" b="1"/>
            </a:lvl7pPr>
            <a:lvl8pPr marL="15360840" indent="0">
              <a:buNone/>
              <a:defRPr sz="7600" b="1"/>
            </a:lvl8pPr>
            <a:lvl9pPr marL="17555245" indent="0">
              <a:buNone/>
              <a:defRPr sz="7600" b="1"/>
            </a:lvl9pPr>
          </a:lstStyle>
          <a:p>
            <a:pPr lvl="0"/>
            <a:r>
              <a:rPr lang="en-US"/>
              <a:t>Click to edit Master text styles</a:t>
            </a:r>
          </a:p>
        </p:txBody>
      </p:sp>
      <p:sp>
        <p:nvSpPr>
          <p:cNvPr id="6" name="Content Placeholder 5"/>
          <p:cNvSpPr>
            <a:spLocks noGrp="1"/>
          </p:cNvSpPr>
          <p:nvPr>
            <p:ph sz="quarter" idx="4"/>
          </p:nvPr>
        </p:nvSpPr>
        <p:spPr>
          <a:xfrm>
            <a:off x="22296122" y="10439401"/>
            <a:ext cx="19400520" cy="18966183"/>
          </a:xfrm>
        </p:spPr>
        <p:txBody>
          <a:bodyPr/>
          <a:lstStyle>
            <a:lvl1pPr>
              <a:defRPr sz="115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5/22/19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5/22/19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5/22/19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5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406" indent="0">
              <a:buNone/>
              <a:defRPr sz="13500"/>
            </a:lvl2pPr>
            <a:lvl3pPr marL="4388811" indent="0">
              <a:buNone/>
              <a:defRPr sz="11500"/>
            </a:lvl3pPr>
            <a:lvl4pPr marL="6583217" indent="0">
              <a:buNone/>
              <a:defRPr sz="9600"/>
            </a:lvl4pPr>
            <a:lvl5pPr marL="8777623" indent="0">
              <a:buNone/>
              <a:defRPr sz="9600"/>
            </a:lvl5pPr>
            <a:lvl6pPr marL="10972029" indent="0">
              <a:buNone/>
              <a:defRPr sz="9600"/>
            </a:lvl6pPr>
            <a:lvl7pPr marL="13166434" indent="0">
              <a:buNone/>
              <a:defRPr sz="9600"/>
            </a:lvl7pPr>
            <a:lvl8pPr marL="15360840" indent="0">
              <a:buNone/>
              <a:defRPr sz="9600"/>
            </a:lvl8pPr>
            <a:lvl9pPr marL="17555245"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406" indent="0">
              <a:buNone/>
              <a:defRPr sz="5700"/>
            </a:lvl2pPr>
            <a:lvl3pPr marL="4388811" indent="0">
              <a:buNone/>
              <a:defRPr sz="4800"/>
            </a:lvl3pPr>
            <a:lvl4pPr marL="6583217" indent="0">
              <a:buNone/>
              <a:defRPr sz="4300"/>
            </a:lvl4pPr>
            <a:lvl5pPr marL="8777623" indent="0">
              <a:buNone/>
              <a:defRPr sz="4300"/>
            </a:lvl5pPr>
            <a:lvl6pPr marL="10972029" indent="0">
              <a:buNone/>
              <a:defRPr sz="4300"/>
            </a:lvl6pPr>
            <a:lvl7pPr marL="13166434" indent="0">
              <a:buNone/>
              <a:defRPr sz="4300"/>
            </a:lvl7pPr>
            <a:lvl8pPr marL="15360840" indent="0">
              <a:buNone/>
              <a:defRPr sz="4300"/>
            </a:lvl8pPr>
            <a:lvl9pPr marL="17555245"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5/22/19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3"/>
            <a:ext cx="39502080" cy="5486400"/>
          </a:xfrm>
          <a:prstGeom prst="rect">
            <a:avLst/>
          </a:prstGeom>
        </p:spPr>
        <p:txBody>
          <a:bodyPr vert="horz" lIns="438882" tIns="219441" rIns="438882" bIns="219441" rtlCol="0" anchor="ctr">
            <a:normAutofit/>
          </a:bodyPr>
          <a:lstStyle/>
          <a:p>
            <a:r>
              <a:rPr lang="en-US"/>
              <a:t>Click to edit Master title style</a:t>
            </a:r>
          </a:p>
        </p:txBody>
      </p:sp>
      <p:sp>
        <p:nvSpPr>
          <p:cNvPr id="3" name="Text Placeholder 2"/>
          <p:cNvSpPr>
            <a:spLocks noGrp="1"/>
          </p:cNvSpPr>
          <p:nvPr>
            <p:ph type="body" idx="1"/>
          </p:nvPr>
        </p:nvSpPr>
        <p:spPr>
          <a:xfrm>
            <a:off x="2194560" y="7680963"/>
            <a:ext cx="39502080" cy="21724622"/>
          </a:xfrm>
          <a:prstGeom prst="rect">
            <a:avLst/>
          </a:prstGeom>
        </p:spPr>
        <p:txBody>
          <a:bodyPr vert="horz" lIns="438882" tIns="219441" rIns="438882" bIns="2194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4560" y="30510483"/>
            <a:ext cx="10241280" cy="1752600"/>
          </a:xfrm>
          <a:prstGeom prst="rect">
            <a:avLst/>
          </a:prstGeom>
        </p:spPr>
        <p:txBody>
          <a:bodyPr vert="horz" lIns="438882" tIns="219441" rIns="438882" bIns="219441" rtlCol="0" anchor="ctr"/>
          <a:lstStyle>
            <a:lvl1pPr algn="l">
              <a:defRPr sz="5700">
                <a:solidFill>
                  <a:schemeClr val="tx1">
                    <a:tint val="75000"/>
                  </a:schemeClr>
                </a:solidFill>
              </a:defRPr>
            </a:lvl1pPr>
          </a:lstStyle>
          <a:p>
            <a:fld id="{9A8DA9FA-688F-B042-A36A-9CF7AA496E45}" type="datetimeFigureOut">
              <a:rPr lang="en-US" smtClean="0"/>
              <a:pPr/>
              <a:t>5/22/19</a:t>
            </a:fld>
            <a:endParaRPr lang="en-US"/>
          </a:p>
        </p:txBody>
      </p:sp>
      <p:sp>
        <p:nvSpPr>
          <p:cNvPr id="5" name="Footer Placeholder 4"/>
          <p:cNvSpPr>
            <a:spLocks noGrp="1"/>
          </p:cNvSpPr>
          <p:nvPr>
            <p:ph type="ftr" sz="quarter" idx="3"/>
          </p:nvPr>
        </p:nvSpPr>
        <p:spPr>
          <a:xfrm>
            <a:off x="14996160" y="30510483"/>
            <a:ext cx="13898880" cy="1752600"/>
          </a:xfrm>
          <a:prstGeom prst="rect">
            <a:avLst/>
          </a:prstGeom>
        </p:spPr>
        <p:txBody>
          <a:bodyPr vert="horz" lIns="438882" tIns="219441" rIns="438882" bIns="219441"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3"/>
            <a:ext cx="10241280" cy="1752600"/>
          </a:xfrm>
          <a:prstGeom prst="rect">
            <a:avLst/>
          </a:prstGeom>
        </p:spPr>
        <p:txBody>
          <a:bodyPr vert="horz" lIns="438882" tIns="219441" rIns="438882" bIns="219441" rtlCol="0" anchor="ctr"/>
          <a:lstStyle>
            <a:lvl1pPr algn="r">
              <a:defRPr sz="57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406" rtl="0" eaLnBrk="1" latinLnBrk="0" hangingPunct="1">
        <a:spcBef>
          <a:spcPct val="0"/>
        </a:spcBef>
        <a:buNone/>
        <a:defRPr sz="21100" kern="1200">
          <a:solidFill>
            <a:schemeClr val="tx1"/>
          </a:solidFill>
          <a:latin typeface="+mj-lt"/>
          <a:ea typeface="+mj-ea"/>
          <a:cs typeface="+mj-cs"/>
        </a:defRPr>
      </a:lvl1pPr>
    </p:titleStyle>
    <p:bodyStyle>
      <a:lvl1pPr marL="1645804" indent="-1645804" algn="l" defTabSz="2194406" rtl="0" eaLnBrk="1" latinLnBrk="0" hangingPunct="1">
        <a:spcBef>
          <a:spcPct val="20000"/>
        </a:spcBef>
        <a:buFont typeface="Arial"/>
        <a:buChar char="•"/>
        <a:defRPr sz="15400" kern="1200">
          <a:solidFill>
            <a:schemeClr val="tx1"/>
          </a:solidFill>
          <a:latin typeface="+mn-lt"/>
          <a:ea typeface="+mn-ea"/>
          <a:cs typeface="+mn-cs"/>
        </a:defRPr>
      </a:lvl1pPr>
      <a:lvl2pPr marL="3565909" indent="-1371503" algn="l" defTabSz="2194406" rtl="0" eaLnBrk="1" latinLnBrk="0" hangingPunct="1">
        <a:spcBef>
          <a:spcPct val="20000"/>
        </a:spcBef>
        <a:buFont typeface="Arial"/>
        <a:buChar char="–"/>
        <a:defRPr sz="13500" kern="1200">
          <a:solidFill>
            <a:schemeClr val="tx1"/>
          </a:solidFill>
          <a:latin typeface="+mn-lt"/>
          <a:ea typeface="+mn-ea"/>
          <a:cs typeface="+mn-cs"/>
        </a:defRPr>
      </a:lvl2pPr>
      <a:lvl3pPr marL="5486014" indent="-1097203" algn="l" defTabSz="2194406" rtl="0" eaLnBrk="1" latinLnBrk="0" hangingPunct="1">
        <a:spcBef>
          <a:spcPct val="20000"/>
        </a:spcBef>
        <a:buFont typeface="Arial"/>
        <a:buChar char="•"/>
        <a:defRPr sz="11500" kern="1200">
          <a:solidFill>
            <a:schemeClr val="tx1"/>
          </a:solidFill>
          <a:latin typeface="+mn-lt"/>
          <a:ea typeface="+mn-ea"/>
          <a:cs typeface="+mn-cs"/>
        </a:defRPr>
      </a:lvl3pPr>
      <a:lvl4pPr marL="7680421" indent="-1097203" algn="l" defTabSz="2194406" rtl="0" eaLnBrk="1" latinLnBrk="0" hangingPunct="1">
        <a:spcBef>
          <a:spcPct val="20000"/>
        </a:spcBef>
        <a:buFont typeface="Arial"/>
        <a:buChar char="–"/>
        <a:defRPr sz="9600" kern="1200">
          <a:solidFill>
            <a:schemeClr val="tx1"/>
          </a:solidFill>
          <a:latin typeface="+mn-lt"/>
          <a:ea typeface="+mn-ea"/>
          <a:cs typeface="+mn-cs"/>
        </a:defRPr>
      </a:lvl4pPr>
      <a:lvl5pPr marL="9874826" indent="-1097203" algn="l" defTabSz="2194406" rtl="0" eaLnBrk="1" latinLnBrk="0" hangingPunct="1">
        <a:spcBef>
          <a:spcPct val="20000"/>
        </a:spcBef>
        <a:buFont typeface="Arial"/>
        <a:buChar char="»"/>
        <a:defRPr sz="9600" kern="1200">
          <a:solidFill>
            <a:schemeClr val="tx1"/>
          </a:solidFill>
          <a:latin typeface="+mn-lt"/>
          <a:ea typeface="+mn-ea"/>
          <a:cs typeface="+mn-cs"/>
        </a:defRPr>
      </a:lvl5pPr>
      <a:lvl6pPr marL="12069232" indent="-1097203" algn="l" defTabSz="2194406" rtl="0" eaLnBrk="1" latinLnBrk="0" hangingPunct="1">
        <a:spcBef>
          <a:spcPct val="20000"/>
        </a:spcBef>
        <a:buFont typeface="Arial"/>
        <a:buChar char="•"/>
        <a:defRPr sz="9600" kern="1200">
          <a:solidFill>
            <a:schemeClr val="tx1"/>
          </a:solidFill>
          <a:latin typeface="+mn-lt"/>
          <a:ea typeface="+mn-ea"/>
          <a:cs typeface="+mn-cs"/>
        </a:defRPr>
      </a:lvl6pPr>
      <a:lvl7pPr marL="14263637" indent="-1097203" algn="l" defTabSz="2194406" rtl="0" eaLnBrk="1" latinLnBrk="0" hangingPunct="1">
        <a:spcBef>
          <a:spcPct val="20000"/>
        </a:spcBef>
        <a:buFont typeface="Arial"/>
        <a:buChar char="•"/>
        <a:defRPr sz="9600" kern="1200">
          <a:solidFill>
            <a:schemeClr val="tx1"/>
          </a:solidFill>
          <a:latin typeface="+mn-lt"/>
          <a:ea typeface="+mn-ea"/>
          <a:cs typeface="+mn-cs"/>
        </a:defRPr>
      </a:lvl7pPr>
      <a:lvl8pPr marL="16458043" indent="-1097203" algn="l" defTabSz="2194406" rtl="0" eaLnBrk="1" latinLnBrk="0" hangingPunct="1">
        <a:spcBef>
          <a:spcPct val="20000"/>
        </a:spcBef>
        <a:buFont typeface="Arial"/>
        <a:buChar char="•"/>
        <a:defRPr sz="9600" kern="1200">
          <a:solidFill>
            <a:schemeClr val="tx1"/>
          </a:solidFill>
          <a:latin typeface="+mn-lt"/>
          <a:ea typeface="+mn-ea"/>
          <a:cs typeface="+mn-cs"/>
        </a:defRPr>
      </a:lvl8pPr>
      <a:lvl9pPr marL="18652448" indent="-1097203" algn="l" defTabSz="2194406"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406" rtl="0" eaLnBrk="1" latinLnBrk="0" hangingPunct="1">
        <a:defRPr sz="8600" kern="1200">
          <a:solidFill>
            <a:schemeClr val="tx1"/>
          </a:solidFill>
          <a:latin typeface="+mn-lt"/>
          <a:ea typeface="+mn-ea"/>
          <a:cs typeface="+mn-cs"/>
        </a:defRPr>
      </a:lvl1pPr>
      <a:lvl2pPr marL="2194406" algn="l" defTabSz="2194406" rtl="0" eaLnBrk="1" latinLnBrk="0" hangingPunct="1">
        <a:defRPr sz="8600" kern="1200">
          <a:solidFill>
            <a:schemeClr val="tx1"/>
          </a:solidFill>
          <a:latin typeface="+mn-lt"/>
          <a:ea typeface="+mn-ea"/>
          <a:cs typeface="+mn-cs"/>
        </a:defRPr>
      </a:lvl2pPr>
      <a:lvl3pPr marL="4388811" algn="l" defTabSz="2194406" rtl="0" eaLnBrk="1" latinLnBrk="0" hangingPunct="1">
        <a:defRPr sz="8600" kern="1200">
          <a:solidFill>
            <a:schemeClr val="tx1"/>
          </a:solidFill>
          <a:latin typeface="+mn-lt"/>
          <a:ea typeface="+mn-ea"/>
          <a:cs typeface="+mn-cs"/>
        </a:defRPr>
      </a:lvl3pPr>
      <a:lvl4pPr marL="6583217" algn="l" defTabSz="2194406" rtl="0" eaLnBrk="1" latinLnBrk="0" hangingPunct="1">
        <a:defRPr sz="8600" kern="1200">
          <a:solidFill>
            <a:schemeClr val="tx1"/>
          </a:solidFill>
          <a:latin typeface="+mn-lt"/>
          <a:ea typeface="+mn-ea"/>
          <a:cs typeface="+mn-cs"/>
        </a:defRPr>
      </a:lvl4pPr>
      <a:lvl5pPr marL="8777623" algn="l" defTabSz="2194406" rtl="0" eaLnBrk="1" latinLnBrk="0" hangingPunct="1">
        <a:defRPr sz="8600" kern="1200">
          <a:solidFill>
            <a:schemeClr val="tx1"/>
          </a:solidFill>
          <a:latin typeface="+mn-lt"/>
          <a:ea typeface="+mn-ea"/>
          <a:cs typeface="+mn-cs"/>
        </a:defRPr>
      </a:lvl5pPr>
      <a:lvl6pPr marL="10972029" algn="l" defTabSz="2194406" rtl="0" eaLnBrk="1" latinLnBrk="0" hangingPunct="1">
        <a:defRPr sz="8600" kern="1200">
          <a:solidFill>
            <a:schemeClr val="tx1"/>
          </a:solidFill>
          <a:latin typeface="+mn-lt"/>
          <a:ea typeface="+mn-ea"/>
          <a:cs typeface="+mn-cs"/>
        </a:defRPr>
      </a:lvl6pPr>
      <a:lvl7pPr marL="13166434" algn="l" defTabSz="2194406" rtl="0" eaLnBrk="1" latinLnBrk="0" hangingPunct="1">
        <a:defRPr sz="8600" kern="1200">
          <a:solidFill>
            <a:schemeClr val="tx1"/>
          </a:solidFill>
          <a:latin typeface="+mn-lt"/>
          <a:ea typeface="+mn-ea"/>
          <a:cs typeface="+mn-cs"/>
        </a:defRPr>
      </a:lvl7pPr>
      <a:lvl8pPr marL="15360840" algn="l" defTabSz="2194406" rtl="0" eaLnBrk="1" latinLnBrk="0" hangingPunct="1">
        <a:defRPr sz="8600" kern="1200">
          <a:solidFill>
            <a:schemeClr val="tx1"/>
          </a:solidFill>
          <a:latin typeface="+mn-lt"/>
          <a:ea typeface="+mn-ea"/>
          <a:cs typeface="+mn-cs"/>
        </a:defRPr>
      </a:lvl8pPr>
      <a:lvl9pPr marL="17555245" algn="l" defTabSz="2194406"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tiff"/><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emf"/><Relationship Id="rId10"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B9E6"/>
        </a:solidFill>
        <a:effectLst/>
      </p:bgPr>
    </p:bg>
    <p:spTree>
      <p:nvGrpSpPr>
        <p:cNvPr id="1" name=""/>
        <p:cNvGrpSpPr/>
        <p:nvPr/>
      </p:nvGrpSpPr>
      <p:grpSpPr>
        <a:xfrm>
          <a:off x="0" y="0"/>
          <a:ext cx="0" cy="0"/>
          <a:chOff x="0" y="0"/>
          <a:chExt cx="0" cy="0"/>
        </a:xfrm>
      </p:grpSpPr>
      <p:sp>
        <p:nvSpPr>
          <p:cNvPr id="2052" name="Shape"/>
          <p:cNvSpPr/>
          <p:nvPr/>
        </p:nvSpPr>
        <p:spPr>
          <a:xfrm>
            <a:off x="609600" y="12101180"/>
            <a:ext cx="13716000" cy="16206572"/>
          </a:xfrm>
          <a:prstGeom prst="rect">
            <a:avLst/>
          </a:prstGeom>
          <a:solidFill>
            <a:schemeClr val="bg1"/>
          </a:solidFill>
          <a:ln>
            <a:solidFill>
              <a:schemeClr val="accent1"/>
            </a:solidFill>
          </a:ln>
        </p:spPr>
        <p:txBody>
          <a:bodyPr lIns="91440" tIns="45720" rIns="91440" bIns="45720" anchor="t">
            <a:noAutofit/>
          </a:bodyPr>
          <a:lstStyle/>
          <a:p>
            <a:pPr marL="91440" indent="0" algn="ctr" rtl="0" latinLnBrk="0">
              <a:lnSpc>
                <a:spcPct val="100000"/>
              </a:lnSpc>
              <a:buNone/>
            </a:pPr>
            <a:r>
              <a:rPr lang="en-US" sz="5400" b="1" i="0" u="none" strike="noStrike" cap="none" dirty="0" smtClean="0">
                <a:solidFill>
                  <a:schemeClr val="dk1"/>
                </a:solidFill>
                <a:latin typeface="Arial"/>
                <a:ea typeface="Times New Roman"/>
                <a:cs typeface="Arial"/>
                <a:sym typeface="Times New Roman"/>
              </a:rPr>
              <a:t>Introduction</a:t>
            </a:r>
            <a:endParaRPr lang="en-US" sz="5400" i="1" dirty="0">
              <a:latin typeface="Arial"/>
              <a:ea typeface="Times New Roman"/>
              <a:cs typeface="Arial"/>
            </a:endParaRPr>
          </a:p>
          <a:p>
            <a:pPr marL="91440" latinLnBrk="0" hangingPunct="0">
              <a:spcBef>
                <a:spcPts val="1200"/>
              </a:spcBef>
            </a:pPr>
            <a:r>
              <a:rPr lang="en-US" sz="3000" dirty="0">
                <a:latin typeface="Arial"/>
                <a:ea typeface="Times New Roman"/>
                <a:cs typeface="Arial"/>
              </a:rPr>
              <a:t>Mosquitoes are the most important and prevalent vector of disease-causing organisms worldwide. They are capable of transmitting a wide variety of </a:t>
            </a:r>
            <a:r>
              <a:rPr lang="en-US" sz="3000" dirty="0" smtClean="0">
                <a:latin typeface="Arial"/>
                <a:ea typeface="Times New Roman"/>
                <a:cs typeface="Arial"/>
              </a:rPr>
              <a:t>pathogens </a:t>
            </a:r>
            <a:r>
              <a:rPr lang="en-US" sz="3000" dirty="0">
                <a:latin typeface="Arial"/>
                <a:ea typeface="Times New Roman"/>
                <a:cs typeface="Arial"/>
              </a:rPr>
              <a:t>which pose serious risk to human health</a:t>
            </a:r>
            <a:r>
              <a:rPr lang="en-US" sz="3000" dirty="0" smtClean="0">
                <a:latin typeface="Arial"/>
                <a:ea typeface="Times New Roman"/>
                <a:cs typeface="Arial"/>
              </a:rPr>
              <a:t>.</a:t>
            </a:r>
            <a:r>
              <a:rPr lang="en-US" sz="3000" baseline="30000" dirty="0" smtClean="0">
                <a:latin typeface="Arial"/>
                <a:ea typeface="Times New Roman"/>
                <a:cs typeface="Arial"/>
              </a:rPr>
              <a:t>1</a:t>
            </a:r>
            <a:r>
              <a:rPr lang="en-US" sz="3000" dirty="0" smtClean="0">
                <a:latin typeface="Arial"/>
                <a:ea typeface="Times New Roman"/>
                <a:cs typeface="Arial"/>
              </a:rPr>
              <a:t> </a:t>
            </a:r>
            <a:endParaRPr lang="en-US" sz="3000" dirty="0">
              <a:latin typeface="Arial"/>
              <a:ea typeface="Times New Roman"/>
              <a:cs typeface="Arial"/>
            </a:endParaRPr>
          </a:p>
          <a:p>
            <a:pPr marL="91440" latinLnBrk="0" hangingPunct="0"/>
            <a:endParaRPr lang="en-US" sz="3000" dirty="0">
              <a:latin typeface="Arial"/>
              <a:ea typeface="Times New Roman"/>
              <a:cs typeface="Arial"/>
            </a:endParaRPr>
          </a:p>
          <a:p>
            <a:pPr marL="91440" latinLnBrk="0" hangingPunct="0"/>
            <a:r>
              <a:rPr lang="en-US" sz="3000" dirty="0">
                <a:latin typeface="Arial"/>
                <a:ea typeface="Times New Roman"/>
                <a:cs typeface="Arial"/>
              </a:rPr>
              <a:t>The successful identification of mosquitoes to the species level is vital in public health monitoring of vector population abundance and distribution, identification of invasive mosquito range, and assessment of mosquito-borne disease risk</a:t>
            </a:r>
            <a:r>
              <a:rPr lang="en-US" sz="3000" dirty="0" smtClean="0">
                <a:latin typeface="Arial"/>
                <a:ea typeface="Times New Roman"/>
                <a:cs typeface="Arial"/>
              </a:rPr>
              <a:t>.</a:t>
            </a:r>
            <a:r>
              <a:rPr lang="en-US" sz="3000" baseline="30000" dirty="0" smtClean="0">
                <a:latin typeface="Arial"/>
                <a:ea typeface="Times New Roman"/>
                <a:cs typeface="Arial"/>
              </a:rPr>
              <a:t>2</a:t>
            </a:r>
            <a:r>
              <a:rPr lang="en-US" sz="3000" dirty="0" smtClean="0">
                <a:latin typeface="Arial"/>
                <a:ea typeface="Times New Roman"/>
                <a:cs typeface="Arial"/>
              </a:rPr>
              <a:t>  </a:t>
            </a:r>
            <a:r>
              <a:rPr lang="en-US" sz="3000" dirty="0">
                <a:latin typeface="Arial"/>
                <a:ea typeface="Times New Roman"/>
                <a:cs typeface="Arial"/>
              </a:rPr>
              <a:t>However, live trapping is extremely time-consuming and identification can be difficult as diagnostic morphological features are often damaged during collection or storage and some species are morphologically similar and require a trained professional. </a:t>
            </a:r>
          </a:p>
          <a:p>
            <a:pPr marL="91440" latinLnBrk="0" hangingPunct="0"/>
            <a:endParaRPr lang="en-US" sz="3000" dirty="0">
              <a:latin typeface="Arial"/>
              <a:ea typeface="Times New Roman"/>
              <a:cs typeface="Arial"/>
            </a:endParaRPr>
          </a:p>
          <a:p>
            <a:pPr marL="91440" latinLnBrk="0" hangingPunct="0"/>
            <a:r>
              <a:rPr lang="en-US" sz="3000" dirty="0">
                <a:latin typeface="Arial"/>
                <a:ea typeface="Times New Roman" charset="0"/>
                <a:cs typeface="Arial"/>
              </a:rPr>
              <a:t>Examples of this include </a:t>
            </a:r>
            <a:r>
              <a:rPr lang="en-US" sz="3000" i="1" dirty="0" err="1">
                <a:latin typeface="Arial"/>
                <a:ea typeface="Times New Roman" charset="0"/>
                <a:cs typeface="Arial"/>
              </a:rPr>
              <a:t>Culex</a:t>
            </a:r>
            <a:r>
              <a:rPr lang="en-US" sz="3000" i="1" dirty="0">
                <a:latin typeface="Arial"/>
                <a:ea typeface="Times New Roman" charset="0"/>
                <a:cs typeface="Arial"/>
              </a:rPr>
              <a:t> </a:t>
            </a:r>
            <a:r>
              <a:rPr lang="en-US" sz="3000" i="1" dirty="0" err="1">
                <a:latin typeface="Arial"/>
                <a:ea typeface="Times New Roman" charset="0"/>
                <a:cs typeface="Arial"/>
              </a:rPr>
              <a:t>pipiens</a:t>
            </a:r>
            <a:r>
              <a:rPr lang="en-US" sz="3000" dirty="0">
                <a:latin typeface="Arial"/>
                <a:ea typeface="Times New Roman" charset="0"/>
                <a:cs typeface="Arial"/>
              </a:rPr>
              <a:t> and </a:t>
            </a:r>
            <a:r>
              <a:rPr lang="en-US" sz="3000" i="1" dirty="0" err="1">
                <a:latin typeface="Arial"/>
                <a:ea typeface="Times New Roman" charset="0"/>
                <a:cs typeface="Arial"/>
              </a:rPr>
              <a:t>Culex</a:t>
            </a:r>
            <a:r>
              <a:rPr lang="en-US" sz="3000" i="1" dirty="0">
                <a:latin typeface="Arial"/>
                <a:ea typeface="Times New Roman" charset="0"/>
                <a:cs typeface="Arial"/>
              </a:rPr>
              <a:t> </a:t>
            </a:r>
            <a:r>
              <a:rPr lang="en-US" sz="3000" i="1" dirty="0" err="1">
                <a:latin typeface="Arial"/>
                <a:ea typeface="Times New Roman" charset="0"/>
                <a:cs typeface="Arial"/>
              </a:rPr>
              <a:t>restuans</a:t>
            </a:r>
            <a:r>
              <a:rPr lang="en-US" sz="3000" i="1" dirty="0">
                <a:latin typeface="Arial"/>
                <a:ea typeface="Times New Roman" charset="0"/>
                <a:cs typeface="Arial"/>
              </a:rPr>
              <a:t>, </a:t>
            </a:r>
            <a:r>
              <a:rPr lang="en-US" sz="3000" dirty="0">
                <a:latin typeface="Arial"/>
                <a:ea typeface="Times New Roman" charset="0"/>
                <a:cs typeface="Arial"/>
              </a:rPr>
              <a:t>both important in the transmission cycle of West Nile Virus in the northeastern </a:t>
            </a:r>
            <a:r>
              <a:rPr lang="en-US" sz="3000" dirty="0" smtClean="0">
                <a:latin typeface="Arial"/>
                <a:ea typeface="Times New Roman" charset="0"/>
                <a:cs typeface="Arial"/>
              </a:rPr>
              <a:t>US</a:t>
            </a:r>
            <a:r>
              <a:rPr lang="en-US" sz="3000" baseline="30000" dirty="0" smtClean="0">
                <a:latin typeface="Arial"/>
                <a:ea typeface="Times New Roman"/>
                <a:cs typeface="Arial"/>
              </a:rPr>
              <a:t>3</a:t>
            </a:r>
            <a:r>
              <a:rPr lang="en-US" sz="3000" dirty="0" smtClean="0">
                <a:latin typeface="Arial"/>
                <a:ea typeface="Times New Roman" charset="0"/>
                <a:cs typeface="Arial"/>
              </a:rPr>
              <a:t>, and </a:t>
            </a:r>
            <a:r>
              <a:rPr lang="en-US" sz="3000" i="1" dirty="0" err="1">
                <a:latin typeface="Arial"/>
                <a:ea typeface="Times New Roman" charset="0"/>
                <a:cs typeface="Arial"/>
              </a:rPr>
              <a:t>Aedes</a:t>
            </a:r>
            <a:r>
              <a:rPr lang="en-US" sz="3000" i="1" dirty="0">
                <a:latin typeface="Arial"/>
                <a:ea typeface="Times New Roman" charset="0"/>
                <a:cs typeface="Arial"/>
              </a:rPr>
              <a:t> </a:t>
            </a:r>
            <a:r>
              <a:rPr lang="en-US" sz="3000" i="1" dirty="0" err="1">
                <a:latin typeface="Arial"/>
                <a:ea typeface="Times New Roman" charset="0"/>
                <a:cs typeface="Arial"/>
              </a:rPr>
              <a:t>triseratus</a:t>
            </a:r>
            <a:r>
              <a:rPr lang="en-US" sz="3000" dirty="0">
                <a:latin typeface="Arial"/>
                <a:ea typeface="Times New Roman" charset="0"/>
                <a:cs typeface="Arial"/>
              </a:rPr>
              <a:t>, an important vector of St. Louis encephalitis, and </a:t>
            </a:r>
            <a:r>
              <a:rPr lang="en-US" sz="3000" i="1" dirty="0" err="1">
                <a:latin typeface="Arial"/>
                <a:ea typeface="Times New Roman" charset="0"/>
                <a:cs typeface="Arial"/>
              </a:rPr>
              <a:t>Aedes</a:t>
            </a:r>
            <a:r>
              <a:rPr lang="en-US" sz="3000" i="1" dirty="0">
                <a:latin typeface="Arial"/>
                <a:ea typeface="Times New Roman" charset="0"/>
                <a:cs typeface="Arial"/>
              </a:rPr>
              <a:t> </a:t>
            </a:r>
            <a:r>
              <a:rPr lang="en-US" sz="3000" i="1" dirty="0" err="1" smtClean="0">
                <a:latin typeface="Arial"/>
                <a:ea typeface="Times New Roman" charset="0"/>
                <a:cs typeface="Arial"/>
              </a:rPr>
              <a:t>hendersoni</a:t>
            </a:r>
            <a:r>
              <a:rPr lang="en-US" sz="3000" i="1" dirty="0" smtClean="0">
                <a:latin typeface="Arial"/>
                <a:ea typeface="Times New Roman" charset="0"/>
                <a:cs typeface="Arial"/>
              </a:rPr>
              <a:t> </a:t>
            </a:r>
            <a:r>
              <a:rPr lang="en-US" sz="3000" dirty="0" smtClean="0">
                <a:latin typeface="Arial"/>
                <a:ea typeface="Times New Roman" charset="0"/>
                <a:cs typeface="Arial"/>
              </a:rPr>
              <a:t>(Fig. 1)</a:t>
            </a:r>
            <a:r>
              <a:rPr lang="en-US" sz="3000" i="1" dirty="0" smtClean="0">
                <a:latin typeface="Arial"/>
                <a:ea typeface="Times New Roman" charset="0"/>
                <a:cs typeface="Arial"/>
              </a:rPr>
              <a:t>,</a:t>
            </a:r>
            <a:r>
              <a:rPr lang="en-US" sz="3000" dirty="0" smtClean="0">
                <a:latin typeface="Arial"/>
                <a:ea typeface="Times New Roman" charset="0"/>
                <a:cs typeface="Arial"/>
              </a:rPr>
              <a:t> </a:t>
            </a:r>
            <a:r>
              <a:rPr lang="en-US" sz="3000" dirty="0">
                <a:latin typeface="Arial"/>
                <a:ea typeface="Times New Roman" charset="0"/>
                <a:cs typeface="Arial"/>
              </a:rPr>
              <a:t>which is not implicated in this transmission </a:t>
            </a:r>
            <a:r>
              <a:rPr lang="en-US" sz="3000" dirty="0" smtClean="0">
                <a:latin typeface="Arial"/>
                <a:ea typeface="Times New Roman" charset="0"/>
                <a:cs typeface="Arial"/>
              </a:rPr>
              <a:t>cycle.</a:t>
            </a:r>
            <a:r>
              <a:rPr lang="en-US" sz="3000" baseline="30000" dirty="0" smtClean="0">
                <a:latin typeface="Arial"/>
                <a:ea typeface="Times New Roman"/>
                <a:cs typeface="Arial"/>
              </a:rPr>
              <a:t>4,5</a:t>
            </a:r>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b="1" dirty="0" smtClean="0">
              <a:latin typeface="Arial"/>
              <a:ea typeface="Times New Roman" charset="0"/>
              <a:cs typeface="Arial"/>
            </a:endParaRPr>
          </a:p>
          <a:p>
            <a:pPr marL="91440" latinLnBrk="0" hangingPunct="0">
              <a:spcBef>
                <a:spcPts val="1800"/>
              </a:spcBef>
            </a:pPr>
            <a:r>
              <a:rPr lang="en-US" sz="4400" b="1" dirty="0" smtClean="0">
                <a:latin typeface="Arial"/>
                <a:ea typeface="Times New Roman" charset="0"/>
                <a:cs typeface="Arial"/>
              </a:rPr>
              <a:t>Study Goal: </a:t>
            </a:r>
          </a:p>
          <a:p>
            <a:pPr marL="91440" latinLnBrk="0" hangingPunct="0"/>
            <a:r>
              <a:rPr lang="en-US" sz="3000" dirty="0" smtClean="0">
                <a:latin typeface="Arial"/>
                <a:ea typeface="Times New Roman" charset="0"/>
                <a:cs typeface="Arial"/>
              </a:rPr>
              <a:t>To goal of this project is to identify </a:t>
            </a:r>
            <a:r>
              <a:rPr lang="en-US" sz="3000" dirty="0">
                <a:latin typeface="Arial"/>
                <a:ea typeface="Times New Roman" charset="0"/>
                <a:cs typeface="Arial"/>
              </a:rPr>
              <a:t>primers </a:t>
            </a:r>
            <a:r>
              <a:rPr lang="en-US" sz="3000" dirty="0" smtClean="0">
                <a:latin typeface="Arial"/>
                <a:ea typeface="Times New Roman" charset="0"/>
                <a:cs typeface="Arial"/>
              </a:rPr>
              <a:t>that </a:t>
            </a:r>
            <a:r>
              <a:rPr lang="en-US" sz="3000" dirty="0">
                <a:latin typeface="Arial"/>
                <a:ea typeface="Times New Roman" charset="0"/>
                <a:cs typeface="Arial"/>
              </a:rPr>
              <a:t>are specific enough to amplify only mosquitoes, but variable enough to determine mosquito species. </a:t>
            </a:r>
          </a:p>
          <a:p>
            <a:pPr marL="91440" latinLnBrk="0" hangingPunct="0"/>
            <a:endParaRPr lang="en-US" sz="3000" dirty="0">
              <a:latin typeface="Arial"/>
              <a:ea typeface="Times New Roman"/>
              <a:cs typeface="Arial"/>
            </a:endParaRPr>
          </a:p>
          <a:p>
            <a:pPr marL="91440" latinLnBrk="0" hangingPunct="0"/>
            <a:endParaRPr lang="en-US" sz="3000" dirty="0">
              <a:latin typeface="Arial"/>
              <a:ea typeface="Times New Roman"/>
              <a:cs typeface="Arial"/>
            </a:endParaRPr>
          </a:p>
          <a:p>
            <a:pPr marL="91440" latinLnBrk="0" hangingPunct="0"/>
            <a:endParaRPr lang="en-US" sz="3200" dirty="0">
              <a:latin typeface="Arial"/>
              <a:ea typeface="Times New Roman"/>
              <a:cs typeface="Arial"/>
            </a:endParaRPr>
          </a:p>
          <a:p>
            <a:pPr marL="91440" latinLnBrk="0" hangingPunct="0"/>
            <a:endParaRPr lang="en-US" sz="3200" dirty="0">
              <a:latin typeface="Arial"/>
              <a:ea typeface="Times New Roman"/>
              <a:cs typeface="Arial"/>
            </a:endParaRPr>
          </a:p>
          <a:p>
            <a:pPr marL="91440" indent="0" algn="l" rtl="0" latinLnBrk="0" hangingPunct="0">
              <a:lnSpc>
                <a:spcPct val="100000"/>
              </a:lnSpc>
              <a:buNone/>
            </a:pPr>
            <a:r>
              <a:rPr lang="en-US" sz="3200" b="0" i="0" u="none" strike="noStrike" cap="none" dirty="0">
                <a:solidFill>
                  <a:srgbClr val="000000"/>
                </a:solidFill>
                <a:latin typeface="Arial"/>
                <a:ea typeface="Times New Roman"/>
                <a:cs typeface="Arial"/>
                <a:sym typeface="Arial"/>
              </a:rPr>
              <a:t/>
            </a:r>
            <a:br>
              <a:rPr lang="en-US" sz="3200" b="0" i="0" u="none" strike="noStrike" cap="none" dirty="0">
                <a:solidFill>
                  <a:srgbClr val="000000"/>
                </a:solidFill>
                <a:latin typeface="Arial"/>
                <a:ea typeface="Times New Roman"/>
                <a:cs typeface="Arial"/>
                <a:sym typeface="Arial"/>
              </a:rPr>
            </a:br>
            <a:endParaRPr lang="en-US" sz="3200" b="0" i="0" u="none" strike="noStrike" cap="none" dirty="0">
              <a:solidFill>
                <a:srgbClr val="000000"/>
              </a:solidFill>
              <a:latin typeface="Arial"/>
              <a:ea typeface="Times New Roman"/>
              <a:cs typeface="Arial"/>
              <a:sym typeface="Arial"/>
            </a:endParaRPr>
          </a:p>
          <a:p>
            <a:pPr marL="91440" indent="0" algn="l" rtl="0" latinLnBrk="0" hangingPunct="0">
              <a:lnSpc>
                <a:spcPct val="100000"/>
              </a:lnSpc>
              <a:buNone/>
            </a:pPr>
            <a:endParaRPr lang="en-US" sz="3200" b="0" i="0" u="none" strike="noStrike" cap="none" dirty="0">
              <a:solidFill>
                <a:srgbClr val="000000"/>
              </a:solidFill>
              <a:latin typeface="Arial"/>
              <a:ea typeface="Times New Roman"/>
              <a:cs typeface="Arial"/>
              <a:sym typeface="Times New Roman"/>
            </a:endParaRPr>
          </a:p>
          <a:p>
            <a:pPr marL="0" indent="0" algn="l" rtl="0" latinLnBrk="0" hangingPunct="0">
              <a:lnSpc>
                <a:spcPct val="100000"/>
              </a:lnSpc>
              <a:spcBef>
                <a:spcPct val="0"/>
              </a:spcBef>
              <a:buNone/>
            </a:pPr>
            <a:endParaRPr lang="en-US" sz="3200" b="0" i="0" u="none" strike="noStrike" cap="none" dirty="0">
              <a:solidFill>
                <a:srgbClr val="000000"/>
              </a:solidFill>
              <a:latin typeface="Arial"/>
              <a:ea typeface="Times New Roman"/>
              <a:cs typeface="Arial"/>
              <a:sym typeface="Times New Roman"/>
            </a:endParaRPr>
          </a:p>
        </p:txBody>
      </p:sp>
      <p:sp>
        <p:nvSpPr>
          <p:cNvPr id="13" name="Shape"/>
          <p:cNvSpPr/>
          <p:nvPr/>
        </p:nvSpPr>
        <p:spPr>
          <a:xfrm>
            <a:off x="609600" y="381000"/>
            <a:ext cx="42696128" cy="5257800"/>
          </a:xfrm>
          <a:prstGeom prst="rect">
            <a:avLst/>
          </a:prstGeom>
          <a:solidFill>
            <a:schemeClr val="bg1"/>
          </a:solidFill>
          <a:ln w="76200" cap="flat" cmpd="sng">
            <a:solidFill>
              <a:schemeClr val="accent1"/>
            </a:solidFill>
            <a:prstDash val="solid"/>
            <a:round/>
            <a:headEnd type="none" w="sm" len="sm"/>
            <a:tailEnd type="none" w="sm" len="sm"/>
          </a:ln>
        </p:spPr>
        <p:txBody>
          <a:bodyPr lIns="91440" tIns="45720" rIns="91440" bIns="45720" anchor="ctr">
            <a:noAutofit/>
          </a:bodyPr>
          <a:lstStyle/>
          <a:p>
            <a:pPr marL="0" indent="0" algn="l" rtl="0">
              <a:lnSpc>
                <a:spcPct val="100000"/>
              </a:lnSpc>
              <a:spcBef>
                <a:spcPct val="0"/>
              </a:spcBef>
              <a:buNone/>
            </a:pPr>
            <a:r>
              <a:rPr lang="en-US" sz="8000" b="0" i="0" u="none" strike="noStrike" cap="none">
                <a:latin typeface="Arial"/>
                <a:ea typeface="Calibri"/>
                <a:cs typeface="Arial"/>
                <a:sym typeface="Calibri"/>
              </a:rPr>
              <a:t>                      </a:t>
            </a:r>
          </a:p>
          <a:p>
            <a:pPr marL="0" indent="0" algn="l" rtl="0">
              <a:lnSpc>
                <a:spcPct val="100000"/>
              </a:lnSpc>
              <a:spcBef>
                <a:spcPct val="0"/>
              </a:spcBef>
              <a:buNone/>
            </a:pPr>
            <a:endParaRPr lang="en-US" sz="8000" b="0" i="0" u="none" strike="noStrike" cap="none">
              <a:latin typeface="Arial"/>
              <a:ea typeface="Calibri"/>
              <a:cs typeface="Arial"/>
              <a:sym typeface="Calibri"/>
            </a:endParaRPr>
          </a:p>
        </p:txBody>
      </p:sp>
      <p:pic>
        <p:nvPicPr>
          <p:cNvPr id="14" name="Picture"/>
          <p:cNvPicPr/>
          <p:nvPr/>
        </p:nvPicPr>
        <p:blipFill>
          <a:blip r:embed="rId3"/>
          <a:stretch>
            <a:fillRect/>
          </a:stretch>
        </p:blipFill>
        <p:spPr>
          <a:xfrm>
            <a:off x="946785" y="2099945"/>
            <a:ext cx="5060950" cy="2920365"/>
          </a:xfrm>
          <a:prstGeom prst="rect">
            <a:avLst/>
          </a:prstGeom>
          <a:noFill/>
          <a:ln>
            <a:noFill/>
          </a:ln>
        </p:spPr>
      </p:pic>
      <p:pic>
        <p:nvPicPr>
          <p:cNvPr id="15" name="Picture"/>
          <p:cNvPicPr/>
          <p:nvPr/>
        </p:nvPicPr>
        <p:blipFill>
          <a:blip r:embed="rId4"/>
          <a:stretch>
            <a:fillRect/>
          </a:stretch>
        </p:blipFill>
        <p:spPr>
          <a:xfrm>
            <a:off x="37727256" y="853948"/>
            <a:ext cx="5260975" cy="1239520"/>
          </a:xfrm>
          <a:prstGeom prst="rect">
            <a:avLst/>
          </a:prstGeom>
          <a:noFill/>
          <a:ln>
            <a:noFill/>
          </a:ln>
        </p:spPr>
      </p:pic>
      <p:pic>
        <p:nvPicPr>
          <p:cNvPr id="16" name="Picture"/>
          <p:cNvPicPr/>
          <p:nvPr/>
        </p:nvPicPr>
        <p:blipFill>
          <a:blip r:embed="rId5"/>
          <a:stretch>
            <a:fillRect/>
          </a:stretch>
        </p:blipFill>
        <p:spPr>
          <a:xfrm>
            <a:off x="814706" y="610425"/>
            <a:ext cx="5507355" cy="1044575"/>
          </a:xfrm>
          <a:prstGeom prst="rect">
            <a:avLst/>
          </a:prstGeom>
          <a:noFill/>
          <a:ln>
            <a:noFill/>
          </a:ln>
        </p:spPr>
      </p:pic>
      <p:sp>
        <p:nvSpPr>
          <p:cNvPr id="18" name="Shape"/>
          <p:cNvSpPr/>
          <p:nvPr/>
        </p:nvSpPr>
        <p:spPr>
          <a:xfrm>
            <a:off x="7158355" y="2993110"/>
            <a:ext cx="30049470" cy="2472472"/>
          </a:xfrm>
          <a:prstGeom prst="rect">
            <a:avLst/>
          </a:prstGeom>
          <a:solidFill>
            <a:schemeClr val="bg1"/>
          </a:solidFill>
          <a:ln>
            <a:noFill/>
          </a:ln>
        </p:spPr>
        <p:txBody>
          <a:bodyPr lIns="100965" tIns="50800" rIns="100965" bIns="50800" anchor="t">
            <a:spAutoFit/>
          </a:bodyPr>
          <a:lstStyle/>
          <a:p>
            <a:pPr algn="ctr" latinLnBrk="0"/>
            <a:r>
              <a:rPr lang="en-US" sz="6000" dirty="0">
                <a:latin typeface="Arial"/>
                <a:cs typeface="Arial"/>
              </a:rPr>
              <a:t>Lauren Mei</a:t>
            </a:r>
            <a:r>
              <a:rPr lang="en-US" sz="6000" baseline="30000" dirty="0">
                <a:latin typeface="Arial"/>
                <a:cs typeface="Arial"/>
              </a:rPr>
              <a:t>1</a:t>
            </a:r>
            <a:r>
              <a:rPr lang="en-US" sz="6000" dirty="0">
                <a:latin typeface="Arial"/>
                <a:cs typeface="Arial"/>
              </a:rPr>
              <a:t>, Jody </a:t>
            </a:r>
            <a:r>
              <a:rPr lang="en-US" sz="6000" dirty="0" smtClean="0">
                <a:latin typeface="Arial"/>
                <a:cs typeface="Arial"/>
              </a:rPr>
              <a:t>Peedikayil</a:t>
            </a:r>
            <a:r>
              <a:rPr lang="en-US" sz="6000" baseline="30000" dirty="0" smtClean="0">
                <a:latin typeface="Arial"/>
                <a:cs typeface="Arial"/>
              </a:rPr>
              <a:t>2</a:t>
            </a:r>
            <a:endParaRPr lang="en-US" sz="6000" dirty="0">
              <a:latin typeface="Arial"/>
              <a:cs typeface="Arial"/>
            </a:endParaRPr>
          </a:p>
          <a:p>
            <a:pPr algn="ctr" latinLnBrk="0"/>
            <a:r>
              <a:rPr lang="en-US" sz="5400" dirty="0" smtClean="0">
                <a:latin typeface="Arial"/>
                <a:cs typeface="Arial"/>
              </a:rPr>
              <a:t>Mentor: Christine </a:t>
            </a:r>
            <a:r>
              <a:rPr lang="en-US" sz="5400" dirty="0">
                <a:latin typeface="Arial"/>
                <a:cs typeface="Arial"/>
              </a:rPr>
              <a:t>P. Zolnik</a:t>
            </a:r>
            <a:r>
              <a:rPr lang="en-US" sz="5400" baseline="30000" dirty="0">
                <a:latin typeface="Arial"/>
                <a:cs typeface="Arial"/>
              </a:rPr>
              <a:t>3</a:t>
            </a:r>
          </a:p>
          <a:p>
            <a:pPr algn="ctr" latinLnBrk="0"/>
            <a:r>
              <a:rPr lang="en-US" sz="4000" i="1" baseline="30000" dirty="0">
                <a:solidFill>
                  <a:srgbClr val="000000"/>
                </a:solidFill>
                <a:latin typeface="Arial"/>
                <a:cs typeface="Arial"/>
              </a:rPr>
              <a:t>1</a:t>
            </a:r>
            <a:r>
              <a:rPr lang="en-US" sz="4000" i="1" dirty="0" smtClean="0">
                <a:solidFill>
                  <a:srgbClr val="000000"/>
                </a:solidFill>
                <a:latin typeface="Arial"/>
                <a:cs typeface="Arial"/>
              </a:rPr>
              <a:t>Stuyvesant </a:t>
            </a:r>
            <a:r>
              <a:rPr lang="en-US" sz="4000" i="1" dirty="0">
                <a:solidFill>
                  <a:srgbClr val="000000"/>
                </a:solidFill>
                <a:latin typeface="Arial"/>
                <a:cs typeface="Arial"/>
              </a:rPr>
              <a:t>High </a:t>
            </a:r>
            <a:r>
              <a:rPr lang="en-US" sz="4000" i="1" dirty="0" smtClean="0">
                <a:solidFill>
                  <a:srgbClr val="000000"/>
                </a:solidFill>
                <a:latin typeface="Arial"/>
                <a:cs typeface="Arial"/>
              </a:rPr>
              <a:t>School, </a:t>
            </a:r>
            <a:r>
              <a:rPr lang="en-US" sz="4000" i="1" baseline="30000" dirty="0" smtClean="0">
                <a:solidFill>
                  <a:srgbClr val="000000"/>
                </a:solidFill>
                <a:latin typeface="Arial"/>
                <a:cs typeface="Arial"/>
              </a:rPr>
              <a:t>2</a:t>
            </a:r>
            <a:r>
              <a:rPr lang="en-US" sz="4000" i="1" dirty="0" smtClean="0">
                <a:solidFill>
                  <a:srgbClr val="000000"/>
                </a:solidFill>
                <a:latin typeface="Arial"/>
                <a:cs typeface="Arial"/>
              </a:rPr>
              <a:t>High </a:t>
            </a:r>
            <a:r>
              <a:rPr lang="en-US" sz="4000" i="1" dirty="0">
                <a:solidFill>
                  <a:srgbClr val="000000"/>
                </a:solidFill>
                <a:latin typeface="Arial"/>
                <a:cs typeface="Arial"/>
              </a:rPr>
              <a:t>School for Health Professions and Human </a:t>
            </a:r>
            <a:r>
              <a:rPr lang="en-US" sz="4000" i="1" dirty="0" smtClean="0">
                <a:solidFill>
                  <a:srgbClr val="000000"/>
                </a:solidFill>
                <a:latin typeface="Arial"/>
                <a:cs typeface="Arial"/>
              </a:rPr>
              <a:t>Services, </a:t>
            </a:r>
            <a:r>
              <a:rPr lang="en-US" sz="4000" i="1" baseline="30000" dirty="0" smtClean="0">
                <a:solidFill>
                  <a:srgbClr val="000000"/>
                </a:solidFill>
                <a:latin typeface="Arial"/>
                <a:cs typeface="Arial"/>
              </a:rPr>
              <a:t>3</a:t>
            </a:r>
            <a:r>
              <a:rPr lang="en-US" sz="4000" i="1" dirty="0" smtClean="0">
                <a:solidFill>
                  <a:srgbClr val="000000"/>
                </a:solidFill>
                <a:latin typeface="Arial"/>
                <a:cs typeface="Arial"/>
              </a:rPr>
              <a:t>Long </a:t>
            </a:r>
            <a:r>
              <a:rPr lang="en-US" sz="4000" i="1" dirty="0">
                <a:solidFill>
                  <a:srgbClr val="000000"/>
                </a:solidFill>
                <a:latin typeface="Arial"/>
                <a:cs typeface="Arial"/>
              </a:rPr>
              <a:t>Island </a:t>
            </a:r>
            <a:r>
              <a:rPr lang="en-US" sz="4000" i="1" dirty="0" smtClean="0">
                <a:solidFill>
                  <a:srgbClr val="000000"/>
                </a:solidFill>
                <a:latin typeface="Arial"/>
                <a:cs typeface="Arial"/>
              </a:rPr>
              <a:t>University-Brooklyn </a:t>
            </a:r>
            <a:endParaRPr lang="en-US" sz="4000" i="1" dirty="0">
              <a:solidFill>
                <a:srgbClr val="000000"/>
              </a:solidFill>
              <a:latin typeface="Arial"/>
              <a:cs typeface="Arial"/>
            </a:endParaRPr>
          </a:p>
        </p:txBody>
      </p:sp>
      <p:pic>
        <p:nvPicPr>
          <p:cNvPr id="19" name="Picture 18"/>
          <p:cNvPicPr>
            <a:picLocks noChangeAspect="1"/>
          </p:cNvPicPr>
          <p:nvPr/>
        </p:nvPicPr>
        <p:blipFill rotWithShape="1">
          <a:blip r:embed="rId6"/>
          <a:srcRect t="16714" b="20143"/>
          <a:stretch/>
        </p:blipFill>
        <p:spPr>
          <a:xfrm>
            <a:off x="38463580" y="2828586"/>
            <a:ext cx="4072955" cy="2329261"/>
          </a:xfrm>
          <a:prstGeom prst="rect">
            <a:avLst/>
          </a:prstGeom>
        </p:spPr>
      </p:pic>
      <p:sp>
        <p:nvSpPr>
          <p:cNvPr id="27" name="TextBox 26"/>
          <p:cNvSpPr txBox="1"/>
          <p:nvPr/>
        </p:nvSpPr>
        <p:spPr>
          <a:xfrm>
            <a:off x="7581268" y="339346"/>
            <a:ext cx="30460314" cy="2800767"/>
          </a:xfrm>
          <a:prstGeom prst="rect">
            <a:avLst/>
          </a:prstGeom>
          <a:noFill/>
        </p:spPr>
        <p:txBody>
          <a:bodyPr wrap="square" rtlCol="0">
            <a:spAutoFit/>
          </a:bodyPr>
          <a:lstStyle/>
          <a:p>
            <a:pPr algn="ctr" latinLnBrk="0" hangingPunct="0"/>
            <a:r>
              <a:rPr lang="en-US" sz="8800" dirty="0" smtClean="0">
                <a:latin typeface="Arial"/>
                <a:cs typeface="Arial"/>
              </a:rPr>
              <a:t>Best Methods for Identification of Mosquito Species </a:t>
            </a:r>
            <a:br>
              <a:rPr lang="en-US" sz="8800" dirty="0" smtClean="0">
                <a:latin typeface="Arial"/>
                <a:cs typeface="Arial"/>
              </a:rPr>
            </a:br>
            <a:r>
              <a:rPr lang="en-US" sz="8800" dirty="0" smtClean="0">
                <a:latin typeface="Arial"/>
                <a:cs typeface="Arial"/>
              </a:rPr>
              <a:t>for Population Monitoring</a:t>
            </a:r>
            <a:endParaRPr lang="en-US" sz="8800" dirty="0">
              <a:latin typeface="Arial"/>
              <a:cs typeface="Arial"/>
            </a:endParaRPr>
          </a:p>
        </p:txBody>
      </p:sp>
      <p:sp>
        <p:nvSpPr>
          <p:cNvPr id="28" name="Shape"/>
          <p:cNvSpPr/>
          <p:nvPr/>
        </p:nvSpPr>
        <p:spPr>
          <a:xfrm>
            <a:off x="14834322" y="5972061"/>
            <a:ext cx="14223278" cy="23344632"/>
          </a:xfrm>
          <a:prstGeom prst="rect">
            <a:avLst/>
          </a:prstGeom>
          <a:solidFill>
            <a:schemeClr val="bg1"/>
          </a:solidFill>
          <a:ln>
            <a:solidFill>
              <a:schemeClr val="accent1"/>
            </a:solidFill>
          </a:ln>
        </p:spPr>
        <p:txBody>
          <a:bodyPr wrap="square" anchor="t">
            <a:spAutoFit/>
          </a:bodyPr>
          <a:lstStyle/>
          <a:p>
            <a:pPr marL="91440" algn="ctr"/>
            <a:r>
              <a:rPr lang="en-US" sz="5400" b="1" dirty="0" smtClean="0">
                <a:latin typeface="Arial"/>
                <a:ea typeface="Times New Roman" charset="0"/>
                <a:cs typeface="Arial"/>
              </a:rPr>
              <a:t>Methods</a:t>
            </a:r>
            <a:endParaRPr lang="en-US" sz="8800" b="1" dirty="0">
              <a:latin typeface="Arial"/>
              <a:ea typeface="Times New Roman" charset="0"/>
              <a:cs typeface="Arial"/>
            </a:endParaRPr>
          </a:p>
          <a:p>
            <a:pPr marL="91440" latinLnBrk="0" hangingPunct="0">
              <a:spcBef>
                <a:spcPts val="600"/>
              </a:spcBef>
            </a:pPr>
            <a:r>
              <a:rPr lang="en-US" sz="3000" dirty="0" smtClean="0">
                <a:latin typeface="Arial"/>
                <a:ea typeface="Times New Roman" charset="0"/>
                <a:cs typeface="Arial"/>
              </a:rPr>
              <a:t>A total of 16 mosquito species (common and invasive) were collected from the Bronx and Westchester counties (Fig. 2).</a:t>
            </a: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r>
              <a:rPr lang="en-US" sz="3000" dirty="0" smtClean="0">
                <a:latin typeface="Arial"/>
                <a:ea typeface="Times New Roman" charset="0"/>
                <a:cs typeface="Arial"/>
              </a:rPr>
              <a:t/>
            </a:r>
            <a:br>
              <a:rPr lang="en-US" sz="3000" dirty="0" smtClean="0">
                <a:latin typeface="Arial"/>
                <a:ea typeface="Times New Roman" charset="0"/>
                <a:cs typeface="Arial"/>
              </a:rPr>
            </a:br>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spcBef>
                <a:spcPts val="1200"/>
              </a:spcBef>
            </a:pPr>
            <a:r>
              <a:rPr lang="en-US" sz="3000" dirty="0" smtClean="0">
                <a:latin typeface="Arial"/>
                <a:ea typeface="Times New Roman" charset="0"/>
                <a:cs typeface="Arial"/>
              </a:rPr>
              <a:t>Mosquito </a:t>
            </a:r>
            <a:r>
              <a:rPr lang="en-US" sz="3000" dirty="0">
                <a:latin typeface="Arial"/>
                <a:ea typeface="Times New Roman" charset="0"/>
                <a:cs typeface="Arial"/>
              </a:rPr>
              <a:t>species were collected at the adult and larval stages, determined by ease of morphological identification. Species identification was verified by trained experts at Fordham University’s Vector Ecology Laboratory. </a:t>
            </a:r>
            <a:r>
              <a:rPr lang="en-US" sz="3000" dirty="0" smtClean="0">
                <a:latin typeface="Arial"/>
                <a:ea typeface="Times New Roman" charset="0"/>
                <a:cs typeface="Arial"/>
              </a:rPr>
              <a:t>DNA </a:t>
            </a:r>
            <a:r>
              <a:rPr lang="en-US" sz="3000" dirty="0">
                <a:latin typeface="Arial"/>
                <a:ea typeface="Times New Roman" charset="0"/>
                <a:cs typeface="Arial"/>
              </a:rPr>
              <a:t>extractions were conducted using a </a:t>
            </a:r>
            <a:r>
              <a:rPr lang="en-US" sz="3000" dirty="0" err="1">
                <a:latin typeface="Arial"/>
                <a:ea typeface="Times New Roman" charset="0"/>
                <a:cs typeface="Arial"/>
              </a:rPr>
              <a:t>Qiagen</a:t>
            </a:r>
            <a:r>
              <a:rPr lang="en-US" sz="3000" dirty="0">
                <a:latin typeface="Arial"/>
                <a:ea typeface="Times New Roman" charset="0"/>
                <a:cs typeface="Arial"/>
              </a:rPr>
              <a:t> </a:t>
            </a:r>
            <a:r>
              <a:rPr lang="en-US" sz="3000" dirty="0" err="1">
                <a:latin typeface="Arial"/>
                <a:ea typeface="Times New Roman" charset="0"/>
                <a:cs typeface="Arial"/>
              </a:rPr>
              <a:t>DNeasy</a:t>
            </a:r>
            <a:r>
              <a:rPr lang="en-US" sz="3000" dirty="0">
                <a:latin typeface="Arial"/>
                <a:ea typeface="Times New Roman" charset="0"/>
                <a:cs typeface="Arial"/>
              </a:rPr>
              <a:t> Blood and Tissue Kit. Extracted DNA was quantified using a </a:t>
            </a:r>
            <a:r>
              <a:rPr lang="en-US" sz="3000" dirty="0" err="1" smtClean="0">
                <a:latin typeface="Arial"/>
                <a:ea typeface="Times New Roman" charset="0"/>
                <a:cs typeface="Arial"/>
              </a:rPr>
              <a:t>Qubit</a:t>
            </a:r>
            <a:r>
              <a:rPr lang="en-US" sz="3000" dirty="0" smtClean="0">
                <a:latin typeface="Arial"/>
                <a:ea typeface="Times New Roman" charset="0"/>
                <a:cs typeface="Arial"/>
              </a:rPr>
              <a:t> and PCR </a:t>
            </a:r>
            <a:r>
              <a:rPr lang="en-US" sz="3000" dirty="0">
                <a:latin typeface="Arial"/>
                <a:ea typeface="Times New Roman" charset="0"/>
                <a:cs typeface="Arial"/>
              </a:rPr>
              <a:t>was conducted on each mosquito sample using four different primer </a:t>
            </a:r>
            <a:r>
              <a:rPr lang="en-US" sz="3000" dirty="0" smtClean="0">
                <a:latin typeface="Arial"/>
                <a:ea typeface="Times New Roman" charset="0"/>
                <a:cs typeface="Arial"/>
              </a:rPr>
              <a:t>pairs that </a:t>
            </a:r>
            <a:r>
              <a:rPr lang="en-US" sz="3000" dirty="0">
                <a:latin typeface="Arial"/>
                <a:ea typeface="Times New Roman" charset="0"/>
                <a:cs typeface="Arial"/>
              </a:rPr>
              <a:t>have been designed for use on various invertebrate and/or mosquito species (Table 1)</a:t>
            </a:r>
            <a:r>
              <a:rPr lang="en-US" sz="3000" dirty="0" smtClean="0">
                <a:latin typeface="Arial"/>
                <a:ea typeface="Times New Roman" charset="0"/>
                <a:cs typeface="Arial"/>
              </a:rPr>
              <a:t>.</a:t>
            </a:r>
            <a:r>
              <a:rPr lang="en-US" sz="3200" dirty="0" smtClean="0">
                <a:latin typeface="Arial"/>
                <a:ea typeface="Times New Roman" charset="0"/>
                <a:cs typeface="Arial"/>
              </a:rPr>
              <a:t/>
            </a:r>
            <a:br>
              <a:rPr lang="en-US" sz="3200" dirty="0" smtClean="0">
                <a:latin typeface="Arial"/>
                <a:ea typeface="Times New Roman" charset="0"/>
                <a:cs typeface="Arial"/>
              </a:rPr>
            </a:br>
            <a:endParaRPr lang="en-US" sz="3200" dirty="0" smtClean="0">
              <a:latin typeface="Arial"/>
              <a:ea typeface="Times New Roman" charset="0"/>
              <a:cs typeface="Arial"/>
            </a:endParaRPr>
          </a:p>
          <a:p>
            <a:pPr marL="91440" latinLnBrk="0" hangingPunct="0">
              <a:spcBef>
                <a:spcPts val="1200"/>
              </a:spcBef>
            </a:pPr>
            <a:endParaRPr lang="en-US" sz="3200" dirty="0" smtClean="0">
              <a:latin typeface="Arial"/>
              <a:ea typeface="Times New Roman" charset="0"/>
              <a:cs typeface="Arial"/>
            </a:endParaRPr>
          </a:p>
          <a:p>
            <a:pPr marL="91440" latinLnBrk="0" hangingPunct="0"/>
            <a:r>
              <a:rPr lang="en-US" sz="3200" dirty="0" smtClean="0">
                <a:latin typeface="Arial"/>
                <a:ea typeface="Times New Roman" charset="0"/>
                <a:cs typeface="Arial"/>
              </a:rPr>
              <a:t> </a:t>
            </a: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spcBef>
                <a:spcPts val="2400"/>
              </a:spcBef>
            </a:pPr>
            <a:r>
              <a:rPr lang="en-US" sz="3000" dirty="0" err="1" smtClean="0">
                <a:latin typeface="Arial"/>
                <a:ea typeface="Times New Roman" charset="0"/>
                <a:cs typeface="Arial"/>
              </a:rPr>
              <a:t>Amplicon</a:t>
            </a:r>
            <a:r>
              <a:rPr lang="en-US" sz="3000" dirty="0" smtClean="0">
                <a:latin typeface="Arial"/>
                <a:ea typeface="Times New Roman" charset="0"/>
                <a:cs typeface="Arial"/>
              </a:rPr>
              <a:t> </a:t>
            </a:r>
            <a:r>
              <a:rPr lang="en-US" sz="3000" dirty="0">
                <a:latin typeface="Arial"/>
                <a:ea typeface="Times New Roman" charset="0"/>
                <a:cs typeface="Arial"/>
              </a:rPr>
              <a:t>lengths </a:t>
            </a:r>
            <a:r>
              <a:rPr lang="en-US" sz="3000" dirty="0" smtClean="0">
                <a:latin typeface="Arial"/>
                <a:ea typeface="Times New Roman" charset="0"/>
                <a:cs typeface="Arial"/>
              </a:rPr>
              <a:t>varied </a:t>
            </a:r>
            <a:r>
              <a:rPr lang="en-US" sz="3000" dirty="0">
                <a:latin typeface="Arial"/>
                <a:ea typeface="Times New Roman" charset="0"/>
                <a:cs typeface="Arial"/>
              </a:rPr>
              <a:t>between 74-829bp and amplicons of both CO1 and 16S rDNA were tested. We designed one custom primer pair in </a:t>
            </a:r>
            <a:r>
              <a:rPr lang="en-US" sz="3000" dirty="0" err="1">
                <a:latin typeface="Arial"/>
                <a:ea typeface="Times New Roman" charset="0"/>
                <a:cs typeface="Arial"/>
              </a:rPr>
              <a:t>Geneious</a:t>
            </a:r>
            <a:r>
              <a:rPr lang="en-US" sz="3000" dirty="0">
                <a:latin typeface="Arial"/>
                <a:ea typeface="Times New Roman" charset="0"/>
                <a:cs typeface="Arial"/>
              </a:rPr>
              <a:t> Primer </a:t>
            </a:r>
            <a:r>
              <a:rPr lang="en-US" sz="3000" dirty="0" smtClean="0">
                <a:latin typeface="Arial"/>
                <a:ea typeface="Times New Roman" charset="0"/>
                <a:cs typeface="Arial"/>
              </a:rPr>
              <a:t>v2019.1.1 using </a:t>
            </a:r>
            <a:r>
              <a:rPr lang="en-US" sz="3000" dirty="0">
                <a:latin typeface="Arial"/>
                <a:ea typeface="Times New Roman" charset="0"/>
                <a:cs typeface="Arial"/>
              </a:rPr>
              <a:t>sequences downloaded from </a:t>
            </a:r>
            <a:r>
              <a:rPr lang="en-US" sz="3000" dirty="0" err="1" smtClean="0">
                <a:latin typeface="Arial"/>
                <a:ea typeface="Times New Roman" charset="0"/>
                <a:cs typeface="Arial"/>
              </a:rPr>
              <a:t>GenBank</a:t>
            </a:r>
            <a:r>
              <a:rPr lang="en-US" sz="3000" dirty="0" smtClean="0">
                <a:latin typeface="Arial"/>
                <a:ea typeface="Times New Roman" charset="0"/>
                <a:cs typeface="Arial"/>
              </a:rPr>
              <a:t>. All four </a:t>
            </a:r>
            <a:r>
              <a:rPr lang="en-US" sz="3000" dirty="0">
                <a:latin typeface="Arial"/>
                <a:ea typeface="Times New Roman" charset="0"/>
                <a:cs typeface="Arial"/>
              </a:rPr>
              <a:t>primers pairs were optimized and </a:t>
            </a:r>
            <a:r>
              <a:rPr lang="en-US" sz="3000" dirty="0" smtClean="0">
                <a:latin typeface="Arial"/>
                <a:ea typeface="Times New Roman" charset="0"/>
                <a:cs typeface="Arial"/>
              </a:rPr>
              <a:t>PCR was conducted </a:t>
            </a:r>
            <a:r>
              <a:rPr lang="en-US" sz="3000" dirty="0">
                <a:latin typeface="Arial"/>
                <a:ea typeface="Times New Roman" charset="0"/>
                <a:cs typeface="Arial"/>
              </a:rPr>
              <a:t>on all 16 mosquito </a:t>
            </a:r>
            <a:r>
              <a:rPr lang="en-US" sz="3000" dirty="0" smtClean="0">
                <a:latin typeface="Arial"/>
                <a:ea typeface="Times New Roman" charset="0"/>
                <a:cs typeface="Arial"/>
              </a:rPr>
              <a:t>samples.</a:t>
            </a:r>
          </a:p>
          <a:p>
            <a:pPr marL="91440" latinLnBrk="0" hangingPunct="0"/>
            <a:endParaRPr lang="en-US" sz="3000" dirty="0">
              <a:latin typeface="Arial"/>
              <a:ea typeface="Times New Roman" charset="0"/>
              <a:cs typeface="Arial"/>
            </a:endParaRPr>
          </a:p>
          <a:p>
            <a:pPr marL="91440" latinLnBrk="0" hangingPunct="0"/>
            <a:r>
              <a:rPr lang="en-US" sz="3000" dirty="0" smtClean="0">
                <a:latin typeface="Arial"/>
                <a:ea typeface="Times New Roman" charset="0"/>
                <a:cs typeface="Arial"/>
              </a:rPr>
              <a:t>Gel </a:t>
            </a:r>
            <a:r>
              <a:rPr lang="en-US" sz="3000" dirty="0">
                <a:latin typeface="Arial"/>
                <a:ea typeface="Times New Roman" charset="0"/>
                <a:cs typeface="Arial"/>
              </a:rPr>
              <a:t>electrophoresis was used to confirm the presence of amplified DNA. The samples were identified with Sanger sequencing, and were </a:t>
            </a:r>
            <a:r>
              <a:rPr lang="en-US" sz="3000" dirty="0" smtClean="0">
                <a:latin typeface="Arial"/>
                <a:ea typeface="Times New Roman" charset="0"/>
                <a:cs typeface="Arial"/>
              </a:rPr>
              <a:t>analyzed </a:t>
            </a:r>
            <a:r>
              <a:rPr lang="en-US" sz="3000" dirty="0">
                <a:latin typeface="Arial"/>
                <a:ea typeface="Times New Roman" charset="0"/>
                <a:cs typeface="Arial"/>
              </a:rPr>
              <a:t>using DNA Subway and </a:t>
            </a:r>
            <a:r>
              <a:rPr lang="en-US" sz="3000" dirty="0" err="1">
                <a:latin typeface="Arial"/>
                <a:ea typeface="Times New Roman" charset="0"/>
                <a:cs typeface="Arial"/>
              </a:rPr>
              <a:t>Geneious</a:t>
            </a:r>
            <a:r>
              <a:rPr lang="en-US" sz="3000" dirty="0">
                <a:latin typeface="Arial"/>
                <a:ea typeface="Times New Roman" charset="0"/>
                <a:cs typeface="Arial"/>
              </a:rPr>
              <a:t> and compared </a:t>
            </a:r>
            <a:r>
              <a:rPr lang="en-US" sz="3000" dirty="0" smtClean="0">
                <a:latin typeface="Arial"/>
                <a:ea typeface="Times New Roman" charset="0"/>
                <a:cs typeface="Arial"/>
              </a:rPr>
              <a:t>to sequences </a:t>
            </a:r>
            <a:r>
              <a:rPr lang="en-US" sz="3000" dirty="0">
                <a:latin typeface="Arial"/>
                <a:ea typeface="Times New Roman" charset="0"/>
                <a:cs typeface="Arial"/>
              </a:rPr>
              <a:t>using NCBI Nucleotide </a:t>
            </a:r>
            <a:r>
              <a:rPr lang="en-US" sz="3000" dirty="0" smtClean="0">
                <a:latin typeface="Arial"/>
                <a:ea typeface="Times New Roman" charset="0"/>
                <a:cs typeface="Arial"/>
              </a:rPr>
              <a:t>BLAST.</a:t>
            </a:r>
            <a:endParaRPr lang="en-US" sz="3000" dirty="0">
              <a:latin typeface="Arial"/>
              <a:ea typeface="Times New Roman" charset="0"/>
              <a:cs typeface="Arial"/>
            </a:endParaRPr>
          </a:p>
        </p:txBody>
      </p:sp>
      <p:sp>
        <p:nvSpPr>
          <p:cNvPr id="30" name="Shape"/>
          <p:cNvSpPr/>
          <p:nvPr/>
        </p:nvSpPr>
        <p:spPr>
          <a:xfrm>
            <a:off x="29593924" y="21160836"/>
            <a:ext cx="13716000" cy="11521440"/>
          </a:xfrm>
          <a:prstGeom prst="rect">
            <a:avLst/>
          </a:prstGeom>
          <a:solidFill>
            <a:schemeClr val="bg1"/>
          </a:solidFill>
          <a:ln>
            <a:solidFill>
              <a:schemeClr val="accent1"/>
            </a:solidFill>
          </a:ln>
        </p:spPr>
        <p:txBody>
          <a:bodyPr lIns="91440" tIns="45720" rIns="91440" bIns="45720" anchor="t">
            <a:noAutofit/>
          </a:bodyPr>
          <a:lstStyle/>
          <a:p>
            <a:pPr marL="91440" algn="ctr" latinLnBrk="0" hangingPunct="0"/>
            <a:r>
              <a:rPr lang="en-US" sz="5400" b="1" dirty="0">
                <a:latin typeface="Arial"/>
                <a:ea typeface="Times New Roman" charset="0"/>
                <a:cs typeface="Arial"/>
              </a:rPr>
              <a:t>Discussion </a:t>
            </a:r>
          </a:p>
          <a:p>
            <a:pPr marL="91440" latinLnBrk="0" hangingPunct="0">
              <a:spcBef>
                <a:spcPts val="600"/>
              </a:spcBef>
            </a:pPr>
            <a:r>
              <a:rPr lang="en-US" sz="3000" dirty="0" smtClean="0">
                <a:latin typeface="Arial"/>
                <a:ea typeface="Times New Roman" charset="0"/>
                <a:cs typeface="Arial"/>
              </a:rPr>
              <a:t>We determined </a:t>
            </a:r>
            <a:r>
              <a:rPr lang="en-US" sz="3000" dirty="0">
                <a:latin typeface="Arial"/>
                <a:ea typeface="Times New Roman" charset="0"/>
                <a:cs typeface="Arial"/>
              </a:rPr>
              <a:t>the best primer pair for correct </a:t>
            </a:r>
            <a:r>
              <a:rPr lang="en-US" sz="3000" dirty="0" smtClean="0">
                <a:latin typeface="Arial"/>
                <a:ea typeface="Times New Roman" charset="0"/>
                <a:cs typeface="Arial"/>
              </a:rPr>
              <a:t>mosquito species </a:t>
            </a:r>
            <a:r>
              <a:rPr lang="en-US" sz="3000" dirty="0" smtClean="0">
                <a:latin typeface="Arial"/>
                <a:ea typeface="Times New Roman" charset="0"/>
                <a:cs typeface="Arial"/>
              </a:rPr>
              <a:t>identification is </a:t>
            </a:r>
            <a:r>
              <a:rPr lang="en-US" sz="3000" dirty="0" smtClean="0">
                <a:latin typeface="Arial"/>
                <a:ea typeface="Times New Roman" charset="0"/>
                <a:cs typeface="Arial"/>
              </a:rPr>
              <a:t>HCO</a:t>
            </a:r>
            <a:r>
              <a:rPr lang="en-US" sz="3000" dirty="0">
                <a:latin typeface="Arial"/>
                <a:ea typeface="Times New Roman" charset="0"/>
                <a:cs typeface="Arial"/>
              </a:rPr>
              <a:t>/LCO which targets the CO1 gene. However, despite the 100% species identification for this primer pair, not all samples </a:t>
            </a:r>
            <a:r>
              <a:rPr lang="en-US" sz="3000" dirty="0" smtClean="0">
                <a:latin typeface="Arial"/>
                <a:ea typeface="Times New Roman" charset="0"/>
                <a:cs typeface="Arial"/>
              </a:rPr>
              <a:t>amplified (62%). This was also observed for the Pat/Jerry primer pair which had the second highest correct species identification (75%), but low amplification success (62%). DNA </a:t>
            </a:r>
            <a:r>
              <a:rPr lang="en-US" sz="3000" dirty="0">
                <a:latin typeface="Arial"/>
                <a:ea typeface="Times New Roman" charset="0"/>
                <a:cs typeface="Arial"/>
              </a:rPr>
              <a:t>degradation from mosquito trapping may make it harder to </a:t>
            </a:r>
            <a:r>
              <a:rPr lang="en-US" sz="3000" dirty="0" smtClean="0">
                <a:latin typeface="Arial"/>
                <a:ea typeface="Times New Roman" charset="0"/>
                <a:cs typeface="Arial"/>
              </a:rPr>
              <a:t>amplify the </a:t>
            </a:r>
            <a:r>
              <a:rPr lang="en-US" sz="3000" dirty="0">
                <a:latin typeface="Arial"/>
                <a:ea typeface="Times New Roman" charset="0"/>
                <a:cs typeface="Arial"/>
              </a:rPr>
              <a:t>longer </a:t>
            </a:r>
            <a:r>
              <a:rPr lang="en-US" sz="3000" dirty="0" err="1" smtClean="0">
                <a:latin typeface="Arial"/>
                <a:ea typeface="Times New Roman" charset="0"/>
                <a:cs typeface="Arial"/>
              </a:rPr>
              <a:t>amplicons</a:t>
            </a:r>
            <a:r>
              <a:rPr lang="en-US" sz="3000" dirty="0" smtClean="0">
                <a:latin typeface="Arial"/>
                <a:ea typeface="Times New Roman" charset="0"/>
                <a:cs typeface="Arial"/>
              </a:rPr>
              <a:t> from these primers. </a:t>
            </a:r>
          </a:p>
          <a:p>
            <a:pPr marL="91440" latinLnBrk="0" hangingPunct="0">
              <a:spcBef>
                <a:spcPts val="600"/>
              </a:spcBef>
            </a:pPr>
            <a:endParaRPr lang="en-US" sz="3000" dirty="0">
              <a:latin typeface="Arial"/>
              <a:ea typeface="Times New Roman" charset="0"/>
              <a:cs typeface="Arial"/>
            </a:endParaRPr>
          </a:p>
          <a:p>
            <a:pPr marL="91440" latinLnBrk="0" hangingPunct="0">
              <a:spcBef>
                <a:spcPts val="600"/>
              </a:spcBef>
            </a:pPr>
            <a:r>
              <a:rPr lang="en-US" sz="3000" dirty="0" smtClean="0">
                <a:latin typeface="Arial"/>
                <a:ea typeface="Times New Roman" charset="0"/>
                <a:cs typeface="Arial"/>
              </a:rPr>
              <a:t>This </a:t>
            </a:r>
            <a:r>
              <a:rPr lang="en-US" sz="3000" dirty="0">
                <a:latin typeface="Arial"/>
                <a:ea typeface="Times New Roman" charset="0"/>
                <a:cs typeface="Arial"/>
              </a:rPr>
              <a:t>is likely supported by the higher amplification </a:t>
            </a:r>
            <a:r>
              <a:rPr lang="en-US" sz="3000" dirty="0" smtClean="0">
                <a:latin typeface="Arial"/>
                <a:ea typeface="Times New Roman" charset="0"/>
                <a:cs typeface="Arial"/>
              </a:rPr>
              <a:t>success of </a:t>
            </a:r>
            <a:r>
              <a:rPr lang="en-US" sz="3000" dirty="0">
                <a:latin typeface="Arial"/>
                <a:ea typeface="Times New Roman" charset="0"/>
                <a:cs typeface="Arial"/>
              </a:rPr>
              <a:t>the </a:t>
            </a:r>
            <a:r>
              <a:rPr lang="en-US" sz="3000" dirty="0" err="1">
                <a:latin typeface="Arial"/>
                <a:ea typeface="Times New Roman" charset="0"/>
                <a:cs typeface="Arial"/>
              </a:rPr>
              <a:t>Culicidae</a:t>
            </a:r>
            <a:r>
              <a:rPr lang="en-US" sz="3000" dirty="0">
                <a:latin typeface="Arial"/>
                <a:ea typeface="Times New Roman" charset="0"/>
                <a:cs typeface="Arial"/>
              </a:rPr>
              <a:t> and Cul127f/Cul241r primers that had smaller amplicon sizes of 146 and 74bp, </a:t>
            </a:r>
            <a:r>
              <a:rPr lang="en-US" sz="3000" dirty="0" smtClean="0">
                <a:latin typeface="Arial"/>
                <a:ea typeface="Times New Roman" charset="0"/>
                <a:cs typeface="Arial"/>
              </a:rPr>
              <a:t>respectively. </a:t>
            </a:r>
            <a:r>
              <a:rPr lang="en-US" sz="3000" dirty="0">
                <a:latin typeface="Arial"/>
                <a:ea typeface="Times New Roman" charset="0"/>
                <a:cs typeface="Arial"/>
              </a:rPr>
              <a:t>However, these primers </a:t>
            </a:r>
            <a:r>
              <a:rPr lang="en-US" sz="3000" dirty="0" smtClean="0">
                <a:latin typeface="Arial"/>
                <a:ea typeface="Times New Roman" charset="0"/>
                <a:cs typeface="Arial"/>
              </a:rPr>
              <a:t>had lower species identification success.</a:t>
            </a:r>
            <a:endParaRPr lang="en-US" sz="3000" dirty="0">
              <a:latin typeface="Arial"/>
              <a:ea typeface="Times New Roman" charset="0"/>
              <a:cs typeface="Arial"/>
            </a:endParaRPr>
          </a:p>
          <a:p>
            <a:pPr marL="91440" latinLnBrk="0" hangingPunct="0"/>
            <a:endParaRPr lang="en-US" sz="3000" dirty="0" smtClean="0">
              <a:latin typeface="Arial"/>
              <a:ea typeface="Times New Roman" charset="0"/>
              <a:cs typeface="Arial"/>
            </a:endParaRPr>
          </a:p>
          <a:p>
            <a:pPr marL="91440" latinLnBrk="0" hangingPunct="0"/>
            <a:r>
              <a:rPr lang="en-US" sz="3000" dirty="0" smtClean="0">
                <a:latin typeface="Arial"/>
                <a:ea typeface="Times New Roman" charset="0"/>
                <a:cs typeface="Arial"/>
              </a:rPr>
              <a:t>Finding </a:t>
            </a:r>
            <a:r>
              <a:rPr lang="en-US" sz="3000" dirty="0">
                <a:latin typeface="Arial"/>
                <a:ea typeface="Times New Roman" charset="0"/>
                <a:cs typeface="Arial"/>
              </a:rPr>
              <a:t>a </a:t>
            </a:r>
            <a:r>
              <a:rPr lang="en-US" sz="3000" dirty="0" smtClean="0">
                <a:latin typeface="Arial"/>
                <a:ea typeface="Times New Roman" charset="0"/>
                <a:cs typeface="Arial"/>
              </a:rPr>
              <a:t>balance between short </a:t>
            </a:r>
            <a:r>
              <a:rPr lang="en-US" sz="3000" dirty="0" err="1" smtClean="0">
                <a:latin typeface="Arial"/>
                <a:ea typeface="Times New Roman" charset="0"/>
                <a:cs typeface="Arial"/>
              </a:rPr>
              <a:t>amplicon</a:t>
            </a:r>
            <a:r>
              <a:rPr lang="en-US" sz="3000" dirty="0" smtClean="0">
                <a:latin typeface="Arial"/>
                <a:ea typeface="Times New Roman" charset="0"/>
                <a:cs typeface="Arial"/>
              </a:rPr>
              <a:t> size, but high species identification is </a:t>
            </a:r>
            <a:r>
              <a:rPr lang="en-US" sz="3000" dirty="0">
                <a:latin typeface="Arial"/>
                <a:ea typeface="Times New Roman" charset="0"/>
                <a:cs typeface="Arial"/>
              </a:rPr>
              <a:t>crucial for public health monitoring of </a:t>
            </a:r>
            <a:r>
              <a:rPr lang="en-US" sz="3000" dirty="0" smtClean="0">
                <a:latin typeface="Arial"/>
                <a:ea typeface="Times New Roman" charset="0"/>
                <a:cs typeface="Arial"/>
              </a:rPr>
              <a:t>mosquitoes, including future </a:t>
            </a:r>
            <a:r>
              <a:rPr lang="en-US" sz="3000" dirty="0" smtClean="0">
                <a:latin typeface="Arial"/>
                <a:ea typeface="Times New Roman" charset="0"/>
                <a:cs typeface="Arial"/>
              </a:rPr>
              <a:t>environmental DNA (</a:t>
            </a:r>
            <a:r>
              <a:rPr lang="en-US" sz="3000" dirty="0" err="1" smtClean="0">
                <a:latin typeface="Arial"/>
                <a:ea typeface="Times New Roman" charset="0"/>
                <a:cs typeface="Arial"/>
              </a:rPr>
              <a:t>eDNA</a:t>
            </a:r>
            <a:r>
              <a:rPr lang="en-US" sz="3000" dirty="0" smtClean="0">
                <a:latin typeface="Arial"/>
                <a:ea typeface="Times New Roman" charset="0"/>
                <a:cs typeface="Arial"/>
              </a:rPr>
              <a:t>) monitoring (i.e., water </a:t>
            </a:r>
            <a:r>
              <a:rPr lang="en-US" sz="3000" dirty="0">
                <a:latin typeface="Arial"/>
                <a:ea typeface="Times New Roman" charset="0"/>
                <a:cs typeface="Arial"/>
              </a:rPr>
              <a:t>samples from larval mosquito </a:t>
            </a:r>
            <a:r>
              <a:rPr lang="en-US" sz="3000" dirty="0" smtClean="0">
                <a:latin typeface="Arial"/>
                <a:ea typeface="Times New Roman" charset="0"/>
                <a:cs typeface="Arial"/>
              </a:rPr>
              <a:t>habitats), which would require specific, </a:t>
            </a:r>
            <a:r>
              <a:rPr lang="en-US" sz="3000" smtClean="0">
                <a:latin typeface="Arial"/>
                <a:ea typeface="Times New Roman" charset="0"/>
                <a:cs typeface="Arial"/>
              </a:rPr>
              <a:t>but </a:t>
            </a:r>
            <a:r>
              <a:rPr lang="en-US" sz="3000" smtClean="0">
                <a:latin typeface="Arial"/>
                <a:ea typeface="Times New Roman" charset="0"/>
                <a:cs typeface="Arial"/>
              </a:rPr>
              <a:t>short, </a:t>
            </a:r>
            <a:r>
              <a:rPr lang="en-US" sz="3000" dirty="0" err="1" smtClean="0">
                <a:latin typeface="Arial"/>
                <a:ea typeface="Times New Roman" charset="0"/>
                <a:cs typeface="Arial"/>
              </a:rPr>
              <a:t>amplicons</a:t>
            </a:r>
            <a:r>
              <a:rPr lang="en-US" sz="3000" dirty="0" smtClean="0">
                <a:latin typeface="Arial"/>
                <a:ea typeface="Times New Roman" charset="0"/>
                <a:cs typeface="Arial"/>
              </a:rPr>
              <a:t> to counteract DNA degradation. </a:t>
            </a:r>
          </a:p>
          <a:p>
            <a:pPr marL="91440" latinLnBrk="0" hangingPunct="0"/>
            <a:endParaRPr lang="en-US" sz="3000" dirty="0" smtClean="0">
              <a:latin typeface="Arial"/>
              <a:ea typeface="Times New Roman" charset="0"/>
              <a:cs typeface="Arial"/>
            </a:endParaRPr>
          </a:p>
          <a:p>
            <a:pPr marL="91440" latinLnBrk="0" hangingPunct="0"/>
            <a:r>
              <a:rPr lang="en-US" sz="3000" dirty="0">
                <a:latin typeface="Arial"/>
                <a:ea typeface="Times New Roman" charset="0"/>
                <a:cs typeface="Arial"/>
              </a:rPr>
              <a:t>W</a:t>
            </a:r>
            <a:r>
              <a:rPr lang="en-US" sz="3000" dirty="0" smtClean="0">
                <a:latin typeface="Arial"/>
                <a:ea typeface="Times New Roman" charset="0"/>
                <a:cs typeface="Arial"/>
              </a:rPr>
              <a:t>e were able to determine which commonly used and custom designed primers were most successful for mosquito species identification. More work should be done to design primers with high amplification and species identification success before use in mosquito population monitoring.</a:t>
            </a:r>
            <a:endParaRPr lang="en-US" sz="3000" b="0" i="0" u="none" strike="noStrike" cap="none" dirty="0">
              <a:solidFill>
                <a:srgbClr val="000000"/>
              </a:solidFill>
              <a:latin typeface="Arial"/>
              <a:ea typeface="Times New Roman" charset="0"/>
              <a:cs typeface="Arial"/>
              <a:sym typeface="Times New Roman"/>
            </a:endParaRPr>
          </a:p>
          <a:p>
            <a:pPr indent="457200" algn="l" rtl="0" latinLnBrk="0" hangingPunct="0">
              <a:lnSpc>
                <a:spcPct val="100000"/>
              </a:lnSpc>
              <a:spcBef>
                <a:spcPct val="0"/>
              </a:spcBef>
              <a:buNone/>
            </a:pPr>
            <a:endParaRPr lang="en-US" sz="3200" b="0" i="0" u="none" strike="noStrike" cap="none" dirty="0">
              <a:solidFill>
                <a:srgbClr val="000000"/>
              </a:solidFill>
              <a:latin typeface="Arial"/>
              <a:ea typeface="Times New Roman" charset="0"/>
              <a:cs typeface="Arial"/>
              <a:sym typeface="Times New Roman"/>
            </a:endParaRPr>
          </a:p>
        </p:txBody>
      </p:sp>
      <p:sp>
        <p:nvSpPr>
          <p:cNvPr id="33" name="TextBox 32"/>
          <p:cNvSpPr txBox="1"/>
          <p:nvPr/>
        </p:nvSpPr>
        <p:spPr>
          <a:xfrm>
            <a:off x="2079539" y="24762254"/>
            <a:ext cx="10733636" cy="707886"/>
          </a:xfrm>
          <a:prstGeom prst="rect">
            <a:avLst/>
          </a:prstGeom>
          <a:noFill/>
        </p:spPr>
        <p:txBody>
          <a:bodyPr wrap="square" rtlCol="0">
            <a:spAutoFit/>
          </a:bodyPr>
          <a:lstStyle/>
          <a:p>
            <a:r>
              <a:rPr lang="en-US" sz="2000" dirty="0" smtClean="0">
                <a:latin typeface="Arial"/>
                <a:cs typeface="Arial"/>
              </a:rPr>
              <a:t>Figure 1</a:t>
            </a:r>
            <a:r>
              <a:rPr lang="en-US" sz="2000" i="1" dirty="0" smtClean="0">
                <a:latin typeface="Arial"/>
                <a:cs typeface="Arial"/>
              </a:rPr>
              <a:t>: </a:t>
            </a:r>
            <a:r>
              <a:rPr lang="en-US" sz="2000" dirty="0" smtClean="0">
                <a:latin typeface="Arial"/>
                <a:cs typeface="Arial"/>
              </a:rPr>
              <a:t>Morphologically similar </a:t>
            </a:r>
            <a:r>
              <a:rPr lang="en-US" sz="2000" dirty="0" smtClean="0">
                <a:latin typeface="Arial"/>
                <a:cs typeface="Arial"/>
              </a:rPr>
              <a:t>mosquitoes: </a:t>
            </a:r>
            <a:r>
              <a:rPr lang="en-US" sz="2000" i="1" dirty="0" err="1" smtClean="0">
                <a:latin typeface="Arial"/>
                <a:cs typeface="Arial"/>
              </a:rPr>
              <a:t>Aedes</a:t>
            </a:r>
            <a:r>
              <a:rPr lang="en-US" sz="2000" i="1" dirty="0" smtClean="0">
                <a:latin typeface="Arial"/>
                <a:cs typeface="Arial"/>
              </a:rPr>
              <a:t> </a:t>
            </a:r>
            <a:r>
              <a:rPr lang="en-US" sz="2000" i="1" dirty="0" err="1" smtClean="0">
                <a:latin typeface="Arial"/>
                <a:cs typeface="Arial"/>
              </a:rPr>
              <a:t>triseratus</a:t>
            </a:r>
            <a:r>
              <a:rPr lang="en-US" sz="2000" i="1" dirty="0" smtClean="0">
                <a:latin typeface="Arial"/>
                <a:cs typeface="Arial"/>
              </a:rPr>
              <a:t> </a:t>
            </a:r>
            <a:r>
              <a:rPr lang="en-US" sz="2000" dirty="0" smtClean="0">
                <a:latin typeface="Arial"/>
                <a:cs typeface="Arial"/>
              </a:rPr>
              <a:t>(left), a vector of St. Louis </a:t>
            </a:r>
            <a:r>
              <a:rPr lang="en-US" sz="2000" dirty="0" smtClean="0">
                <a:latin typeface="Arial"/>
                <a:cs typeface="Arial"/>
              </a:rPr>
              <a:t/>
            </a:r>
            <a:br>
              <a:rPr lang="en-US" sz="2000" dirty="0" smtClean="0">
                <a:latin typeface="Arial"/>
                <a:cs typeface="Arial"/>
              </a:rPr>
            </a:br>
            <a:r>
              <a:rPr lang="en-US" sz="2000" dirty="0" smtClean="0">
                <a:latin typeface="Arial"/>
                <a:cs typeface="Arial"/>
              </a:rPr>
              <a:t>encephalitis</a:t>
            </a:r>
            <a:r>
              <a:rPr lang="en-US" sz="2000" dirty="0" smtClean="0">
                <a:latin typeface="Arial"/>
                <a:cs typeface="Arial"/>
              </a:rPr>
              <a:t>, and </a:t>
            </a:r>
            <a:r>
              <a:rPr lang="en-US" sz="2000" i="1" dirty="0" err="1" smtClean="0">
                <a:latin typeface="Arial"/>
                <a:cs typeface="Arial"/>
              </a:rPr>
              <a:t>Aedes</a:t>
            </a:r>
            <a:r>
              <a:rPr lang="en-US" sz="2000" i="1" dirty="0" smtClean="0">
                <a:latin typeface="Arial"/>
                <a:cs typeface="Arial"/>
              </a:rPr>
              <a:t> </a:t>
            </a:r>
            <a:r>
              <a:rPr lang="en-US" sz="2000" i="1" dirty="0" err="1" smtClean="0">
                <a:latin typeface="Arial"/>
                <a:cs typeface="Arial"/>
              </a:rPr>
              <a:t>hendersoni</a:t>
            </a:r>
            <a:r>
              <a:rPr lang="en-US" sz="2000" i="1" dirty="0" smtClean="0">
                <a:latin typeface="Arial"/>
                <a:cs typeface="Arial"/>
              </a:rPr>
              <a:t> </a:t>
            </a:r>
            <a:r>
              <a:rPr lang="en-US" sz="2000" dirty="0" smtClean="0">
                <a:latin typeface="Arial"/>
                <a:cs typeface="Arial"/>
              </a:rPr>
              <a:t>(right) a mosquito that is not a vector species.</a:t>
            </a:r>
            <a:endParaRPr lang="en-US" sz="2000" dirty="0">
              <a:latin typeface="Arial"/>
              <a:ea typeface="Times New Roman" charset="0"/>
              <a:cs typeface="Arial"/>
            </a:endParaRPr>
          </a:p>
        </p:txBody>
      </p:sp>
      <p:sp>
        <p:nvSpPr>
          <p:cNvPr id="36" name="TextBox 35"/>
          <p:cNvSpPr txBox="1"/>
          <p:nvPr/>
        </p:nvSpPr>
        <p:spPr>
          <a:xfrm>
            <a:off x="29593924" y="5972061"/>
            <a:ext cx="13716000" cy="14904720"/>
          </a:xfrm>
          <a:prstGeom prst="rect">
            <a:avLst/>
          </a:prstGeom>
          <a:solidFill>
            <a:schemeClr val="bg1"/>
          </a:solidFill>
          <a:ln>
            <a:solidFill>
              <a:schemeClr val="accent1"/>
            </a:solidFill>
          </a:ln>
        </p:spPr>
        <p:txBody>
          <a:bodyPr wrap="square" rtlCol="0">
            <a:noAutofit/>
          </a:bodyPr>
          <a:lstStyle/>
          <a:p>
            <a:pPr marL="91440" algn="ctr"/>
            <a:r>
              <a:rPr lang="en-US" sz="5400" b="1" dirty="0">
                <a:latin typeface="Arial"/>
                <a:ea typeface="Times New Roman" charset="0"/>
                <a:cs typeface="Arial"/>
              </a:rPr>
              <a:t>Results</a:t>
            </a:r>
          </a:p>
          <a:p>
            <a:pPr marL="91440" latinLnBrk="0" hangingPunct="0">
              <a:spcBef>
                <a:spcPts val="600"/>
              </a:spcBef>
            </a:pPr>
            <a:r>
              <a:rPr lang="en-US" sz="3000" dirty="0">
                <a:latin typeface="Arial"/>
                <a:ea typeface="Times New Roman" charset="0"/>
                <a:cs typeface="Arial"/>
              </a:rPr>
              <a:t>Of the 16 mosquito samples, three did not amplify for any of the four </a:t>
            </a:r>
            <a:r>
              <a:rPr lang="en-US" sz="3000" dirty="0" smtClean="0">
                <a:latin typeface="Arial"/>
                <a:ea typeface="Times New Roman" charset="0"/>
                <a:cs typeface="Arial"/>
              </a:rPr>
              <a:t>primer pairs</a:t>
            </a:r>
            <a:r>
              <a:rPr lang="en-US" sz="3000" dirty="0">
                <a:latin typeface="Arial"/>
                <a:ea typeface="Times New Roman" charset="0"/>
                <a:cs typeface="Arial"/>
              </a:rPr>
              <a:t>. The </a:t>
            </a:r>
            <a:r>
              <a:rPr lang="en-US" sz="3000" dirty="0" err="1">
                <a:latin typeface="Arial"/>
                <a:ea typeface="Times New Roman" charset="0"/>
                <a:cs typeface="Arial"/>
              </a:rPr>
              <a:t>Culicidae</a:t>
            </a:r>
            <a:r>
              <a:rPr lang="en-US" sz="3000" dirty="0">
                <a:latin typeface="Arial"/>
                <a:ea typeface="Times New Roman" charset="0"/>
                <a:cs typeface="Arial"/>
              </a:rPr>
              <a:t> and the Cul127F/Cul241R </a:t>
            </a:r>
            <a:r>
              <a:rPr lang="en-US" sz="3000" dirty="0" smtClean="0">
                <a:latin typeface="Arial"/>
                <a:ea typeface="Times New Roman" charset="0"/>
                <a:cs typeface="Arial"/>
              </a:rPr>
              <a:t>primer pairs had the highest amplification success (Table 2), but a </a:t>
            </a:r>
            <a:r>
              <a:rPr lang="en-US" sz="3000" dirty="0">
                <a:latin typeface="Arial"/>
                <a:ea typeface="Times New Roman" charset="0"/>
                <a:cs typeface="Arial"/>
              </a:rPr>
              <a:t>smaller percentage </a:t>
            </a:r>
            <a:r>
              <a:rPr lang="en-US" sz="3000" dirty="0" smtClean="0">
                <a:latin typeface="Arial"/>
                <a:ea typeface="Times New Roman" charset="0"/>
                <a:cs typeface="Arial"/>
              </a:rPr>
              <a:t>resulted </a:t>
            </a:r>
            <a:r>
              <a:rPr lang="en-US" sz="3000" dirty="0">
                <a:latin typeface="Arial"/>
                <a:ea typeface="Times New Roman" charset="0"/>
                <a:cs typeface="Arial"/>
              </a:rPr>
              <a:t>in correct species identification in NCBI BLAST (</a:t>
            </a:r>
            <a:r>
              <a:rPr lang="en-US" sz="3000" dirty="0" smtClean="0">
                <a:latin typeface="Arial"/>
                <a:ea typeface="Times New Roman" charset="0"/>
                <a:cs typeface="Arial"/>
              </a:rPr>
              <a:t>Tables 2 &amp; 3). </a:t>
            </a:r>
            <a:r>
              <a:rPr lang="en-US" sz="3200" dirty="0" smtClean="0">
                <a:latin typeface="Arial"/>
                <a:ea typeface="Times New Roman" charset="0"/>
                <a:cs typeface="Arial"/>
              </a:rPr>
              <a:t/>
            </a:r>
            <a:br>
              <a:rPr lang="en-US" sz="3200" dirty="0" smtClean="0">
                <a:latin typeface="Arial"/>
                <a:ea typeface="Times New Roman" charset="0"/>
                <a:cs typeface="Arial"/>
              </a:rPr>
            </a:br>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spcBef>
                <a:spcPts val="1800"/>
              </a:spcBef>
            </a:pPr>
            <a:r>
              <a:rPr lang="en-US" sz="3000" dirty="0" smtClean="0">
                <a:latin typeface="Arial"/>
                <a:ea typeface="Times New Roman" charset="0"/>
                <a:cs typeface="Arial"/>
              </a:rPr>
              <a:t>The </a:t>
            </a:r>
            <a:r>
              <a:rPr lang="en-US" sz="3000" dirty="0">
                <a:latin typeface="Arial"/>
                <a:ea typeface="Times New Roman" charset="0"/>
                <a:cs typeface="Arial"/>
              </a:rPr>
              <a:t>primer pairs with the longest amplicons, </a:t>
            </a:r>
            <a:r>
              <a:rPr lang="en-US" sz="3000" dirty="0" smtClean="0">
                <a:latin typeface="Arial"/>
                <a:ea typeface="Times New Roman" charset="0"/>
                <a:cs typeface="Arial"/>
              </a:rPr>
              <a:t>Pat</a:t>
            </a:r>
            <a:r>
              <a:rPr lang="en-US" sz="3000" dirty="0">
                <a:latin typeface="Arial"/>
                <a:ea typeface="Times New Roman" charset="0"/>
                <a:cs typeface="Arial"/>
              </a:rPr>
              <a:t>/</a:t>
            </a:r>
            <a:r>
              <a:rPr lang="en-US" sz="3000" dirty="0" smtClean="0">
                <a:latin typeface="Arial"/>
                <a:ea typeface="Times New Roman" charset="0"/>
                <a:cs typeface="Arial"/>
              </a:rPr>
              <a:t>Jerry </a:t>
            </a:r>
            <a:r>
              <a:rPr lang="en-US" sz="3000" dirty="0">
                <a:latin typeface="Arial"/>
                <a:ea typeface="Times New Roman" charset="0"/>
                <a:cs typeface="Arial"/>
              </a:rPr>
              <a:t>and HCO/</a:t>
            </a:r>
            <a:r>
              <a:rPr lang="en-US" sz="3000" dirty="0" smtClean="0">
                <a:latin typeface="Arial"/>
                <a:ea typeface="Times New Roman" charset="0"/>
                <a:cs typeface="Arial"/>
              </a:rPr>
              <a:t>LCO, </a:t>
            </a:r>
            <a:r>
              <a:rPr lang="en-US" sz="3000" dirty="0">
                <a:latin typeface="Arial"/>
                <a:ea typeface="Times New Roman" charset="0"/>
                <a:cs typeface="Arial"/>
              </a:rPr>
              <a:t>had the lowest amplification </a:t>
            </a:r>
            <a:r>
              <a:rPr lang="en-US" sz="3000" dirty="0" smtClean="0">
                <a:latin typeface="Arial"/>
                <a:ea typeface="Times New Roman" charset="0"/>
                <a:cs typeface="Arial"/>
              </a:rPr>
              <a:t>success (Table 2), </a:t>
            </a:r>
            <a:r>
              <a:rPr lang="en-US" sz="3000" dirty="0">
                <a:latin typeface="Arial"/>
                <a:ea typeface="Times New Roman" charset="0"/>
                <a:cs typeface="Arial"/>
              </a:rPr>
              <a:t>but </a:t>
            </a:r>
            <a:r>
              <a:rPr lang="en-US" sz="3000" dirty="0" smtClean="0">
                <a:latin typeface="Arial"/>
                <a:ea typeface="Times New Roman" charset="0"/>
                <a:cs typeface="Arial"/>
              </a:rPr>
              <a:t>these primer </a:t>
            </a:r>
            <a:r>
              <a:rPr lang="en-US" sz="3000" dirty="0">
                <a:latin typeface="Arial"/>
                <a:ea typeface="Times New Roman" charset="0"/>
                <a:cs typeface="Arial"/>
              </a:rPr>
              <a:t>pairs had the </a:t>
            </a:r>
            <a:r>
              <a:rPr lang="en-US" sz="3000" dirty="0" smtClean="0">
                <a:latin typeface="Arial"/>
                <a:ea typeface="Times New Roman" charset="0"/>
                <a:cs typeface="Arial"/>
              </a:rPr>
              <a:t>highest </a:t>
            </a:r>
            <a:r>
              <a:rPr lang="en-US" sz="3000" dirty="0">
                <a:latin typeface="Arial"/>
                <a:ea typeface="Times New Roman" charset="0"/>
                <a:cs typeface="Arial"/>
              </a:rPr>
              <a:t>percentage of correct species identification </a:t>
            </a:r>
            <a:r>
              <a:rPr lang="en-US" sz="3000" dirty="0" smtClean="0">
                <a:latin typeface="Arial"/>
                <a:ea typeface="Times New Roman" charset="0"/>
                <a:cs typeface="Arial"/>
              </a:rPr>
              <a:t>(Tables 2 &amp; 3).</a:t>
            </a: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r>
              <a:rPr lang="en-US" sz="3200" dirty="0" smtClean="0">
                <a:latin typeface="Arial"/>
                <a:ea typeface="Times New Roman" charset="0"/>
                <a:cs typeface="Arial"/>
              </a:rPr>
              <a:t/>
            </a:r>
            <a:br>
              <a:rPr lang="en-US" sz="3200" dirty="0" smtClean="0">
                <a:latin typeface="Arial"/>
                <a:ea typeface="Times New Roman" charset="0"/>
                <a:cs typeface="Arial"/>
              </a:rPr>
            </a:br>
            <a:endParaRPr lang="en-US" sz="3200" dirty="0" smtClean="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marL="91440" latinLnBrk="0" hangingPunct="0"/>
            <a:endParaRPr lang="en-US" sz="3200" dirty="0" smtClean="0">
              <a:latin typeface="Arial"/>
              <a:ea typeface="Times New Roman" charset="0"/>
              <a:cs typeface="Arial"/>
            </a:endParaRPr>
          </a:p>
          <a:p>
            <a:pPr latinLnBrk="0" hangingPunct="0"/>
            <a:endParaRPr lang="en-US" sz="3200" dirty="0">
              <a:latin typeface="Arial"/>
              <a:ea typeface="Times New Roman" charset="0"/>
              <a:cs typeface="Arial"/>
            </a:endParaRPr>
          </a:p>
          <a:p>
            <a:pPr latinLnBrk="0" hangingPunct="0"/>
            <a:endParaRPr lang="en-US" sz="3200" dirty="0" smtClean="0">
              <a:latin typeface="Arial"/>
              <a:ea typeface="Times New Roman" charset="0"/>
              <a:cs typeface="Arial"/>
            </a:endParaRPr>
          </a:p>
          <a:p>
            <a:pPr latinLnBrk="0" hangingPunct="0"/>
            <a:endParaRPr lang="en-US" sz="3200" dirty="0">
              <a:latin typeface="Arial"/>
              <a:ea typeface="Times New Roman" charset="0"/>
              <a:cs typeface="Arial"/>
            </a:endParaRPr>
          </a:p>
          <a:p>
            <a:pPr latinLnBrk="0" hangingPunct="0"/>
            <a:endParaRPr lang="en-US" sz="3200" dirty="0">
              <a:latin typeface="Arial"/>
              <a:ea typeface="Times New Roman" charset="0"/>
              <a:cs typeface="Arial"/>
            </a:endParaRPr>
          </a:p>
          <a:p>
            <a:pPr latinLnBrk="0" hangingPunct="0"/>
            <a:endParaRPr lang="en-US" sz="3200" dirty="0">
              <a:latin typeface="Arial"/>
              <a:ea typeface="Times New Roman" charset="0"/>
              <a:cs typeface="Arial"/>
            </a:endParaRPr>
          </a:p>
        </p:txBody>
      </p:sp>
      <p:sp>
        <p:nvSpPr>
          <p:cNvPr id="11" name="TextBox 10">
            <a:extLst>
              <a:ext uri="{FF2B5EF4-FFF2-40B4-BE49-F238E27FC236}">
                <a16:creationId xmlns="" xmlns:a16="http://schemas.microsoft.com/office/drawing/2014/main" id="{FE9E85F7-A889-7E4C-9E17-B20E15E6A658}"/>
              </a:ext>
            </a:extLst>
          </p:cNvPr>
          <p:cNvSpPr txBox="1"/>
          <p:nvPr/>
        </p:nvSpPr>
        <p:spPr>
          <a:xfrm>
            <a:off x="14834322" y="29582460"/>
            <a:ext cx="14223278" cy="3099816"/>
          </a:xfrm>
          <a:prstGeom prst="rect">
            <a:avLst/>
          </a:prstGeom>
          <a:solidFill>
            <a:schemeClr val="bg1"/>
          </a:solidFill>
          <a:ln>
            <a:solidFill>
              <a:schemeClr val="accent1"/>
            </a:solidFill>
          </a:ln>
        </p:spPr>
        <p:txBody>
          <a:bodyPr wrap="square" rtlCol="0">
            <a:spAutoFit/>
          </a:bodyPr>
          <a:lstStyle/>
          <a:p>
            <a:pPr algn="ctr"/>
            <a:r>
              <a:rPr lang="en-US" sz="3200" dirty="0" smtClean="0">
                <a:latin typeface="Arial"/>
                <a:cs typeface="Arial"/>
              </a:rPr>
              <a:t> </a:t>
            </a:r>
            <a:r>
              <a:rPr lang="en-US" sz="4400" b="1" dirty="0">
                <a:latin typeface="Arial"/>
                <a:cs typeface="Arial"/>
              </a:rPr>
              <a:t>Acknowledgements</a:t>
            </a:r>
            <a:endParaRPr lang="en-US" sz="5400" b="1" dirty="0">
              <a:latin typeface="Arial"/>
              <a:cs typeface="Arial"/>
            </a:endParaRPr>
          </a:p>
          <a:p>
            <a:pPr marL="91440">
              <a:spcBef>
                <a:spcPts val="1800"/>
              </a:spcBef>
            </a:pPr>
            <a:r>
              <a:rPr lang="en-US" sz="2400" dirty="0" smtClean="0">
                <a:latin typeface="Arial"/>
                <a:cs typeface="Arial"/>
              </a:rPr>
              <a:t>We thank </a:t>
            </a:r>
            <a:r>
              <a:rPr lang="en-US" sz="2400" dirty="0" smtClean="0">
                <a:latin typeface="Arial"/>
                <a:cs typeface="Arial"/>
              </a:rPr>
              <a:t>Urban </a:t>
            </a:r>
            <a:r>
              <a:rPr lang="en-US" sz="2400" dirty="0" smtClean="0">
                <a:latin typeface="Arial"/>
                <a:cs typeface="Arial"/>
              </a:rPr>
              <a:t>Barcode Research Program of Cold Spring Harbor Laboratory, Dr. Christine </a:t>
            </a:r>
            <a:r>
              <a:rPr lang="en-US" sz="2400" dirty="0" err="1" smtClean="0">
                <a:latin typeface="Arial"/>
                <a:cs typeface="Arial"/>
              </a:rPr>
              <a:t>Marizzi</a:t>
            </a:r>
            <a:r>
              <a:rPr lang="en-US" sz="2400" dirty="0" smtClean="0">
                <a:latin typeface="Arial"/>
                <a:cs typeface="Arial"/>
              </a:rPr>
              <a:t> </a:t>
            </a:r>
            <a:r>
              <a:rPr lang="en-US" sz="2400" dirty="0" smtClean="0">
                <a:latin typeface="Arial"/>
                <a:cs typeface="Arial"/>
              </a:rPr>
              <a:t>of the Harlem DNA </a:t>
            </a:r>
            <a:r>
              <a:rPr lang="en-US" sz="2400" dirty="0" smtClean="0">
                <a:latin typeface="Arial"/>
                <a:cs typeface="Arial"/>
              </a:rPr>
              <a:t>Lab </a:t>
            </a:r>
            <a:r>
              <a:rPr lang="en-US" sz="2400" dirty="0" smtClean="0">
                <a:latin typeface="Arial"/>
                <a:cs typeface="Arial"/>
              </a:rPr>
              <a:t>and the Pinkerton Foundation for support and sponsorship. </a:t>
            </a:r>
            <a:r>
              <a:rPr lang="en-US" sz="2400" dirty="0">
                <a:latin typeface="Arial"/>
                <a:cs typeface="Arial"/>
              </a:rPr>
              <a:t>T</a:t>
            </a:r>
            <a:r>
              <a:rPr lang="en-US" sz="2400" dirty="0" smtClean="0">
                <a:latin typeface="Arial"/>
                <a:cs typeface="Arial"/>
              </a:rPr>
              <a:t>hank you </a:t>
            </a:r>
            <a:r>
              <a:rPr lang="en-US" sz="2400" dirty="0" smtClean="0">
                <a:latin typeface="Arial"/>
                <a:cs typeface="Arial"/>
              </a:rPr>
              <a:t>to </a:t>
            </a:r>
            <a:br>
              <a:rPr lang="en-US" sz="2400" dirty="0" smtClean="0">
                <a:latin typeface="Arial"/>
                <a:cs typeface="Arial"/>
              </a:rPr>
            </a:br>
            <a:r>
              <a:rPr lang="en-US" sz="2400" dirty="0" smtClean="0">
                <a:latin typeface="Arial"/>
                <a:cs typeface="Arial"/>
              </a:rPr>
              <a:t>Fordham </a:t>
            </a:r>
            <a:r>
              <a:rPr lang="en-US" sz="2400" dirty="0" smtClean="0">
                <a:latin typeface="Arial"/>
                <a:cs typeface="Arial"/>
              </a:rPr>
              <a:t>University’s Vector Ecology Laboratory for mosquito specimens and </a:t>
            </a:r>
            <a:r>
              <a:rPr lang="en-US" sz="2400" dirty="0" err="1" smtClean="0">
                <a:latin typeface="Arial"/>
                <a:cs typeface="Arial"/>
              </a:rPr>
              <a:t>Marly</a:t>
            </a:r>
            <a:r>
              <a:rPr lang="en-US" sz="2400" dirty="0" smtClean="0">
                <a:latin typeface="Arial"/>
                <a:cs typeface="Arial"/>
              </a:rPr>
              <a:t> Katz for mosquito </a:t>
            </a:r>
            <a:br>
              <a:rPr lang="en-US" sz="2400" dirty="0" smtClean="0">
                <a:latin typeface="Arial"/>
                <a:cs typeface="Arial"/>
              </a:rPr>
            </a:br>
            <a:r>
              <a:rPr lang="en-US" sz="2400" dirty="0" smtClean="0">
                <a:latin typeface="Arial"/>
                <a:cs typeface="Arial"/>
              </a:rPr>
              <a:t>identification and mosquito pictures. Thank you to Long Island University </a:t>
            </a:r>
            <a:r>
              <a:rPr lang="mr-IN" sz="2400" dirty="0" smtClean="0">
                <a:latin typeface="Arial"/>
                <a:cs typeface="Arial"/>
              </a:rPr>
              <a:t>–</a:t>
            </a:r>
            <a:r>
              <a:rPr lang="en-US" sz="2400" dirty="0" smtClean="0">
                <a:latin typeface="Arial"/>
                <a:cs typeface="Arial"/>
              </a:rPr>
              <a:t> Brooklyn for laboratory </a:t>
            </a:r>
            <a:br>
              <a:rPr lang="en-US" sz="2400" dirty="0" smtClean="0">
                <a:latin typeface="Arial"/>
                <a:cs typeface="Arial"/>
              </a:rPr>
            </a:br>
            <a:r>
              <a:rPr lang="en-US" sz="2400" dirty="0" smtClean="0">
                <a:latin typeface="Arial"/>
                <a:cs typeface="Arial"/>
              </a:rPr>
              <a:t>facilities.</a:t>
            </a:r>
            <a:r>
              <a:rPr lang="en-US" sz="2400" dirty="0">
                <a:latin typeface="Arial"/>
                <a:ea typeface="Times New Roman" charset="0"/>
                <a:cs typeface="Arial"/>
              </a:rPr>
              <a:t> We would also like to thank Dr. </a:t>
            </a:r>
            <a:r>
              <a:rPr lang="en-US" sz="2400" dirty="0" err="1">
                <a:latin typeface="Arial"/>
                <a:ea typeface="Times New Roman" charset="0"/>
                <a:cs typeface="Arial"/>
              </a:rPr>
              <a:t>Zolnik</a:t>
            </a:r>
            <a:r>
              <a:rPr lang="en-US" sz="2400" dirty="0">
                <a:latin typeface="Arial"/>
                <a:ea typeface="Times New Roman" charset="0"/>
                <a:cs typeface="Arial"/>
              </a:rPr>
              <a:t> for her guidance throughout the research process. </a:t>
            </a:r>
          </a:p>
        </p:txBody>
      </p:sp>
      <p:sp>
        <p:nvSpPr>
          <p:cNvPr id="21" name="TextBox 20"/>
          <p:cNvSpPr txBox="1"/>
          <p:nvPr/>
        </p:nvSpPr>
        <p:spPr>
          <a:xfrm>
            <a:off x="609600" y="5972061"/>
            <a:ext cx="13716000" cy="5693866"/>
          </a:xfrm>
          <a:prstGeom prst="rect">
            <a:avLst/>
          </a:prstGeom>
          <a:solidFill>
            <a:schemeClr val="bg1"/>
          </a:solidFill>
          <a:ln>
            <a:solidFill>
              <a:schemeClr val="accent1"/>
            </a:solidFill>
          </a:ln>
        </p:spPr>
        <p:txBody>
          <a:bodyPr wrap="square" rtlCol="0">
            <a:spAutoFit/>
          </a:bodyPr>
          <a:lstStyle/>
          <a:p>
            <a:pPr marL="91440" algn="ctr" latinLnBrk="0">
              <a:spcBef>
                <a:spcPct val="0"/>
              </a:spcBef>
            </a:pPr>
            <a:r>
              <a:rPr lang="en-US" sz="5400" b="1" dirty="0" smtClean="0">
                <a:solidFill>
                  <a:schemeClr val="dk1"/>
                </a:solidFill>
                <a:latin typeface="Arial"/>
                <a:ea typeface="Times New Roman"/>
                <a:cs typeface="Arial"/>
                <a:sym typeface="Times New Roman"/>
              </a:rPr>
              <a:t>Abstract</a:t>
            </a:r>
            <a:endParaRPr lang="en-US" sz="3200" b="1" dirty="0">
              <a:solidFill>
                <a:schemeClr val="dk1"/>
              </a:solidFill>
              <a:latin typeface="Arial"/>
              <a:ea typeface="Times New Roman"/>
              <a:cs typeface="Arial"/>
              <a:sym typeface="Times New Roman"/>
            </a:endParaRPr>
          </a:p>
          <a:p>
            <a:pPr marL="91440" latinLnBrk="0" hangingPunct="0">
              <a:spcBef>
                <a:spcPts val="1200"/>
              </a:spcBef>
            </a:pPr>
            <a:r>
              <a:rPr lang="en-US" sz="3000" dirty="0">
                <a:latin typeface="Arial"/>
                <a:ea typeface="Times New Roman" charset="0"/>
                <a:cs typeface="Arial"/>
              </a:rPr>
              <a:t>Mosquito-borne diseases affect millions of people </a:t>
            </a:r>
            <a:r>
              <a:rPr lang="en-US" sz="3000" dirty="0" smtClean="0">
                <a:latin typeface="Arial"/>
                <a:ea typeface="Times New Roman" charset="0"/>
                <a:cs typeface="Arial"/>
              </a:rPr>
              <a:t>worldwide and monitoring of vector populations is crucial for public health risk assessment. The development of efficient and noninvasive methods for accurate identification of mosquitoes would benefit monitoring </a:t>
            </a:r>
            <a:r>
              <a:rPr lang="en-US" sz="3000" dirty="0">
                <a:latin typeface="Arial"/>
                <a:ea typeface="Times New Roman" charset="0"/>
                <a:cs typeface="Arial"/>
              </a:rPr>
              <a:t>pathogen-transmitting vector populations. </a:t>
            </a:r>
            <a:r>
              <a:rPr lang="en-US" sz="3000" dirty="0" smtClean="0">
                <a:latin typeface="Arial"/>
                <a:ea typeface="Times New Roman" charset="0"/>
                <a:cs typeface="Arial"/>
              </a:rPr>
              <a:t>We assessed primers from the literature as well as custom-designed primers for DNA </a:t>
            </a:r>
            <a:r>
              <a:rPr lang="en-US" sz="3000" dirty="0">
                <a:latin typeface="Arial"/>
                <a:ea typeface="Times New Roman" charset="0"/>
                <a:cs typeface="Arial"/>
              </a:rPr>
              <a:t>barcoding </a:t>
            </a:r>
            <a:r>
              <a:rPr lang="en-US" sz="3000" dirty="0" smtClean="0">
                <a:latin typeface="Arial"/>
                <a:ea typeface="Times New Roman" charset="0"/>
                <a:cs typeface="Arial"/>
              </a:rPr>
              <a:t>and species</a:t>
            </a:r>
            <a:r>
              <a:rPr lang="en-US" sz="3000" dirty="0">
                <a:latin typeface="Arial"/>
                <a:ea typeface="Times New Roman" charset="0"/>
                <a:cs typeface="Arial"/>
              </a:rPr>
              <a:t>-level identification of morphologically similar mosquito samples. </a:t>
            </a:r>
            <a:r>
              <a:rPr lang="en-US" sz="3000" dirty="0" smtClean="0">
                <a:latin typeface="Arial"/>
                <a:ea typeface="Times New Roman" charset="0"/>
                <a:cs typeface="Arial"/>
              </a:rPr>
              <a:t>The </a:t>
            </a:r>
            <a:r>
              <a:rPr lang="en-US" sz="3000" dirty="0">
                <a:latin typeface="Arial"/>
                <a:ea typeface="Times New Roman" charset="0"/>
                <a:cs typeface="Arial"/>
              </a:rPr>
              <a:t>samples were </a:t>
            </a:r>
            <a:r>
              <a:rPr lang="en-US" sz="3000" dirty="0" smtClean="0">
                <a:latin typeface="Arial"/>
                <a:ea typeface="Times New Roman" charset="0"/>
                <a:cs typeface="Arial"/>
              </a:rPr>
              <a:t>sequenced and </a:t>
            </a:r>
            <a:r>
              <a:rPr lang="en-US" sz="3000" dirty="0">
                <a:latin typeface="Arial"/>
                <a:ea typeface="Times New Roman" charset="0"/>
                <a:cs typeface="Arial"/>
              </a:rPr>
              <a:t>were </a:t>
            </a:r>
            <a:r>
              <a:rPr lang="en-US" sz="3000" dirty="0" smtClean="0">
                <a:latin typeface="Arial"/>
                <a:ea typeface="Times New Roman" charset="0"/>
                <a:cs typeface="Arial"/>
              </a:rPr>
              <a:t>compared to sequences </a:t>
            </a:r>
            <a:r>
              <a:rPr lang="en-US" sz="3000" dirty="0">
                <a:latin typeface="Arial"/>
                <a:ea typeface="Times New Roman" charset="0"/>
                <a:cs typeface="Arial"/>
              </a:rPr>
              <a:t>using NCBI Nucleotide BLAST. </a:t>
            </a:r>
            <a:r>
              <a:rPr lang="en-US" sz="3000" dirty="0" smtClean="0">
                <a:latin typeface="Arial"/>
                <a:ea typeface="Times New Roman" charset="0"/>
                <a:cs typeface="Arial"/>
              </a:rPr>
              <a:t>We concluded that HCO/LCO primers that target a 658bp region of the CO1 gene is </a:t>
            </a:r>
            <a:r>
              <a:rPr lang="en-US" sz="3000" dirty="0" smtClean="0">
                <a:latin typeface="Arial"/>
                <a:ea typeface="Times New Roman" charset="0"/>
                <a:cs typeface="Arial"/>
              </a:rPr>
              <a:t>currently the best method </a:t>
            </a:r>
            <a:r>
              <a:rPr lang="en-US" sz="3000" dirty="0" smtClean="0">
                <a:latin typeface="Arial"/>
                <a:ea typeface="Times New Roman" charset="0"/>
                <a:cs typeface="Arial"/>
              </a:rPr>
              <a:t>for correct mosquito species identification.</a:t>
            </a:r>
          </a:p>
        </p:txBody>
      </p:sp>
      <p:pic>
        <p:nvPicPr>
          <p:cNvPr id="22" name="image4.png"/>
          <p:cNvPicPr/>
          <p:nvPr/>
        </p:nvPicPr>
        <p:blipFill>
          <a:blip r:embed="rId7"/>
          <a:srcRect l="1079"/>
          <a:stretch>
            <a:fillRect/>
          </a:stretch>
        </p:blipFill>
        <p:spPr>
          <a:xfrm>
            <a:off x="17107852" y="8296042"/>
            <a:ext cx="9104948" cy="7451958"/>
          </a:xfrm>
          <a:prstGeom prst="rect">
            <a:avLst/>
          </a:prstGeom>
          <a:ln/>
        </p:spPr>
      </p:pic>
      <p:sp>
        <p:nvSpPr>
          <p:cNvPr id="2" name="TextBox 1"/>
          <p:cNvSpPr txBox="1"/>
          <p:nvPr/>
        </p:nvSpPr>
        <p:spPr>
          <a:xfrm>
            <a:off x="14909800" y="20695624"/>
            <a:ext cx="10922000" cy="400110"/>
          </a:xfrm>
          <a:prstGeom prst="rect">
            <a:avLst/>
          </a:prstGeom>
          <a:noFill/>
        </p:spPr>
        <p:txBody>
          <a:bodyPr wrap="square" rtlCol="0">
            <a:spAutoFit/>
          </a:bodyPr>
          <a:lstStyle/>
          <a:p>
            <a:r>
              <a:rPr lang="en-US" sz="2000" dirty="0" smtClean="0">
                <a:latin typeface="Arial"/>
                <a:cs typeface="Arial"/>
              </a:rPr>
              <a:t>Table 1: Published and custom designed primers used to distinguish mosquito species</a:t>
            </a:r>
            <a:endParaRPr lang="en-US" sz="2000" dirty="0">
              <a:latin typeface="Arial"/>
              <a:cs typeface="Arial"/>
            </a:endParaRPr>
          </a:p>
        </p:txBody>
      </p:sp>
      <p:sp>
        <p:nvSpPr>
          <p:cNvPr id="25" name="TextBox 24"/>
          <p:cNvSpPr txBox="1"/>
          <p:nvPr/>
        </p:nvSpPr>
        <p:spPr>
          <a:xfrm>
            <a:off x="16535400" y="15832536"/>
            <a:ext cx="10922000" cy="400110"/>
          </a:xfrm>
          <a:prstGeom prst="rect">
            <a:avLst/>
          </a:prstGeom>
          <a:noFill/>
        </p:spPr>
        <p:txBody>
          <a:bodyPr wrap="square" rtlCol="0">
            <a:spAutoFit/>
          </a:bodyPr>
          <a:lstStyle/>
          <a:p>
            <a:r>
              <a:rPr lang="en-US" sz="2000" dirty="0" smtClean="0">
                <a:latin typeface="Arial"/>
                <a:cs typeface="Arial"/>
              </a:rPr>
              <a:t>Figure 2: Mosquito sample locations in the Bronx (n=2) and Westchester (n=6) counties</a:t>
            </a:r>
            <a:endParaRPr lang="en-US" sz="2000" dirty="0">
              <a:latin typeface="Arial"/>
              <a:cs typeface="Arial"/>
            </a:endParaRPr>
          </a:p>
        </p:txBody>
      </p:sp>
      <p:sp>
        <p:nvSpPr>
          <p:cNvPr id="29" name="TextBox 28"/>
          <p:cNvSpPr txBox="1"/>
          <p:nvPr/>
        </p:nvSpPr>
        <p:spPr>
          <a:xfrm>
            <a:off x="30101053" y="9198880"/>
            <a:ext cx="12429977" cy="707886"/>
          </a:xfrm>
          <a:prstGeom prst="rect">
            <a:avLst/>
          </a:prstGeom>
          <a:noFill/>
        </p:spPr>
        <p:txBody>
          <a:bodyPr wrap="square" rtlCol="0">
            <a:spAutoFit/>
          </a:bodyPr>
          <a:lstStyle/>
          <a:p>
            <a:r>
              <a:rPr lang="en-US" sz="2000" dirty="0" smtClean="0">
                <a:latin typeface="Arial"/>
                <a:cs typeface="Arial"/>
              </a:rPr>
              <a:t>Table 2: Amplification and species identification success by primer pair for 13 mosquito species where </a:t>
            </a:r>
            <a:r>
              <a:rPr lang="en-US" sz="2000" dirty="0" smtClean="0">
                <a:latin typeface="Arial"/>
                <a:cs typeface="Arial"/>
              </a:rPr>
              <a:t/>
            </a:r>
            <a:br>
              <a:rPr lang="en-US" sz="2000" dirty="0" smtClean="0">
                <a:latin typeface="Arial"/>
                <a:cs typeface="Arial"/>
              </a:rPr>
            </a:br>
            <a:r>
              <a:rPr lang="en-US" sz="2000" dirty="0" smtClean="0">
                <a:latin typeface="Arial"/>
                <a:cs typeface="Arial"/>
              </a:rPr>
              <a:t>amplification </a:t>
            </a:r>
            <a:r>
              <a:rPr lang="en-US" sz="2000" dirty="0" smtClean="0">
                <a:latin typeface="Arial"/>
                <a:cs typeface="Arial"/>
              </a:rPr>
              <a:t>occurred for at least one primer.</a:t>
            </a:r>
            <a:endParaRPr lang="en-US" sz="2000" dirty="0">
              <a:latin typeface="Arial"/>
              <a:cs typeface="Arial"/>
            </a:endParaRPr>
          </a:p>
        </p:txBody>
      </p:sp>
      <p:pic>
        <p:nvPicPr>
          <p:cNvPr id="35" name="Picture 34"/>
          <p:cNvPicPr>
            <a:picLocks noChangeAspect="1"/>
          </p:cNvPicPr>
          <p:nvPr/>
        </p:nvPicPr>
        <p:blipFill rotWithShape="1">
          <a:blip r:embed="rId8"/>
          <a:srcRect r="674"/>
          <a:stretch/>
        </p:blipFill>
        <p:spPr>
          <a:xfrm>
            <a:off x="29855548" y="15496580"/>
            <a:ext cx="13132683" cy="4877292"/>
          </a:xfrm>
          <a:prstGeom prst="rect">
            <a:avLst/>
          </a:prstGeom>
        </p:spPr>
      </p:pic>
      <p:sp>
        <p:nvSpPr>
          <p:cNvPr id="37" name="TextBox 36"/>
          <p:cNvSpPr txBox="1"/>
          <p:nvPr/>
        </p:nvSpPr>
        <p:spPr>
          <a:xfrm>
            <a:off x="29821653" y="14364578"/>
            <a:ext cx="13166578" cy="1015663"/>
          </a:xfrm>
          <a:prstGeom prst="rect">
            <a:avLst/>
          </a:prstGeom>
          <a:noFill/>
        </p:spPr>
        <p:txBody>
          <a:bodyPr wrap="square" rtlCol="0">
            <a:spAutoFit/>
          </a:bodyPr>
          <a:lstStyle/>
          <a:p>
            <a:r>
              <a:rPr lang="en-US" sz="2000" dirty="0" smtClean="0">
                <a:latin typeface="Arial"/>
                <a:cs typeface="Arial"/>
              </a:rPr>
              <a:t>Table 3: Species identification success from NCBI BLAST by primer pair. Samples with a </a:t>
            </a:r>
            <a:r>
              <a:rPr lang="en-US" sz="2000" dirty="0" smtClean="0">
                <a:latin typeface="Arial"/>
                <a:cs typeface="Arial"/>
              </a:rPr>
              <a:t>check mark </a:t>
            </a:r>
            <a:r>
              <a:rPr lang="en-US" sz="2000" dirty="0" smtClean="0">
                <a:latin typeface="Arial"/>
                <a:cs typeface="Arial"/>
              </a:rPr>
              <a:t>indicate </a:t>
            </a:r>
            <a:r>
              <a:rPr lang="en-US" sz="2000" dirty="0" smtClean="0">
                <a:latin typeface="Arial"/>
                <a:cs typeface="Arial"/>
              </a:rPr>
              <a:t/>
            </a:r>
            <a:br>
              <a:rPr lang="en-US" sz="2000" dirty="0" smtClean="0">
                <a:latin typeface="Arial"/>
                <a:cs typeface="Arial"/>
              </a:rPr>
            </a:br>
            <a:r>
              <a:rPr lang="en-US" sz="2000" dirty="0" smtClean="0">
                <a:latin typeface="Arial"/>
                <a:cs typeface="Arial"/>
              </a:rPr>
              <a:t>correct species </a:t>
            </a:r>
            <a:r>
              <a:rPr lang="en-US" sz="2000" dirty="0" smtClean="0">
                <a:latin typeface="Arial"/>
                <a:cs typeface="Arial"/>
              </a:rPr>
              <a:t>identification, samples with an X indicate incorrect species identification, samples that did not </a:t>
            </a:r>
            <a:r>
              <a:rPr lang="en-US" sz="2000" dirty="0" smtClean="0">
                <a:latin typeface="Arial"/>
                <a:cs typeface="Arial"/>
              </a:rPr>
              <a:t/>
            </a:r>
            <a:br>
              <a:rPr lang="en-US" sz="2000" dirty="0" smtClean="0">
                <a:latin typeface="Arial"/>
                <a:cs typeface="Arial"/>
              </a:rPr>
            </a:br>
            <a:r>
              <a:rPr lang="en-US" sz="2000" dirty="0" smtClean="0">
                <a:latin typeface="Arial"/>
                <a:cs typeface="Arial"/>
              </a:rPr>
              <a:t>amplify </a:t>
            </a:r>
            <a:r>
              <a:rPr lang="en-US" sz="2000" dirty="0" smtClean="0">
                <a:latin typeface="Arial"/>
                <a:cs typeface="Arial"/>
              </a:rPr>
              <a:t>were not included in % identification calculations (Table 2).</a:t>
            </a:r>
            <a:endParaRPr lang="en-US" sz="2000" dirty="0">
              <a:latin typeface="Arial"/>
              <a:cs typeface="Arial"/>
            </a:endParaRPr>
          </a:p>
        </p:txBody>
      </p:sp>
      <p:sp>
        <p:nvSpPr>
          <p:cNvPr id="38" name="TextBox 37">
            <a:extLst>
              <a:ext uri="{FF2B5EF4-FFF2-40B4-BE49-F238E27FC236}">
                <a16:creationId xmlns="" xmlns:a16="http://schemas.microsoft.com/office/drawing/2014/main" id="{FE9E85F7-A889-7E4C-9E17-B20E15E6A658}"/>
              </a:ext>
            </a:extLst>
          </p:cNvPr>
          <p:cNvSpPr txBox="1"/>
          <p:nvPr/>
        </p:nvSpPr>
        <p:spPr>
          <a:xfrm>
            <a:off x="611044" y="28521756"/>
            <a:ext cx="13714556" cy="4160520"/>
          </a:xfrm>
          <a:prstGeom prst="rect">
            <a:avLst/>
          </a:prstGeom>
          <a:solidFill>
            <a:schemeClr val="bg1"/>
          </a:solidFill>
          <a:ln>
            <a:solidFill>
              <a:schemeClr val="accent1"/>
            </a:solidFill>
          </a:ln>
        </p:spPr>
        <p:txBody>
          <a:bodyPr wrap="square" rtlCol="0">
            <a:spAutoFit/>
          </a:bodyPr>
          <a:lstStyle/>
          <a:p>
            <a:pPr algn="ctr"/>
            <a:r>
              <a:rPr lang="en-US" sz="4400" b="1" dirty="0" smtClean="0">
                <a:latin typeface="Arial"/>
                <a:cs typeface="Arial"/>
              </a:rPr>
              <a:t>References</a:t>
            </a:r>
            <a:endParaRPr lang="en-US" sz="5400" b="1" dirty="0" smtClean="0">
              <a:latin typeface="Arial"/>
              <a:cs typeface="Arial"/>
            </a:endParaRPr>
          </a:p>
          <a:p>
            <a:pPr marL="91440">
              <a:spcBef>
                <a:spcPts val="1200"/>
              </a:spcBef>
            </a:pPr>
            <a:r>
              <a:rPr lang="en-US" sz="2400" baseline="30000" dirty="0" smtClean="0">
                <a:latin typeface="Arial"/>
                <a:cs typeface="Arial"/>
              </a:rPr>
              <a:t>1</a:t>
            </a:r>
            <a:r>
              <a:rPr lang="en-US" sz="2400" dirty="0" smtClean="0">
                <a:latin typeface="Arial"/>
                <a:cs typeface="Arial"/>
              </a:rPr>
              <a:t>Magori &amp; Drake. (2013). </a:t>
            </a:r>
            <a:r>
              <a:rPr lang="en-US" sz="2400" i="1" dirty="0" smtClean="0">
                <a:latin typeface="Arial"/>
                <a:cs typeface="Arial"/>
              </a:rPr>
              <a:t>Nature Education Knowledge</a:t>
            </a:r>
            <a:r>
              <a:rPr lang="en-US" sz="2400" dirty="0" smtClean="0">
                <a:latin typeface="Arial"/>
                <a:cs typeface="Arial"/>
              </a:rPr>
              <a:t> </a:t>
            </a:r>
            <a:r>
              <a:rPr lang="en-US" sz="2400" i="1" dirty="0" smtClean="0">
                <a:latin typeface="Arial"/>
                <a:cs typeface="Arial"/>
              </a:rPr>
              <a:t>, </a:t>
            </a:r>
            <a:r>
              <a:rPr lang="en-US" sz="2400" dirty="0" smtClean="0">
                <a:latin typeface="Arial"/>
                <a:cs typeface="Arial"/>
              </a:rPr>
              <a:t>4(4):14.</a:t>
            </a:r>
          </a:p>
          <a:p>
            <a:pPr marL="91440"/>
            <a:r>
              <a:rPr lang="en-US" sz="2400" baseline="30000" dirty="0" smtClean="0">
                <a:latin typeface="Arial"/>
                <a:cs typeface="Arial"/>
              </a:rPr>
              <a:t>2</a:t>
            </a:r>
            <a:r>
              <a:rPr lang="en-US" sz="2400" dirty="0" smtClean="0">
                <a:latin typeface="Arial"/>
                <a:cs typeface="Arial"/>
              </a:rPr>
              <a:t>Murugan K, et al. (</a:t>
            </a:r>
            <a:r>
              <a:rPr lang="en-US" sz="2400" dirty="0">
                <a:latin typeface="Arial"/>
                <a:cs typeface="Arial"/>
              </a:rPr>
              <a:t>2016</a:t>
            </a:r>
            <a:r>
              <a:rPr lang="en-US" sz="2400" dirty="0" smtClean="0">
                <a:latin typeface="Arial"/>
                <a:cs typeface="Arial"/>
              </a:rPr>
              <a:t>). </a:t>
            </a:r>
            <a:r>
              <a:rPr lang="en-US" sz="2400" i="1" dirty="0" smtClean="0">
                <a:latin typeface="Arial"/>
                <a:cs typeface="Arial"/>
              </a:rPr>
              <a:t>Parasitology Research,</a:t>
            </a:r>
            <a:r>
              <a:rPr lang="en-US" sz="2400" dirty="0" smtClean="0">
                <a:latin typeface="Arial"/>
                <a:cs typeface="Arial"/>
              </a:rPr>
              <a:t> </a:t>
            </a:r>
            <a:r>
              <a:rPr lang="en-US" sz="2400" i="1" dirty="0">
                <a:latin typeface="Arial"/>
                <a:cs typeface="Arial"/>
              </a:rPr>
              <a:t>115</a:t>
            </a:r>
            <a:r>
              <a:rPr lang="en-US" sz="2400" dirty="0">
                <a:latin typeface="Arial"/>
                <a:cs typeface="Arial"/>
              </a:rPr>
              <a:t>(1):107-121.</a:t>
            </a:r>
          </a:p>
          <a:p>
            <a:pPr marL="91440"/>
            <a:r>
              <a:rPr lang="en-US" sz="2400" baseline="30000" dirty="0" smtClean="0">
                <a:latin typeface="Arial"/>
                <a:cs typeface="Arial"/>
              </a:rPr>
              <a:t>3</a:t>
            </a:r>
            <a:r>
              <a:rPr lang="en-US" sz="2400" dirty="0" smtClean="0">
                <a:latin typeface="Arial"/>
                <a:cs typeface="Arial"/>
              </a:rPr>
              <a:t>Sardelis, et al. </a:t>
            </a:r>
            <a:r>
              <a:rPr lang="en-US" sz="2400" dirty="0">
                <a:latin typeface="Arial"/>
                <a:cs typeface="Arial"/>
              </a:rPr>
              <a:t>(2001). </a:t>
            </a:r>
            <a:r>
              <a:rPr lang="en-US" sz="2400" i="1" dirty="0" smtClean="0">
                <a:latin typeface="Arial"/>
                <a:cs typeface="Arial"/>
              </a:rPr>
              <a:t>Emerging Infectious Diseases</a:t>
            </a:r>
            <a:r>
              <a:rPr lang="en-US" sz="2400" dirty="0" smtClean="0">
                <a:latin typeface="Arial"/>
                <a:cs typeface="Arial"/>
              </a:rPr>
              <a:t>, </a:t>
            </a:r>
            <a:r>
              <a:rPr lang="en-US" sz="2400" i="1" dirty="0">
                <a:latin typeface="Arial"/>
                <a:cs typeface="Arial"/>
              </a:rPr>
              <a:t>7</a:t>
            </a:r>
            <a:r>
              <a:rPr lang="en-US" sz="2400" dirty="0">
                <a:latin typeface="Arial"/>
                <a:cs typeface="Arial"/>
              </a:rPr>
              <a:t>(6), 1018</a:t>
            </a:r>
            <a:r>
              <a:rPr lang="en-US" sz="2400" dirty="0" smtClean="0">
                <a:latin typeface="Arial"/>
                <a:cs typeface="Arial"/>
              </a:rPr>
              <a:t>.</a:t>
            </a:r>
          </a:p>
          <a:p>
            <a:pPr marL="91440"/>
            <a:r>
              <a:rPr lang="en-US" sz="2400" baseline="30000" dirty="0" smtClean="0">
                <a:latin typeface="Arial"/>
                <a:cs typeface="Arial"/>
              </a:rPr>
              <a:t>4</a:t>
            </a:r>
            <a:r>
              <a:rPr lang="en-US" sz="2400" dirty="0" smtClean="0">
                <a:latin typeface="Arial"/>
                <a:cs typeface="Arial"/>
              </a:rPr>
              <a:t>Bara &amp; </a:t>
            </a:r>
            <a:r>
              <a:rPr lang="en-US" sz="2400" dirty="0" err="1" smtClean="0">
                <a:latin typeface="Arial"/>
                <a:cs typeface="Arial"/>
              </a:rPr>
              <a:t>Muturi</a:t>
            </a:r>
            <a:r>
              <a:rPr lang="en-US" sz="2400" dirty="0" smtClean="0">
                <a:latin typeface="Arial"/>
                <a:cs typeface="Arial"/>
              </a:rPr>
              <a:t>. </a:t>
            </a:r>
            <a:r>
              <a:rPr lang="en-US" sz="2400" dirty="0">
                <a:latin typeface="Arial"/>
                <a:cs typeface="Arial"/>
              </a:rPr>
              <a:t>(2015). </a:t>
            </a:r>
            <a:r>
              <a:rPr lang="en-US" sz="2400" i="1" dirty="0" smtClean="0">
                <a:latin typeface="Arial"/>
                <a:cs typeface="Arial"/>
              </a:rPr>
              <a:t>Journal of Medical Entomology</a:t>
            </a:r>
            <a:r>
              <a:rPr lang="en-US" sz="2400" dirty="0" smtClean="0">
                <a:latin typeface="Arial"/>
                <a:cs typeface="Arial"/>
              </a:rPr>
              <a:t>, </a:t>
            </a:r>
            <a:r>
              <a:rPr lang="en-US" sz="2400" i="1" dirty="0">
                <a:latin typeface="Arial"/>
                <a:cs typeface="Arial"/>
              </a:rPr>
              <a:t>52</a:t>
            </a:r>
            <a:r>
              <a:rPr lang="en-US" sz="2400" dirty="0">
                <a:latin typeface="Arial"/>
                <a:cs typeface="Arial"/>
              </a:rPr>
              <a:t>(3), 452-460</a:t>
            </a:r>
            <a:r>
              <a:rPr lang="en-US" sz="2400" dirty="0" smtClean="0">
                <a:latin typeface="Arial"/>
                <a:cs typeface="Arial"/>
              </a:rPr>
              <a:t>.</a:t>
            </a:r>
          </a:p>
          <a:p>
            <a:pPr marL="91440"/>
            <a:r>
              <a:rPr lang="en-US" sz="2400" baseline="30000" dirty="0" smtClean="0">
                <a:latin typeface="Arial"/>
                <a:cs typeface="Arial"/>
              </a:rPr>
              <a:t>5</a:t>
            </a:r>
            <a:r>
              <a:rPr lang="en-US" sz="2400" dirty="0" smtClean="0">
                <a:latin typeface="Arial"/>
                <a:cs typeface="Arial"/>
              </a:rPr>
              <a:t>Saul et al. </a:t>
            </a:r>
            <a:r>
              <a:rPr lang="en-US" sz="2400" dirty="0">
                <a:latin typeface="Arial"/>
                <a:cs typeface="Arial"/>
              </a:rPr>
              <a:t>(1977). </a:t>
            </a:r>
            <a:r>
              <a:rPr lang="en-US" sz="2400" i="1" dirty="0">
                <a:latin typeface="Arial"/>
                <a:cs typeface="Arial"/>
              </a:rPr>
              <a:t>Journal of Medical Entomology</a:t>
            </a:r>
            <a:r>
              <a:rPr lang="en-US" sz="2400" dirty="0" smtClean="0">
                <a:latin typeface="Arial"/>
                <a:cs typeface="Arial"/>
              </a:rPr>
              <a:t>, </a:t>
            </a:r>
            <a:r>
              <a:rPr lang="en-US" sz="2400" i="1" dirty="0">
                <a:latin typeface="Arial"/>
                <a:cs typeface="Arial"/>
              </a:rPr>
              <a:t>13</a:t>
            </a:r>
            <a:r>
              <a:rPr lang="en-US" sz="2400" dirty="0">
                <a:latin typeface="Arial"/>
                <a:cs typeface="Arial"/>
              </a:rPr>
              <a:t>(6), 705-708.</a:t>
            </a:r>
          </a:p>
          <a:p>
            <a:pPr marL="91440"/>
            <a:r>
              <a:rPr lang="en-US" sz="2400" baseline="30000" dirty="0" smtClean="0">
                <a:latin typeface="Arial"/>
                <a:cs typeface="Arial"/>
              </a:rPr>
              <a:t>6</a:t>
            </a:r>
            <a:r>
              <a:rPr lang="en-US" sz="2400" dirty="0" smtClean="0">
                <a:latin typeface="Arial"/>
                <a:cs typeface="Arial"/>
              </a:rPr>
              <a:t>Simon et al. </a:t>
            </a:r>
            <a:r>
              <a:rPr lang="en-US" sz="2400" dirty="0">
                <a:latin typeface="Arial"/>
                <a:cs typeface="Arial"/>
              </a:rPr>
              <a:t>(1994). </a:t>
            </a:r>
            <a:r>
              <a:rPr lang="en-US" sz="2400" i="1" dirty="0">
                <a:latin typeface="Arial"/>
                <a:cs typeface="Arial"/>
              </a:rPr>
              <a:t>Annals of the Entomological Society of </a:t>
            </a:r>
            <a:r>
              <a:rPr lang="en-US" sz="2400" i="1" dirty="0" smtClean="0">
                <a:latin typeface="Arial"/>
                <a:cs typeface="Arial"/>
              </a:rPr>
              <a:t>America</a:t>
            </a:r>
            <a:r>
              <a:rPr lang="en-US" sz="2400" dirty="0" smtClean="0">
                <a:latin typeface="Arial"/>
                <a:cs typeface="Arial"/>
              </a:rPr>
              <a:t>, </a:t>
            </a:r>
            <a:r>
              <a:rPr lang="en-US" sz="2400" i="1" dirty="0">
                <a:latin typeface="Arial"/>
                <a:cs typeface="Arial"/>
              </a:rPr>
              <a:t>87</a:t>
            </a:r>
            <a:r>
              <a:rPr lang="en-US" sz="2400" dirty="0">
                <a:latin typeface="Arial"/>
                <a:cs typeface="Arial"/>
              </a:rPr>
              <a:t>(6), 651-701.</a:t>
            </a:r>
          </a:p>
          <a:p>
            <a:pPr marL="91440"/>
            <a:r>
              <a:rPr lang="en-US" sz="2400" baseline="30000" dirty="0" smtClean="0">
                <a:latin typeface="Arial"/>
                <a:cs typeface="Arial"/>
              </a:rPr>
              <a:t>7</a:t>
            </a:r>
            <a:r>
              <a:rPr lang="en-US" sz="2400" dirty="0" smtClean="0">
                <a:latin typeface="Arial"/>
                <a:cs typeface="Arial"/>
              </a:rPr>
              <a:t>Folmer et al. </a:t>
            </a:r>
            <a:r>
              <a:rPr lang="en-US" sz="2400" dirty="0">
                <a:latin typeface="Arial"/>
                <a:cs typeface="Arial"/>
              </a:rPr>
              <a:t>(1994). </a:t>
            </a:r>
            <a:r>
              <a:rPr lang="en-US" sz="2400" i="1" dirty="0" smtClean="0">
                <a:latin typeface="Arial"/>
                <a:cs typeface="Arial"/>
              </a:rPr>
              <a:t>Molecular Marine Biology &amp; Biotechnology</a:t>
            </a:r>
            <a:r>
              <a:rPr lang="en-US" sz="2400" dirty="0" smtClean="0">
                <a:latin typeface="Arial"/>
                <a:cs typeface="Arial"/>
              </a:rPr>
              <a:t>, </a:t>
            </a:r>
            <a:r>
              <a:rPr lang="en-US" sz="2400" i="1" dirty="0">
                <a:latin typeface="Arial"/>
                <a:cs typeface="Arial"/>
              </a:rPr>
              <a:t>3</a:t>
            </a:r>
            <a:r>
              <a:rPr lang="en-US" sz="2400" dirty="0">
                <a:latin typeface="Arial"/>
                <a:cs typeface="Arial"/>
              </a:rPr>
              <a:t>(5), 294-9</a:t>
            </a:r>
            <a:r>
              <a:rPr lang="en-US" sz="2400" dirty="0" smtClean="0">
                <a:latin typeface="Arial"/>
                <a:cs typeface="Arial"/>
              </a:rPr>
              <a:t>.</a:t>
            </a:r>
            <a:endParaRPr lang="en-US" sz="2400" dirty="0">
              <a:latin typeface="Arial"/>
              <a:cs typeface="Arial"/>
            </a:endParaRPr>
          </a:p>
          <a:p>
            <a:pPr marL="91440"/>
            <a:r>
              <a:rPr lang="en-US" sz="2400" baseline="30000" dirty="0" smtClean="0">
                <a:latin typeface="Arial"/>
                <a:cs typeface="Arial"/>
              </a:rPr>
              <a:t>8</a:t>
            </a:r>
            <a:r>
              <a:rPr lang="en-US" sz="2400" dirty="0" smtClean="0">
                <a:latin typeface="Arial"/>
                <a:cs typeface="Arial"/>
              </a:rPr>
              <a:t>Schneider et al. (</a:t>
            </a:r>
            <a:r>
              <a:rPr lang="en-US" sz="2400" dirty="0">
                <a:latin typeface="Arial"/>
                <a:cs typeface="Arial"/>
              </a:rPr>
              <a:t>2016). </a:t>
            </a:r>
            <a:r>
              <a:rPr lang="en-US" sz="2400" i="1" dirty="0" err="1" smtClean="0">
                <a:latin typeface="Arial"/>
                <a:cs typeface="Arial"/>
              </a:rPr>
              <a:t>PloS</a:t>
            </a:r>
            <a:r>
              <a:rPr lang="en-US" sz="2400" i="1" dirty="0" smtClean="0">
                <a:latin typeface="Arial"/>
                <a:cs typeface="Arial"/>
              </a:rPr>
              <a:t> ONE</a:t>
            </a:r>
            <a:r>
              <a:rPr lang="en-US" sz="2400" dirty="0" smtClean="0">
                <a:latin typeface="Arial"/>
                <a:cs typeface="Arial"/>
              </a:rPr>
              <a:t>, </a:t>
            </a:r>
            <a:r>
              <a:rPr lang="en-US" sz="2400" i="1" dirty="0">
                <a:latin typeface="Arial"/>
                <a:cs typeface="Arial"/>
              </a:rPr>
              <a:t>11</a:t>
            </a:r>
            <a:r>
              <a:rPr lang="en-US" sz="2400" dirty="0">
                <a:latin typeface="Arial"/>
                <a:cs typeface="Arial"/>
              </a:rPr>
              <a:t>(9), e0162493</a:t>
            </a:r>
            <a:r>
              <a:rPr lang="en-US" sz="2400" dirty="0" smtClean="0">
                <a:latin typeface="Arial"/>
                <a:cs typeface="Arial"/>
              </a:rPr>
              <a:t>.</a:t>
            </a:r>
          </a:p>
          <a:p>
            <a:pPr marL="91440"/>
            <a:endParaRPr lang="en-US" sz="2400" dirty="0">
              <a:latin typeface="Arial"/>
              <a:cs typeface="Arial"/>
            </a:endParaRPr>
          </a:p>
        </p:txBody>
      </p:sp>
      <p:pic>
        <p:nvPicPr>
          <p:cNvPr id="34" name="Picture 33"/>
          <p:cNvPicPr>
            <a:picLocks noChangeAspect="1"/>
          </p:cNvPicPr>
          <p:nvPr/>
        </p:nvPicPr>
        <p:blipFill>
          <a:blip r:embed="rId9"/>
          <a:stretch>
            <a:fillRect/>
          </a:stretch>
        </p:blipFill>
        <p:spPr>
          <a:xfrm>
            <a:off x="14834321" y="21222052"/>
            <a:ext cx="14237049" cy="2750339"/>
          </a:xfrm>
          <a:prstGeom prst="rect">
            <a:avLst/>
          </a:prstGeom>
        </p:spPr>
      </p:pic>
      <p:pic>
        <p:nvPicPr>
          <p:cNvPr id="3" name="Picture 2" descr="TRI.JPG"/>
          <p:cNvPicPr>
            <a:picLocks noChangeAspect="1"/>
          </p:cNvPicPr>
          <p:nvPr/>
        </p:nvPicPr>
        <p:blipFill rotWithShape="1">
          <a:blip r:embed="rId10">
            <a:extLst>
              <a:ext uri="{28A0092B-C50C-407E-A947-70E740481C1C}">
                <a14:useLocalDpi xmlns:a14="http://schemas.microsoft.com/office/drawing/2010/main" val="0"/>
              </a:ext>
            </a:extLst>
          </a:blip>
          <a:srcRect b="11561"/>
          <a:stretch/>
        </p:blipFill>
        <p:spPr>
          <a:xfrm>
            <a:off x="1986358" y="20927296"/>
            <a:ext cx="4892706" cy="3723199"/>
          </a:xfrm>
          <a:prstGeom prst="rect">
            <a:avLst/>
          </a:prstGeom>
        </p:spPr>
      </p:pic>
      <p:pic>
        <p:nvPicPr>
          <p:cNvPr id="4" name="Picture 3" descr="HEN.JPG"/>
          <p:cNvPicPr>
            <a:picLocks noChangeAspect="1"/>
          </p:cNvPicPr>
          <p:nvPr/>
        </p:nvPicPr>
        <p:blipFill rotWithShape="1">
          <a:blip r:embed="rId11">
            <a:extLst>
              <a:ext uri="{28A0092B-C50C-407E-A947-70E740481C1C}">
                <a14:useLocalDpi xmlns:a14="http://schemas.microsoft.com/office/drawing/2010/main" val="0"/>
              </a:ext>
            </a:extLst>
          </a:blip>
          <a:srcRect t="2988"/>
          <a:stretch/>
        </p:blipFill>
        <p:spPr>
          <a:xfrm>
            <a:off x="7811404" y="20927296"/>
            <a:ext cx="4882003" cy="3723199"/>
          </a:xfrm>
          <a:prstGeom prst="rect">
            <a:avLst/>
          </a:prstGeom>
        </p:spPr>
      </p:pic>
      <p:pic>
        <p:nvPicPr>
          <p:cNvPr id="31" name="Picture 30"/>
          <p:cNvPicPr>
            <a:picLocks noChangeAspect="1"/>
          </p:cNvPicPr>
          <p:nvPr/>
        </p:nvPicPr>
        <p:blipFill rotWithShape="1">
          <a:blip r:embed="rId12"/>
          <a:srcRect r="503"/>
          <a:stretch/>
        </p:blipFill>
        <p:spPr>
          <a:xfrm>
            <a:off x="30175199" y="9989576"/>
            <a:ext cx="12293601" cy="194822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1053</Words>
  <Application>Microsoft Macintosh PowerPoint</Application>
  <PresentationFormat>Custom</PresentationFormat>
  <Paragraphs>122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CZ .</cp:lastModifiedBy>
  <cp:revision>94</cp:revision>
  <cp:lastPrinted>2016-03-28T20:27:59Z</cp:lastPrinted>
  <dcterms:created xsi:type="dcterms:W3CDTF">2011-05-13T20:15:01Z</dcterms:created>
  <dcterms:modified xsi:type="dcterms:W3CDTF">2019-05-22T18:45:53Z</dcterms:modified>
</cp:coreProperties>
</file>